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9.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8.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735" r:id="rId2"/>
    <p:sldId id="325" r:id="rId3"/>
    <p:sldId id="722" r:id="rId4"/>
    <p:sldId id="725" r:id="rId5"/>
    <p:sldId id="726" r:id="rId6"/>
    <p:sldId id="724" r:id="rId7"/>
    <p:sldId id="650" r:id="rId8"/>
    <p:sldId id="727" r:id="rId9"/>
    <p:sldId id="654" r:id="rId10"/>
    <p:sldId id="657" r:id="rId11"/>
    <p:sldId id="689" r:id="rId12"/>
    <p:sldId id="660" r:id="rId13"/>
    <p:sldId id="713" r:id="rId14"/>
    <p:sldId id="728" r:id="rId15"/>
    <p:sldId id="702" r:id="rId16"/>
    <p:sldId id="715" r:id="rId17"/>
    <p:sldId id="703" r:id="rId18"/>
    <p:sldId id="704" r:id="rId19"/>
    <p:sldId id="671" r:id="rId20"/>
    <p:sldId id="729" r:id="rId21"/>
    <p:sldId id="674" r:id="rId22"/>
    <p:sldId id="697" r:id="rId23"/>
    <p:sldId id="685" r:id="rId24"/>
    <p:sldId id="730" r:id="rId25"/>
    <p:sldId id="716" r:id="rId26"/>
    <p:sldId id="700" r:id="rId27"/>
    <p:sldId id="717" r:id="rId28"/>
    <p:sldId id="718" r:id="rId29"/>
    <p:sldId id="732" r:id="rId30"/>
    <p:sldId id="719" r:id="rId31"/>
    <p:sldId id="731" r:id="rId32"/>
    <p:sldId id="699" r:id="rId33"/>
    <p:sldId id="677" r:id="rId34"/>
    <p:sldId id="686" r:id="rId35"/>
    <p:sldId id="720" r:id="rId36"/>
    <p:sldId id="673" r:id="rId37"/>
    <p:sldId id="436" r:id="rId38"/>
    <p:sldId id="733" r:id="rId39"/>
    <p:sldId id="736" r:id="rId40"/>
    <p:sldId id="658" r:id="rId41"/>
    <p:sldId id="737" r:id="rId42"/>
    <p:sldId id="678"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0"/>
    <a:srgbClr val="EAF6E2"/>
    <a:srgbClr val="F3FA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65571" autoAdjust="0"/>
  </p:normalViewPr>
  <p:slideViewPr>
    <p:cSldViewPr snapToGrid="0" snapToObjects="1">
      <p:cViewPr varScale="1">
        <p:scale>
          <a:sx n="50" d="100"/>
          <a:sy n="50" d="100"/>
        </p:scale>
        <p:origin x="1440" y="6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fredxdyang\Documents\&#24037;&#20316;&#31807;1.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fredxdyang\Documents\&#24037;&#20316;&#31807;1.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T10&#20934;&#22791;\data\data.csv"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fredxdyang\Documents\WXWork\1688850522452667\Cache\File\2021-08\&#24494;&#24191;&#32593;&#26381;&#21344;&#27604;.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T10&#20934;&#22791;\&#22522;&#30784;&#20998;&#26512;&#25968;&#25454;\&#22522;&#30784;&#20998;&#26512;&#25968;&#25454;.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D:\T10&#20934;&#22791;\&#22522;&#30784;&#20998;&#26512;&#25968;&#25454;\&#22522;&#30784;&#20998;&#26512;&#25968;&#25454;.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D:\T10&#20934;&#22791;\&#22522;&#30784;&#20998;&#26512;&#25968;&#25454;\&#22522;&#30784;&#20998;&#26512;&#25968;&#25454;.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D:\T10&#20934;&#22791;\&#22522;&#30784;&#20998;&#26512;&#25968;&#25454;\&#22522;&#30784;&#20998;&#26512;&#25968;&#25454;.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fredxdyang\Documents\WXWork\1688850522452667\Cache\File\2021-08\20210816174013boost_rpt.csv" TargetMode="External"/><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fredxdyang\Downloads\idex_1597994710667_3289.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fredxdyang\AppData\Roaming\Microsoft\Excel\&#24037;&#20316;&#31807;1%20(version%201).xlsb"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25187;&#36153;&#26333;&#20809;&#29575;.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T10&#20934;&#22791;\&#22522;&#30784;&#20998;&#26512;&#25968;&#25454;\&#22522;&#30784;&#20998;&#26512;&#25968;&#25454;.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fredxdyang\Documents\&#24037;&#20316;&#31807;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fredxdyang\Documents\&#24037;&#20316;&#31807;1.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fredxdyang\AppData\Roaming\Microsoft\Excel\&#24037;&#20316;&#31807;1%20(version%201).xlsb"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1600" dirty="0">
                <a:latin typeface="+mj-ea"/>
                <a:ea typeface="+mj-ea"/>
              </a:rPr>
              <a:t>App</a:t>
            </a:r>
            <a:r>
              <a:rPr lang="zh-CN" sz="1600" dirty="0">
                <a:latin typeface="+mj-ea"/>
                <a:ea typeface="+mj-ea"/>
              </a:rPr>
              <a:t>类广告主投放单目标激活</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Sheet1!$A$1:$B$1</c:f>
              <c:strCache>
                <c:ptCount val="2"/>
                <c:pt idx="0">
                  <c:v>实际次留率</c:v>
                </c:pt>
                <c:pt idx="1">
                  <c:v>目标次留率</c:v>
                </c:pt>
              </c:strCache>
            </c:strRef>
          </c:cat>
          <c:val>
            <c:numRef>
              <c:f>Sheet1!$A$2:$B$2</c:f>
              <c:numCache>
                <c:formatCode>0%</c:formatCode>
                <c:ptCount val="2"/>
                <c:pt idx="0">
                  <c:v>0.25</c:v>
                </c:pt>
                <c:pt idx="1">
                  <c:v>0.35</c:v>
                </c:pt>
              </c:numCache>
            </c:numRef>
          </c:val>
          <c:extLst>
            <c:ext xmlns:c16="http://schemas.microsoft.com/office/drawing/2014/chart" uri="{C3380CC4-5D6E-409C-BE32-E72D297353CC}">
              <c16:uniqueId val="{00000000-5FCC-4B37-B280-B864FD459ED2}"/>
            </c:ext>
          </c:extLst>
        </c:ser>
        <c:dLbls>
          <c:dLblPos val="outEnd"/>
          <c:showLegendKey val="0"/>
          <c:showVal val="1"/>
          <c:showCatName val="0"/>
          <c:showSerName val="0"/>
          <c:showPercent val="0"/>
          <c:showBubbleSize val="0"/>
        </c:dLbls>
        <c:gapWidth val="100"/>
        <c:overlap val="-24"/>
        <c:axId val="520644584"/>
        <c:axId val="520561392"/>
      </c:barChart>
      <c:catAx>
        <c:axId val="52064458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20561392"/>
        <c:crosses val="autoZero"/>
        <c:auto val="1"/>
        <c:lblAlgn val="ctr"/>
        <c:lblOffset val="100"/>
        <c:noMultiLvlLbl val="0"/>
      </c:catAx>
      <c:valAx>
        <c:axId val="5205613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20644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zh-CN" sz="1400" dirty="0">
                <a:latin typeface="+mj-ea"/>
                <a:ea typeface="+mj-ea"/>
              </a:rPr>
              <a:t>新广告考核达标率</a:t>
            </a:r>
          </a:p>
        </c:rich>
      </c:tx>
      <c:layout>
        <c:manualLayout>
          <c:xMode val="edge"/>
          <c:yMode val="edge"/>
          <c:x val="0.33832014906185198"/>
          <c:y val="1.4317578547983335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zh-CN"/>
        </a:p>
      </c:txPr>
    </c:title>
    <c:autoTitleDeleted val="0"/>
    <c:plotArea>
      <c:layout>
        <c:manualLayout>
          <c:layoutTarget val="inner"/>
          <c:xMode val="edge"/>
          <c:yMode val="edge"/>
          <c:x val="0.11863632113746481"/>
          <c:y val="0.17195411836127986"/>
          <c:w val="0.85220829590647573"/>
          <c:h val="0.66131361368380481"/>
        </c:manualLayout>
      </c:layout>
      <c:barChart>
        <c:barDir val="col"/>
        <c:grouping val="clustered"/>
        <c:varyColors val="0"/>
        <c:ser>
          <c:idx val="0"/>
          <c:order val="0"/>
          <c:tx>
            <c:strRef>
              <c:f>Sheet16!$K$1</c:f>
              <c:strCache>
                <c:ptCount val="1"/>
                <c:pt idx="0">
                  <c:v>新广告考核达标率</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Sheet16!$J$2:$J$3</c:f>
              <c:strCache>
                <c:ptCount val="2"/>
                <c:pt idx="0">
                  <c:v>2020年10月</c:v>
                </c:pt>
                <c:pt idx="1">
                  <c:v>2021年12月</c:v>
                </c:pt>
              </c:strCache>
            </c:strRef>
          </c:cat>
          <c:val>
            <c:numRef>
              <c:f>Sheet16!$K$2:$K$3</c:f>
              <c:numCache>
                <c:formatCode>0.00%</c:formatCode>
                <c:ptCount val="2"/>
                <c:pt idx="0">
                  <c:v>0.34189999999999998</c:v>
                </c:pt>
                <c:pt idx="1">
                  <c:v>0.71750000000000003</c:v>
                </c:pt>
              </c:numCache>
            </c:numRef>
          </c:val>
          <c:extLst>
            <c:ext xmlns:c16="http://schemas.microsoft.com/office/drawing/2014/chart" uri="{C3380CC4-5D6E-409C-BE32-E72D297353CC}">
              <c16:uniqueId val="{00000000-4BF5-4888-B668-6C180C770E2D}"/>
            </c:ext>
          </c:extLst>
        </c:ser>
        <c:dLbls>
          <c:dLblPos val="outEnd"/>
          <c:showLegendKey val="0"/>
          <c:showVal val="1"/>
          <c:showCatName val="0"/>
          <c:showSerName val="0"/>
          <c:showPercent val="0"/>
          <c:showBubbleSize val="0"/>
        </c:dLbls>
        <c:gapWidth val="100"/>
        <c:overlap val="-24"/>
        <c:axId val="431066064"/>
        <c:axId val="431068688"/>
      </c:barChart>
      <c:catAx>
        <c:axId val="43106606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431068688"/>
        <c:crosses val="autoZero"/>
        <c:auto val="1"/>
        <c:lblAlgn val="ctr"/>
        <c:lblOffset val="100"/>
        <c:noMultiLvlLbl val="0"/>
      </c:catAx>
      <c:valAx>
        <c:axId val="431068688"/>
        <c:scaling>
          <c:orientation val="minMax"/>
        </c:scaling>
        <c:delete val="0"/>
        <c:axPos val="l"/>
        <c:majorGridlines>
          <c:spPr>
            <a:ln w="9525" cap="flat" cmpd="sng" algn="ctr">
              <a:solidFill>
                <a:schemeClr val="tx2">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4310660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sz="1400" i="1" dirty="0" err="1">
                <a:latin typeface="+mj-ea"/>
                <a:ea typeface="+mj-ea"/>
              </a:rPr>
              <a:t>Badcase</a:t>
            </a:r>
            <a:r>
              <a:rPr lang="zh-CN" altLang="en-US" sz="1400" dirty="0">
                <a:latin typeface="+mj-ea"/>
                <a:ea typeface="+mj-ea"/>
              </a:rPr>
              <a:t>消耗占比</a:t>
            </a:r>
          </a:p>
        </c:rich>
      </c:tx>
      <c:layout>
        <c:manualLayout>
          <c:xMode val="edge"/>
          <c:yMode val="edge"/>
          <c:x val="0.32835411198600173"/>
          <c:y val="7.2403824062128178E-3"/>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zh-CN"/>
        </a:p>
      </c:txPr>
    </c:title>
    <c:autoTitleDeleted val="0"/>
    <c:plotArea>
      <c:layout>
        <c:manualLayout>
          <c:layoutTarget val="inner"/>
          <c:xMode val="edge"/>
          <c:yMode val="edge"/>
          <c:x val="0.15940813648293964"/>
          <c:y val="0.16439316758748748"/>
          <c:w val="0.81003630796150483"/>
          <c:h val="0.62358449098686408"/>
        </c:manualLayout>
      </c:layout>
      <c:barChart>
        <c:barDir val="col"/>
        <c:grouping val="clustered"/>
        <c:varyColors val="0"/>
        <c:ser>
          <c:idx val="0"/>
          <c:order val="0"/>
          <c:tx>
            <c:strRef>
              <c:f>Sheet16!$N$1</c:f>
              <c:strCache>
                <c:ptCount val="1"/>
                <c:pt idx="0">
                  <c:v>Badcase消耗占比</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Sheet16!$M$2:$M$3</c:f>
              <c:strCache>
                <c:ptCount val="2"/>
                <c:pt idx="0">
                  <c:v>2020年10月</c:v>
                </c:pt>
                <c:pt idx="1">
                  <c:v>2021年12月</c:v>
                </c:pt>
              </c:strCache>
            </c:strRef>
          </c:cat>
          <c:val>
            <c:numRef>
              <c:f>Sheet16!$N$2:$N$3</c:f>
              <c:numCache>
                <c:formatCode>0.00%</c:formatCode>
                <c:ptCount val="2"/>
                <c:pt idx="0">
                  <c:v>0.30070000000000002</c:v>
                </c:pt>
                <c:pt idx="1">
                  <c:v>3.9399999999999998E-2</c:v>
                </c:pt>
              </c:numCache>
            </c:numRef>
          </c:val>
          <c:extLst>
            <c:ext xmlns:c16="http://schemas.microsoft.com/office/drawing/2014/chart" uri="{C3380CC4-5D6E-409C-BE32-E72D297353CC}">
              <c16:uniqueId val="{00000000-85BF-4406-8D6E-4BE9B93A642B}"/>
            </c:ext>
          </c:extLst>
        </c:ser>
        <c:dLbls>
          <c:dLblPos val="outEnd"/>
          <c:showLegendKey val="0"/>
          <c:showVal val="1"/>
          <c:showCatName val="0"/>
          <c:showSerName val="0"/>
          <c:showPercent val="0"/>
          <c:showBubbleSize val="0"/>
        </c:dLbls>
        <c:gapWidth val="100"/>
        <c:overlap val="-24"/>
        <c:axId val="427551408"/>
        <c:axId val="427553048"/>
      </c:barChart>
      <c:catAx>
        <c:axId val="427551408"/>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427553048"/>
        <c:crosses val="autoZero"/>
        <c:auto val="1"/>
        <c:lblAlgn val="ctr"/>
        <c:lblOffset val="100"/>
        <c:noMultiLvlLbl val="0"/>
      </c:catAx>
      <c:valAx>
        <c:axId val="427553048"/>
        <c:scaling>
          <c:orientation val="minMax"/>
        </c:scaling>
        <c:delete val="0"/>
        <c:axPos val="l"/>
        <c:majorGridlines>
          <c:spPr>
            <a:ln w="9525" cap="flat" cmpd="sng" algn="ctr">
              <a:solidFill>
                <a:schemeClr val="tx2">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4275514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zh-CN" dirty="0"/>
              <a:t>月平均考核达标率</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Sheet5!$B$1</c:f>
              <c:strCache>
                <c:ptCount val="1"/>
                <c:pt idx="0">
                  <c:v>公众号考核达标率</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Sheet5!$A$2:$A$19</c:f>
              <c:strCache>
                <c:ptCount val="18"/>
                <c:pt idx="0">
                  <c:v>2019年12月</c:v>
                </c:pt>
                <c:pt idx="1">
                  <c:v>2020年1月</c:v>
                </c:pt>
                <c:pt idx="2">
                  <c:v>2020年2月</c:v>
                </c:pt>
                <c:pt idx="3">
                  <c:v>2020年3月</c:v>
                </c:pt>
                <c:pt idx="4">
                  <c:v>2020年4月</c:v>
                </c:pt>
                <c:pt idx="5">
                  <c:v>2020年5月</c:v>
                </c:pt>
                <c:pt idx="6">
                  <c:v>2020年6月</c:v>
                </c:pt>
                <c:pt idx="7">
                  <c:v>2020年7月</c:v>
                </c:pt>
                <c:pt idx="8">
                  <c:v>2020年8月</c:v>
                </c:pt>
                <c:pt idx="9">
                  <c:v>2020年9月</c:v>
                </c:pt>
                <c:pt idx="10">
                  <c:v>2020年10月</c:v>
                </c:pt>
                <c:pt idx="11">
                  <c:v>2020年11月</c:v>
                </c:pt>
                <c:pt idx="12">
                  <c:v>2020年12月</c:v>
                </c:pt>
                <c:pt idx="13">
                  <c:v>2020年1月</c:v>
                </c:pt>
                <c:pt idx="14">
                  <c:v>2020年2月</c:v>
                </c:pt>
                <c:pt idx="15">
                  <c:v>2020年3月</c:v>
                </c:pt>
                <c:pt idx="16">
                  <c:v>2020年4月</c:v>
                </c:pt>
                <c:pt idx="17">
                  <c:v>2020年5月</c:v>
                </c:pt>
              </c:strCache>
            </c:strRef>
          </c:cat>
          <c:val>
            <c:numRef>
              <c:f>Sheet5!$B$2:$B$19</c:f>
              <c:numCache>
                <c:formatCode>0.00%</c:formatCode>
                <c:ptCount val="18"/>
                <c:pt idx="0">
                  <c:v>0.14000000000000001</c:v>
                </c:pt>
                <c:pt idx="1">
                  <c:v>0.1027</c:v>
                </c:pt>
                <c:pt idx="2">
                  <c:v>0.26729999999999998</c:v>
                </c:pt>
                <c:pt idx="3">
                  <c:v>0.2074</c:v>
                </c:pt>
                <c:pt idx="4">
                  <c:v>0.28110000000000002</c:v>
                </c:pt>
                <c:pt idx="5">
                  <c:v>0.37930000000000003</c:v>
                </c:pt>
                <c:pt idx="6">
                  <c:v>0.50119999999999998</c:v>
                </c:pt>
                <c:pt idx="7">
                  <c:v>0.55169999999999997</c:v>
                </c:pt>
                <c:pt idx="8">
                  <c:v>0.53210000000000002</c:v>
                </c:pt>
                <c:pt idx="9">
                  <c:v>0.52539999999999998</c:v>
                </c:pt>
                <c:pt idx="10">
                  <c:v>0.5756</c:v>
                </c:pt>
                <c:pt idx="11">
                  <c:v>0.64690000000000003</c:v>
                </c:pt>
                <c:pt idx="12">
                  <c:v>0.72050000000000003</c:v>
                </c:pt>
                <c:pt idx="13">
                  <c:v>0.78139999999999998</c:v>
                </c:pt>
                <c:pt idx="14">
                  <c:v>0.80069999999999997</c:v>
                </c:pt>
                <c:pt idx="15">
                  <c:v>0.79339999999999999</c:v>
                </c:pt>
                <c:pt idx="16">
                  <c:v>0.7762</c:v>
                </c:pt>
                <c:pt idx="17">
                  <c:v>0.79449999999999998</c:v>
                </c:pt>
              </c:numCache>
            </c:numRef>
          </c:val>
          <c:extLst>
            <c:ext xmlns:c16="http://schemas.microsoft.com/office/drawing/2014/chart" uri="{C3380CC4-5D6E-409C-BE32-E72D297353CC}">
              <c16:uniqueId val="{00000000-0780-4969-A7C9-60D8E692CE02}"/>
            </c:ext>
          </c:extLst>
        </c:ser>
        <c:ser>
          <c:idx val="1"/>
          <c:order val="1"/>
          <c:tx>
            <c:strRef>
              <c:f>Sheet5!$C$1</c:f>
              <c:strCache>
                <c:ptCount val="1"/>
                <c:pt idx="0">
                  <c:v>朋友圈考核达标率</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Sheet5!$A$2:$A$19</c:f>
              <c:strCache>
                <c:ptCount val="18"/>
                <c:pt idx="0">
                  <c:v>2019年12月</c:v>
                </c:pt>
                <c:pt idx="1">
                  <c:v>2020年1月</c:v>
                </c:pt>
                <c:pt idx="2">
                  <c:v>2020年2月</c:v>
                </c:pt>
                <c:pt idx="3">
                  <c:v>2020年3月</c:v>
                </c:pt>
                <c:pt idx="4">
                  <c:v>2020年4月</c:v>
                </c:pt>
                <c:pt idx="5">
                  <c:v>2020年5月</c:v>
                </c:pt>
                <c:pt idx="6">
                  <c:v>2020年6月</c:v>
                </c:pt>
                <c:pt idx="7">
                  <c:v>2020年7月</c:v>
                </c:pt>
                <c:pt idx="8">
                  <c:v>2020年8月</c:v>
                </c:pt>
                <c:pt idx="9">
                  <c:v>2020年9月</c:v>
                </c:pt>
                <c:pt idx="10">
                  <c:v>2020年10月</c:v>
                </c:pt>
                <c:pt idx="11">
                  <c:v>2020年11月</c:v>
                </c:pt>
                <c:pt idx="12">
                  <c:v>2020年12月</c:v>
                </c:pt>
                <c:pt idx="13">
                  <c:v>2020年1月</c:v>
                </c:pt>
                <c:pt idx="14">
                  <c:v>2020年2月</c:v>
                </c:pt>
                <c:pt idx="15">
                  <c:v>2020年3月</c:v>
                </c:pt>
                <c:pt idx="16">
                  <c:v>2020年4月</c:v>
                </c:pt>
                <c:pt idx="17">
                  <c:v>2020年5月</c:v>
                </c:pt>
              </c:strCache>
            </c:strRef>
          </c:cat>
          <c:val>
            <c:numRef>
              <c:f>Sheet5!$C$2:$C$19</c:f>
              <c:numCache>
                <c:formatCode>0.00%</c:formatCode>
                <c:ptCount val="18"/>
                <c:pt idx="0">
                  <c:v>4.1300000000000003E-2</c:v>
                </c:pt>
                <c:pt idx="1">
                  <c:v>0.17949999999999999</c:v>
                </c:pt>
                <c:pt idx="2">
                  <c:v>9.8699999999999996E-2</c:v>
                </c:pt>
                <c:pt idx="3">
                  <c:v>0.1017</c:v>
                </c:pt>
                <c:pt idx="4">
                  <c:v>0.1154</c:v>
                </c:pt>
                <c:pt idx="5">
                  <c:v>0.13489999999999999</c:v>
                </c:pt>
                <c:pt idx="6">
                  <c:v>0.2228</c:v>
                </c:pt>
                <c:pt idx="7">
                  <c:v>0.3947</c:v>
                </c:pt>
                <c:pt idx="8">
                  <c:v>0.55630000000000002</c:v>
                </c:pt>
                <c:pt idx="9">
                  <c:v>0.5524</c:v>
                </c:pt>
                <c:pt idx="10">
                  <c:v>0.69130000000000003</c:v>
                </c:pt>
                <c:pt idx="11">
                  <c:v>0.76129999999999998</c:v>
                </c:pt>
                <c:pt idx="12">
                  <c:v>0.75090000000000001</c:v>
                </c:pt>
                <c:pt idx="13">
                  <c:v>0.81140000000000001</c:v>
                </c:pt>
                <c:pt idx="14">
                  <c:v>0.82530000000000003</c:v>
                </c:pt>
                <c:pt idx="15">
                  <c:v>0.80149999999999999</c:v>
                </c:pt>
                <c:pt idx="16">
                  <c:v>0.81530000000000002</c:v>
                </c:pt>
                <c:pt idx="17">
                  <c:v>0.8276</c:v>
                </c:pt>
              </c:numCache>
            </c:numRef>
          </c:val>
          <c:extLst>
            <c:ext xmlns:c16="http://schemas.microsoft.com/office/drawing/2014/chart" uri="{C3380CC4-5D6E-409C-BE32-E72D297353CC}">
              <c16:uniqueId val="{00000001-0780-4969-A7C9-60D8E692CE02}"/>
            </c:ext>
          </c:extLst>
        </c:ser>
        <c:dLbls>
          <c:dLblPos val="outEnd"/>
          <c:showLegendKey val="0"/>
          <c:showVal val="1"/>
          <c:showCatName val="0"/>
          <c:showSerName val="0"/>
          <c:showPercent val="0"/>
          <c:showBubbleSize val="0"/>
        </c:dLbls>
        <c:gapWidth val="100"/>
        <c:overlap val="-24"/>
        <c:axId val="693911048"/>
        <c:axId val="693913672"/>
      </c:barChart>
      <c:catAx>
        <c:axId val="69391104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93913672"/>
        <c:crosses val="autoZero"/>
        <c:auto val="1"/>
        <c:lblAlgn val="ctr"/>
        <c:lblOffset val="100"/>
        <c:noMultiLvlLbl val="0"/>
      </c:catAx>
      <c:valAx>
        <c:axId val="69391367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93911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1600" b="1" dirty="0">
                <a:latin typeface="+mj-ea"/>
                <a:ea typeface="+mj-ea"/>
              </a:rPr>
              <a:t>微广日均收入与</a:t>
            </a:r>
            <a:r>
              <a:rPr lang="en-US" altLang="zh-CN" sz="1600" b="1" dirty="0">
                <a:latin typeface="+mj-ea"/>
                <a:ea typeface="+mj-ea"/>
              </a:rPr>
              <a:t>AMS</a:t>
            </a:r>
            <a:r>
              <a:rPr lang="zh-CN" altLang="en-US" sz="1600" b="1" dirty="0">
                <a:latin typeface="+mj-ea"/>
                <a:ea typeface="+mj-ea"/>
              </a:rPr>
              <a:t>消耗占比</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194970116510643"/>
          <c:y val="0.18101018085041529"/>
          <c:w val="0.79626612806688934"/>
          <c:h val="0.57352456927449247"/>
        </c:manualLayout>
      </c:layout>
      <c:barChart>
        <c:barDir val="col"/>
        <c:grouping val="clustered"/>
        <c:varyColors val="0"/>
        <c:ser>
          <c:idx val="0"/>
          <c:order val="0"/>
          <c:tx>
            <c:strRef>
              <c:f>'指标分析-AMS大盘 (1)'!$C$1</c:f>
              <c:strCache>
                <c:ptCount val="1"/>
                <c:pt idx="0">
                  <c:v>微广日均收入</c:v>
                </c:pt>
              </c:strCache>
            </c:strRef>
          </c:tx>
          <c:spPr>
            <a:solidFill>
              <a:schemeClr val="accent1"/>
            </a:solidFill>
            <a:ln>
              <a:noFill/>
            </a:ln>
            <a:effectLst/>
          </c:spPr>
          <c:invertIfNegative val="0"/>
          <c:cat>
            <c:numRef>
              <c:f>'指标分析-AMS大盘 (1)'!$A$2:$A$15</c:f>
              <c:numCache>
                <c:formatCode>yyyy"年"m"月"</c:formatCode>
                <c:ptCount val="14"/>
                <c:pt idx="0">
                  <c:v>44409</c:v>
                </c:pt>
                <c:pt idx="1">
                  <c:v>44378</c:v>
                </c:pt>
                <c:pt idx="2">
                  <c:v>44348</c:v>
                </c:pt>
                <c:pt idx="3">
                  <c:v>44317</c:v>
                </c:pt>
                <c:pt idx="4">
                  <c:v>44287</c:v>
                </c:pt>
                <c:pt idx="5">
                  <c:v>44256</c:v>
                </c:pt>
                <c:pt idx="6">
                  <c:v>44228</c:v>
                </c:pt>
                <c:pt idx="7">
                  <c:v>44197</c:v>
                </c:pt>
                <c:pt idx="8">
                  <c:v>44166</c:v>
                </c:pt>
                <c:pt idx="9">
                  <c:v>44136</c:v>
                </c:pt>
                <c:pt idx="10">
                  <c:v>44105</c:v>
                </c:pt>
                <c:pt idx="11">
                  <c:v>44075</c:v>
                </c:pt>
                <c:pt idx="12">
                  <c:v>44044</c:v>
                </c:pt>
                <c:pt idx="13">
                  <c:v>44013</c:v>
                </c:pt>
              </c:numCache>
            </c:numRef>
          </c:cat>
          <c:val>
            <c:numRef>
              <c:f>'指标分析-AMS大盘 (1)'!$C$2:$C$15</c:f>
              <c:numCache>
                <c:formatCode>#,##0</c:formatCode>
                <c:ptCount val="14"/>
                <c:pt idx="0">
                  <c:v>24158508</c:v>
                </c:pt>
                <c:pt idx="1">
                  <c:v>18744878</c:v>
                </c:pt>
                <c:pt idx="2">
                  <c:v>19056106</c:v>
                </c:pt>
                <c:pt idx="3">
                  <c:v>14728015</c:v>
                </c:pt>
                <c:pt idx="4">
                  <c:v>11050493</c:v>
                </c:pt>
                <c:pt idx="5">
                  <c:v>10210612</c:v>
                </c:pt>
                <c:pt idx="6">
                  <c:v>16050766</c:v>
                </c:pt>
                <c:pt idx="7">
                  <c:v>10154538</c:v>
                </c:pt>
                <c:pt idx="8">
                  <c:v>15138679</c:v>
                </c:pt>
                <c:pt idx="9">
                  <c:v>14018688</c:v>
                </c:pt>
                <c:pt idx="10">
                  <c:v>12435511</c:v>
                </c:pt>
                <c:pt idx="11">
                  <c:v>12352166</c:v>
                </c:pt>
                <c:pt idx="12">
                  <c:v>8627582</c:v>
                </c:pt>
                <c:pt idx="13">
                  <c:v>7295767</c:v>
                </c:pt>
              </c:numCache>
            </c:numRef>
          </c:val>
          <c:extLst>
            <c:ext xmlns:c16="http://schemas.microsoft.com/office/drawing/2014/chart" uri="{C3380CC4-5D6E-409C-BE32-E72D297353CC}">
              <c16:uniqueId val="{00000000-7BC6-4930-B763-92781D741672}"/>
            </c:ext>
          </c:extLst>
        </c:ser>
        <c:dLbls>
          <c:showLegendKey val="0"/>
          <c:showVal val="0"/>
          <c:showCatName val="0"/>
          <c:showSerName val="0"/>
          <c:showPercent val="0"/>
          <c:showBubbleSize val="0"/>
        </c:dLbls>
        <c:gapWidth val="219"/>
        <c:overlap val="-27"/>
        <c:axId val="516434912"/>
        <c:axId val="516432288"/>
      </c:barChart>
      <c:lineChart>
        <c:grouping val="standard"/>
        <c:varyColors val="0"/>
        <c:ser>
          <c:idx val="1"/>
          <c:order val="1"/>
          <c:tx>
            <c:strRef>
              <c:f>'指标分析-AMS大盘 (1)'!$D$1</c:f>
              <c:strCache>
                <c:ptCount val="1"/>
                <c:pt idx="0">
                  <c:v>微广占比</c:v>
                </c:pt>
              </c:strCache>
            </c:strRef>
          </c:tx>
          <c:spPr>
            <a:ln w="28575" cap="rnd">
              <a:solidFill>
                <a:schemeClr val="accent2"/>
              </a:solidFill>
              <a:round/>
            </a:ln>
            <a:effectLst/>
          </c:spPr>
          <c:marker>
            <c:symbol val="none"/>
          </c:marker>
          <c:cat>
            <c:numRef>
              <c:f>'指标分析-AMS大盘 (1)'!$A$2:$A$15</c:f>
              <c:numCache>
                <c:formatCode>yyyy"年"m"月"</c:formatCode>
                <c:ptCount val="14"/>
                <c:pt idx="0">
                  <c:v>44409</c:v>
                </c:pt>
                <c:pt idx="1">
                  <c:v>44378</c:v>
                </c:pt>
                <c:pt idx="2">
                  <c:v>44348</c:v>
                </c:pt>
                <c:pt idx="3">
                  <c:v>44317</c:v>
                </c:pt>
                <c:pt idx="4">
                  <c:v>44287</c:v>
                </c:pt>
                <c:pt idx="5">
                  <c:v>44256</c:v>
                </c:pt>
                <c:pt idx="6">
                  <c:v>44228</c:v>
                </c:pt>
                <c:pt idx="7">
                  <c:v>44197</c:v>
                </c:pt>
                <c:pt idx="8">
                  <c:v>44166</c:v>
                </c:pt>
                <c:pt idx="9">
                  <c:v>44136</c:v>
                </c:pt>
                <c:pt idx="10">
                  <c:v>44105</c:v>
                </c:pt>
                <c:pt idx="11">
                  <c:v>44075</c:v>
                </c:pt>
                <c:pt idx="12">
                  <c:v>44044</c:v>
                </c:pt>
                <c:pt idx="13">
                  <c:v>44013</c:v>
                </c:pt>
              </c:numCache>
            </c:numRef>
          </c:cat>
          <c:val>
            <c:numRef>
              <c:f>'指标分析-AMS大盘 (1)'!$D$2:$D$15</c:f>
              <c:numCache>
                <c:formatCode>0%</c:formatCode>
                <c:ptCount val="14"/>
                <c:pt idx="0">
                  <c:v>0.4</c:v>
                </c:pt>
                <c:pt idx="1">
                  <c:v>0.37</c:v>
                </c:pt>
                <c:pt idx="2">
                  <c:v>0.39</c:v>
                </c:pt>
                <c:pt idx="3">
                  <c:v>0.32</c:v>
                </c:pt>
                <c:pt idx="4">
                  <c:v>0.26</c:v>
                </c:pt>
                <c:pt idx="5">
                  <c:v>0.25</c:v>
                </c:pt>
                <c:pt idx="6">
                  <c:v>0.25</c:v>
                </c:pt>
                <c:pt idx="7">
                  <c:v>0.21</c:v>
                </c:pt>
                <c:pt idx="8">
                  <c:v>0.28000000000000003</c:v>
                </c:pt>
                <c:pt idx="9">
                  <c:v>0.28999999999999998</c:v>
                </c:pt>
                <c:pt idx="10">
                  <c:v>0.28000000000000003</c:v>
                </c:pt>
                <c:pt idx="11">
                  <c:v>0.32</c:v>
                </c:pt>
                <c:pt idx="12">
                  <c:v>0.21</c:v>
                </c:pt>
                <c:pt idx="13">
                  <c:v>0.18</c:v>
                </c:pt>
              </c:numCache>
            </c:numRef>
          </c:val>
          <c:smooth val="0"/>
          <c:extLst>
            <c:ext xmlns:c16="http://schemas.microsoft.com/office/drawing/2014/chart" uri="{C3380CC4-5D6E-409C-BE32-E72D297353CC}">
              <c16:uniqueId val="{00000001-7BC6-4930-B763-92781D741672}"/>
            </c:ext>
          </c:extLst>
        </c:ser>
        <c:dLbls>
          <c:showLegendKey val="0"/>
          <c:showVal val="0"/>
          <c:showCatName val="0"/>
          <c:showSerName val="0"/>
          <c:showPercent val="0"/>
          <c:showBubbleSize val="0"/>
        </c:dLbls>
        <c:marker val="1"/>
        <c:smooth val="0"/>
        <c:axId val="753303944"/>
        <c:axId val="510784168"/>
      </c:lineChart>
      <c:dateAx>
        <c:axId val="516434912"/>
        <c:scaling>
          <c:orientation val="minMax"/>
        </c:scaling>
        <c:delete val="0"/>
        <c:axPos val="b"/>
        <c:numFmt formatCode="yyyy&quot;年&quot;m&quot;月&quot;"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16432288"/>
        <c:crosses val="autoZero"/>
        <c:auto val="1"/>
        <c:lblOffset val="100"/>
        <c:baseTimeUnit val="months"/>
      </c:dateAx>
      <c:valAx>
        <c:axId val="516432288"/>
        <c:scaling>
          <c:orientation val="minMax"/>
          <c:max val="25000000"/>
          <c:min val="500000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16434912"/>
        <c:crosses val="autoZero"/>
        <c:crossBetween val="between"/>
      </c:valAx>
      <c:valAx>
        <c:axId val="510784168"/>
        <c:scaling>
          <c:orientation val="minMax"/>
          <c:max val="0.5"/>
          <c:min val="0.15000000000000002"/>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53303944"/>
        <c:crosses val="max"/>
        <c:crossBetween val="between"/>
      </c:valAx>
      <c:dateAx>
        <c:axId val="753303944"/>
        <c:scaling>
          <c:orientation val="minMax"/>
        </c:scaling>
        <c:delete val="1"/>
        <c:axPos val="b"/>
        <c:numFmt formatCode="yyyy&quot;年&quot;m&quot;月&quot;" sourceLinked="1"/>
        <c:majorTickMark val="out"/>
        <c:minorTickMark val="none"/>
        <c:tickLblPos val="nextTo"/>
        <c:crossAx val="510784168"/>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dirty="0"/>
              <a:t>特征</a:t>
            </a:r>
            <a:r>
              <a:rPr lang="en-US" dirty="0"/>
              <a:t>IG</a:t>
            </a:r>
            <a:endParaRPr 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Sheet3!$B$1</c:f>
              <c:strCache>
                <c:ptCount val="1"/>
                <c:pt idx="0">
                  <c:v>V1 IG</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Sheet3!$A$2:$A$5</c:f>
              <c:strCache>
                <c:ptCount val="4"/>
                <c:pt idx="0">
                  <c:v>190猿辅导</c:v>
                </c:pt>
                <c:pt idx="1">
                  <c:v>246疯读</c:v>
                </c:pt>
                <c:pt idx="2">
                  <c:v>293必看</c:v>
                </c:pt>
                <c:pt idx="3">
                  <c:v>321斗罗</c:v>
                </c:pt>
              </c:strCache>
            </c:strRef>
          </c:cat>
          <c:val>
            <c:numRef>
              <c:f>Sheet3!$B$2:$B$5</c:f>
              <c:numCache>
                <c:formatCode>General</c:formatCode>
                <c:ptCount val="4"/>
                <c:pt idx="0">
                  <c:v>1232</c:v>
                </c:pt>
                <c:pt idx="1">
                  <c:v>1032</c:v>
                </c:pt>
                <c:pt idx="2">
                  <c:v>914</c:v>
                </c:pt>
                <c:pt idx="3">
                  <c:v>706</c:v>
                </c:pt>
              </c:numCache>
            </c:numRef>
          </c:val>
          <c:extLst>
            <c:ext xmlns:c16="http://schemas.microsoft.com/office/drawing/2014/chart" uri="{C3380CC4-5D6E-409C-BE32-E72D297353CC}">
              <c16:uniqueId val="{00000000-8E08-4CCF-8D6F-44E6E545B852}"/>
            </c:ext>
          </c:extLst>
        </c:ser>
        <c:ser>
          <c:idx val="1"/>
          <c:order val="1"/>
          <c:tx>
            <c:strRef>
              <c:f>Sheet3!$C$1</c:f>
              <c:strCache>
                <c:ptCount val="1"/>
                <c:pt idx="0">
                  <c:v>V2 IG</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Sheet3!$A$2:$A$5</c:f>
              <c:strCache>
                <c:ptCount val="4"/>
                <c:pt idx="0">
                  <c:v>190猿辅导</c:v>
                </c:pt>
                <c:pt idx="1">
                  <c:v>246疯读</c:v>
                </c:pt>
                <c:pt idx="2">
                  <c:v>293必看</c:v>
                </c:pt>
                <c:pt idx="3">
                  <c:v>321斗罗</c:v>
                </c:pt>
              </c:strCache>
            </c:strRef>
          </c:cat>
          <c:val>
            <c:numRef>
              <c:f>Sheet3!$C$2:$C$5</c:f>
              <c:numCache>
                <c:formatCode>General</c:formatCode>
                <c:ptCount val="4"/>
                <c:pt idx="0">
                  <c:v>259</c:v>
                </c:pt>
                <c:pt idx="1">
                  <c:v>396</c:v>
                </c:pt>
                <c:pt idx="2">
                  <c:v>345</c:v>
                </c:pt>
                <c:pt idx="3">
                  <c:v>171</c:v>
                </c:pt>
              </c:numCache>
            </c:numRef>
          </c:val>
          <c:extLst>
            <c:ext xmlns:c16="http://schemas.microsoft.com/office/drawing/2014/chart" uri="{C3380CC4-5D6E-409C-BE32-E72D297353CC}">
              <c16:uniqueId val="{00000001-8E08-4CCF-8D6F-44E6E545B852}"/>
            </c:ext>
          </c:extLst>
        </c:ser>
        <c:ser>
          <c:idx val="2"/>
          <c:order val="2"/>
          <c:tx>
            <c:strRef>
              <c:f>Sheet3!$D$1</c:f>
              <c:strCache>
                <c:ptCount val="1"/>
                <c:pt idx="0">
                  <c:v>V3 IG</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Sheet3!$A$2:$A$5</c:f>
              <c:strCache>
                <c:ptCount val="4"/>
                <c:pt idx="0">
                  <c:v>190猿辅导</c:v>
                </c:pt>
                <c:pt idx="1">
                  <c:v>246疯读</c:v>
                </c:pt>
                <c:pt idx="2">
                  <c:v>293必看</c:v>
                </c:pt>
                <c:pt idx="3">
                  <c:v>321斗罗</c:v>
                </c:pt>
              </c:strCache>
            </c:strRef>
          </c:cat>
          <c:val>
            <c:numRef>
              <c:f>Sheet3!$D$2:$D$5</c:f>
              <c:numCache>
                <c:formatCode>General</c:formatCode>
                <c:ptCount val="4"/>
                <c:pt idx="0">
                  <c:v>170</c:v>
                </c:pt>
                <c:pt idx="1">
                  <c:v>107</c:v>
                </c:pt>
                <c:pt idx="2">
                  <c:v>87</c:v>
                </c:pt>
                <c:pt idx="3">
                  <c:v>144</c:v>
                </c:pt>
              </c:numCache>
            </c:numRef>
          </c:val>
          <c:extLst>
            <c:ext xmlns:c16="http://schemas.microsoft.com/office/drawing/2014/chart" uri="{C3380CC4-5D6E-409C-BE32-E72D297353CC}">
              <c16:uniqueId val="{00000002-8E08-4CCF-8D6F-44E6E545B852}"/>
            </c:ext>
          </c:extLst>
        </c:ser>
        <c:dLbls>
          <c:dLblPos val="outEnd"/>
          <c:showLegendKey val="0"/>
          <c:showVal val="1"/>
          <c:showCatName val="0"/>
          <c:showSerName val="0"/>
          <c:showPercent val="0"/>
          <c:showBubbleSize val="0"/>
        </c:dLbls>
        <c:gapWidth val="219"/>
        <c:overlap val="-27"/>
        <c:axId val="502789280"/>
        <c:axId val="502790920"/>
      </c:barChart>
      <c:catAx>
        <c:axId val="502789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02790920"/>
        <c:crosses val="autoZero"/>
        <c:auto val="1"/>
        <c:lblAlgn val="ctr"/>
        <c:lblOffset val="100"/>
        <c:noMultiLvlLbl val="0"/>
      </c:catAx>
      <c:valAx>
        <c:axId val="502790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02789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1050" dirty="0">
                <a:latin typeface="+mj-ea"/>
                <a:ea typeface="+mj-ea"/>
              </a:rPr>
              <a:t>合并</a:t>
            </a:r>
            <a:r>
              <a:rPr lang="en-US" altLang="zh-CN" sz="1050" dirty="0">
                <a:latin typeface="+mj-ea"/>
                <a:ea typeface="+mj-ea"/>
              </a:rPr>
              <a:t>label+</a:t>
            </a:r>
            <a:r>
              <a:rPr lang="zh-CN" altLang="en-US" sz="1050" dirty="0">
                <a:latin typeface="+mj-ea"/>
                <a:ea typeface="+mj-ea"/>
              </a:rPr>
              <a:t>采样后</a:t>
            </a:r>
          </a:p>
        </c:rich>
      </c:tx>
      <c:layout>
        <c:manualLayout>
          <c:xMode val="edge"/>
          <c:yMode val="edge"/>
          <c:x val="0.41352594776273272"/>
          <c:y val="2.318525293792453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6423832602167598"/>
          <c:y val="0.1424105740078046"/>
          <c:w val="0.77683261715001606"/>
          <c:h val="0.70123655802558482"/>
        </c:manualLayout>
      </c:layout>
      <c:barChart>
        <c:barDir val="bar"/>
        <c:grouping val="clustered"/>
        <c:varyColors val="0"/>
        <c:ser>
          <c:idx val="0"/>
          <c:order val="0"/>
          <c:tx>
            <c:strRef>
              <c:f>Sheet4!$E$27</c:f>
              <c:strCache>
                <c:ptCount val="1"/>
                <c:pt idx="0">
                  <c:v>数量</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Sheet4!$D$28:$D$31</c:f>
              <c:strCache>
                <c:ptCount val="4"/>
                <c:pt idx="0">
                  <c:v>0(激活)</c:v>
                </c:pt>
                <c:pt idx="1">
                  <c:v>1(付费1~6元)</c:v>
                </c:pt>
                <c:pt idx="2">
                  <c:v>2(付费7~50元)</c:v>
                </c:pt>
                <c:pt idx="3">
                  <c:v>3(付费&gt;50元)</c:v>
                </c:pt>
              </c:strCache>
            </c:strRef>
          </c:cat>
          <c:val>
            <c:numRef>
              <c:f>Sheet4!$E$28:$E$31</c:f>
              <c:numCache>
                <c:formatCode>General</c:formatCode>
                <c:ptCount val="4"/>
                <c:pt idx="0">
                  <c:v>563400</c:v>
                </c:pt>
                <c:pt idx="1">
                  <c:v>286026</c:v>
                </c:pt>
                <c:pt idx="2">
                  <c:v>150063</c:v>
                </c:pt>
                <c:pt idx="3">
                  <c:v>140850</c:v>
                </c:pt>
              </c:numCache>
            </c:numRef>
          </c:val>
          <c:extLst>
            <c:ext xmlns:c16="http://schemas.microsoft.com/office/drawing/2014/chart" uri="{C3380CC4-5D6E-409C-BE32-E72D297353CC}">
              <c16:uniqueId val="{00000000-3BDA-42EF-9AD8-93B3194A2E99}"/>
            </c:ext>
          </c:extLst>
        </c:ser>
        <c:dLbls>
          <c:dLblPos val="outEnd"/>
          <c:showLegendKey val="0"/>
          <c:showVal val="1"/>
          <c:showCatName val="0"/>
          <c:showSerName val="0"/>
          <c:showPercent val="0"/>
          <c:showBubbleSize val="0"/>
        </c:dLbls>
        <c:gapWidth val="182"/>
        <c:axId val="597200656"/>
        <c:axId val="597193768"/>
      </c:barChart>
      <c:catAx>
        <c:axId val="597200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97193768"/>
        <c:crosses val="autoZero"/>
        <c:auto val="1"/>
        <c:lblAlgn val="ctr"/>
        <c:lblOffset val="100"/>
        <c:noMultiLvlLbl val="0"/>
      </c:catAx>
      <c:valAx>
        <c:axId val="5971937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972006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1000" dirty="0">
                <a:latin typeface="+mj-ea"/>
                <a:ea typeface="+mj-ea"/>
              </a:rPr>
              <a:t>数量</a:t>
            </a:r>
          </a:p>
        </c:rich>
      </c:tx>
      <c:layout>
        <c:manualLayout>
          <c:xMode val="edge"/>
          <c:yMode val="edge"/>
          <c:x val="0.44531091621937113"/>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9922317274792159"/>
          <c:y val="0.11613679354573214"/>
          <c:w val="0.74903823367595679"/>
          <c:h val="0.76319754956375585"/>
        </c:manualLayout>
      </c:layout>
      <c:barChart>
        <c:barDir val="bar"/>
        <c:grouping val="clustered"/>
        <c:varyColors val="0"/>
        <c:ser>
          <c:idx val="0"/>
          <c:order val="0"/>
          <c:tx>
            <c:strRef>
              <c:f>Sheet4!$B$1</c:f>
              <c:strCache>
                <c:ptCount val="1"/>
                <c:pt idx="0">
                  <c:v>数量</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Sheet4!$A$2:$A$12</c:f>
              <c:strCache>
                <c:ptCount val="11"/>
                <c:pt idx="0">
                  <c:v>0(激活)</c:v>
                </c:pt>
                <c:pt idx="1">
                  <c:v>1(付费1~6元)</c:v>
                </c:pt>
                <c:pt idx="2">
                  <c:v>2(付费7~30元)</c:v>
                </c:pt>
                <c:pt idx="3">
                  <c:v>3(付费31~50元)</c:v>
                </c:pt>
                <c:pt idx="4">
                  <c:v>4(付费51~100元)</c:v>
                </c:pt>
                <c:pt idx="5">
                  <c:v>5(付费101~500元)</c:v>
                </c:pt>
                <c:pt idx="6">
                  <c:v>6(付费501~1000元)</c:v>
                </c:pt>
                <c:pt idx="7">
                  <c:v>7(付费1001~2000元)</c:v>
                </c:pt>
                <c:pt idx="8">
                  <c:v>8(付费2001~5000元)</c:v>
                </c:pt>
                <c:pt idx="9">
                  <c:v>9(付费5001~10000元)</c:v>
                </c:pt>
                <c:pt idx="10">
                  <c:v>10(付费&gt;10000元)</c:v>
                </c:pt>
              </c:strCache>
            </c:strRef>
          </c:cat>
          <c:val>
            <c:numRef>
              <c:f>Sheet4!$B$2:$B$12</c:f>
              <c:numCache>
                <c:formatCode>General</c:formatCode>
                <c:ptCount val="11"/>
                <c:pt idx="0">
                  <c:v>3817654</c:v>
                </c:pt>
                <c:pt idx="1">
                  <c:v>286026</c:v>
                </c:pt>
                <c:pt idx="2">
                  <c:v>102727</c:v>
                </c:pt>
                <c:pt idx="3">
                  <c:v>47336</c:v>
                </c:pt>
                <c:pt idx="4">
                  <c:v>34808</c:v>
                </c:pt>
                <c:pt idx="5">
                  <c:v>63456</c:v>
                </c:pt>
                <c:pt idx="6">
                  <c:v>18091</c:v>
                </c:pt>
                <c:pt idx="7">
                  <c:v>6879</c:v>
                </c:pt>
                <c:pt idx="8">
                  <c:v>8398</c:v>
                </c:pt>
                <c:pt idx="9">
                  <c:v>3206</c:v>
                </c:pt>
                <c:pt idx="10">
                  <c:v>6012</c:v>
                </c:pt>
              </c:numCache>
            </c:numRef>
          </c:val>
          <c:extLst>
            <c:ext xmlns:c16="http://schemas.microsoft.com/office/drawing/2014/chart" uri="{C3380CC4-5D6E-409C-BE32-E72D297353CC}">
              <c16:uniqueId val="{00000000-0608-4C25-83DA-1AF081B9E6AC}"/>
            </c:ext>
          </c:extLst>
        </c:ser>
        <c:dLbls>
          <c:dLblPos val="outEnd"/>
          <c:showLegendKey val="0"/>
          <c:showVal val="1"/>
          <c:showCatName val="0"/>
          <c:showSerName val="0"/>
          <c:showPercent val="0"/>
          <c:showBubbleSize val="0"/>
        </c:dLbls>
        <c:gapWidth val="182"/>
        <c:axId val="592993560"/>
        <c:axId val="592990280"/>
      </c:barChart>
      <c:catAx>
        <c:axId val="5929935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j-ea"/>
                <a:ea typeface="+mj-ea"/>
                <a:cs typeface="+mn-cs"/>
              </a:defRPr>
            </a:pPr>
            <a:endParaRPr lang="zh-CN"/>
          </a:p>
        </c:txPr>
        <c:crossAx val="592990280"/>
        <c:crosses val="autoZero"/>
        <c:auto val="1"/>
        <c:lblAlgn val="ctr"/>
        <c:lblOffset val="100"/>
        <c:noMultiLvlLbl val="0"/>
      </c:catAx>
      <c:valAx>
        <c:axId val="5929902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92993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j-ea"/>
                <a:ea typeface="+mj-ea"/>
                <a:cs typeface="+mn-cs"/>
              </a:defRPr>
            </a:pPr>
            <a:r>
              <a:rPr lang="zh-CN" altLang="en-US" sz="1200" dirty="0">
                <a:latin typeface="+mj-ea"/>
                <a:ea typeface="+mj-ea"/>
              </a:rPr>
              <a:t>采样后数量</a:t>
            </a:r>
          </a:p>
        </c:rich>
      </c:tx>
      <c:layout>
        <c:manualLayout>
          <c:xMode val="edge"/>
          <c:yMode val="edge"/>
          <c:x val="0.40631994522243764"/>
          <c:y val="0"/>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j-ea"/>
              <a:ea typeface="+mj-ea"/>
              <a:cs typeface="+mn-cs"/>
            </a:defRPr>
          </a:pPr>
          <a:endParaRPr lang="zh-CN"/>
        </a:p>
      </c:txPr>
    </c:title>
    <c:autoTitleDeleted val="0"/>
    <c:plotArea>
      <c:layout>
        <c:manualLayout>
          <c:layoutTarget val="inner"/>
          <c:xMode val="edge"/>
          <c:yMode val="edge"/>
          <c:x val="0.19191050602471665"/>
          <c:y val="0.10095980439429433"/>
          <c:w val="0.76861496719252653"/>
          <c:h val="0.76218833883221271"/>
        </c:manualLayout>
      </c:layout>
      <c:barChart>
        <c:barDir val="bar"/>
        <c:grouping val="clustered"/>
        <c:varyColors val="0"/>
        <c:ser>
          <c:idx val="0"/>
          <c:order val="0"/>
          <c:tx>
            <c:strRef>
              <c:f>Sheet5!$D$1</c:f>
              <c:strCache>
                <c:ptCount val="1"/>
                <c:pt idx="0">
                  <c:v>数量</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Sheet5!$A$2:$A$12</c:f>
              <c:strCache>
                <c:ptCount val="11"/>
                <c:pt idx="0">
                  <c:v>0(激活)</c:v>
                </c:pt>
                <c:pt idx="1">
                  <c:v>1(付费1~6元)</c:v>
                </c:pt>
                <c:pt idx="2">
                  <c:v>2(付费7~30元)</c:v>
                </c:pt>
                <c:pt idx="3">
                  <c:v>3(付费31~50元)</c:v>
                </c:pt>
                <c:pt idx="4">
                  <c:v>4(付费51~100元)</c:v>
                </c:pt>
                <c:pt idx="5">
                  <c:v>5(付费101~500元)</c:v>
                </c:pt>
                <c:pt idx="6">
                  <c:v>6(付费501~1000元)</c:v>
                </c:pt>
                <c:pt idx="7">
                  <c:v>7(付费1001~2000元)</c:v>
                </c:pt>
                <c:pt idx="8">
                  <c:v>8(付费2001~5000元)</c:v>
                </c:pt>
                <c:pt idx="9">
                  <c:v>9(付费5001~10000元)</c:v>
                </c:pt>
                <c:pt idx="10">
                  <c:v>10(付费&gt;10000元)</c:v>
                </c:pt>
              </c:strCache>
            </c:strRef>
          </c:cat>
          <c:val>
            <c:numRef>
              <c:f>Sheet5!$D$2:$D$12</c:f>
              <c:numCache>
                <c:formatCode>General</c:formatCode>
                <c:ptCount val="11"/>
                <c:pt idx="0">
                  <c:v>12824</c:v>
                </c:pt>
                <c:pt idx="1">
                  <c:v>12824</c:v>
                </c:pt>
                <c:pt idx="2">
                  <c:v>12824</c:v>
                </c:pt>
                <c:pt idx="3">
                  <c:v>12824</c:v>
                </c:pt>
                <c:pt idx="4">
                  <c:v>12824</c:v>
                </c:pt>
                <c:pt idx="5">
                  <c:v>12824</c:v>
                </c:pt>
                <c:pt idx="6">
                  <c:v>12824</c:v>
                </c:pt>
                <c:pt idx="7">
                  <c:v>6879</c:v>
                </c:pt>
                <c:pt idx="8">
                  <c:v>8398</c:v>
                </c:pt>
                <c:pt idx="9">
                  <c:v>3206</c:v>
                </c:pt>
                <c:pt idx="10">
                  <c:v>6012</c:v>
                </c:pt>
              </c:numCache>
            </c:numRef>
          </c:val>
          <c:extLst>
            <c:ext xmlns:c16="http://schemas.microsoft.com/office/drawing/2014/chart" uri="{C3380CC4-5D6E-409C-BE32-E72D297353CC}">
              <c16:uniqueId val="{00000000-5D4D-446B-96AA-78C9F4C29D90}"/>
            </c:ext>
          </c:extLst>
        </c:ser>
        <c:dLbls>
          <c:dLblPos val="outEnd"/>
          <c:showLegendKey val="0"/>
          <c:showVal val="1"/>
          <c:showCatName val="0"/>
          <c:showSerName val="0"/>
          <c:showPercent val="0"/>
          <c:showBubbleSize val="0"/>
        </c:dLbls>
        <c:gapWidth val="182"/>
        <c:axId val="289882896"/>
        <c:axId val="289882568"/>
      </c:barChart>
      <c:catAx>
        <c:axId val="2898828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289882568"/>
        <c:crosses val="autoZero"/>
        <c:auto val="1"/>
        <c:lblAlgn val="ctr"/>
        <c:lblOffset val="100"/>
        <c:noMultiLvlLbl val="0"/>
      </c:catAx>
      <c:valAx>
        <c:axId val="2898825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898828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sz="1200" dirty="0">
                <a:latin typeface="+mj-ea"/>
                <a:ea typeface="+mj-ea"/>
              </a:rPr>
              <a:t>日均消耗</a:t>
            </a:r>
            <a:r>
              <a:rPr lang="en-US" sz="1200" dirty="0">
                <a:latin typeface="+mj-ea"/>
                <a:ea typeface="+mj-ea"/>
              </a:rPr>
              <a:t>(</a:t>
            </a:r>
            <a:r>
              <a:rPr lang="zh-CN" sz="1200" dirty="0">
                <a:latin typeface="+mj-ea"/>
                <a:ea typeface="+mj-ea"/>
              </a:rPr>
              <a:t>万元</a:t>
            </a:r>
            <a:r>
              <a:rPr lang="en-US" sz="1200" dirty="0">
                <a:latin typeface="+mj-ea"/>
                <a:ea typeface="+mj-ea"/>
              </a:rPr>
              <a:t>)</a:t>
            </a:r>
          </a:p>
        </c:rich>
      </c:tx>
      <c:layout>
        <c:manualLayout>
          <c:xMode val="edge"/>
          <c:yMode val="edge"/>
          <c:x val="0.39775484253927423"/>
          <c:y val="1.142388156835816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7.2072386638849531E-2"/>
          <c:y val="0.15422578481276669"/>
          <c:w val="0.90082820976141076"/>
          <c:h val="0.70090398856062697"/>
        </c:manualLayout>
      </c:layout>
      <c:barChart>
        <c:barDir val="col"/>
        <c:grouping val="clustered"/>
        <c:varyColors val="0"/>
        <c:ser>
          <c:idx val="0"/>
          <c:order val="0"/>
          <c:tx>
            <c:strRef>
              <c:f>'20210816174013boost_rpt'!$L$42</c:f>
              <c:strCache>
                <c:ptCount val="1"/>
                <c:pt idx="0">
                  <c:v>日均消耗(万元)</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'20210816174013boost_rpt'!$K$43:$K$58</c:f>
              <c:strCache>
                <c:ptCount val="8"/>
                <c:pt idx="0">
                  <c:v>1月</c:v>
                </c:pt>
                <c:pt idx="1">
                  <c:v>2月</c:v>
                </c:pt>
                <c:pt idx="2">
                  <c:v>3月</c:v>
                </c:pt>
                <c:pt idx="3">
                  <c:v>4月</c:v>
                </c:pt>
                <c:pt idx="4">
                  <c:v>5月</c:v>
                </c:pt>
                <c:pt idx="5">
                  <c:v>6月</c:v>
                </c:pt>
                <c:pt idx="6">
                  <c:v>7月</c:v>
                </c:pt>
                <c:pt idx="7">
                  <c:v>8月</c:v>
                </c:pt>
              </c:strCache>
            </c:strRef>
          </c:cat>
          <c:val>
            <c:numRef>
              <c:f>'20210816174013boost_rpt'!$L$43:$L$58</c:f>
              <c:numCache>
                <c:formatCode>General</c:formatCode>
                <c:ptCount val="8"/>
                <c:pt idx="0">
                  <c:v>150</c:v>
                </c:pt>
                <c:pt idx="1">
                  <c:v>207</c:v>
                </c:pt>
                <c:pt idx="2">
                  <c:v>240</c:v>
                </c:pt>
                <c:pt idx="3">
                  <c:v>238</c:v>
                </c:pt>
                <c:pt idx="4">
                  <c:v>265</c:v>
                </c:pt>
                <c:pt idx="5">
                  <c:v>366</c:v>
                </c:pt>
                <c:pt idx="6">
                  <c:v>461</c:v>
                </c:pt>
                <c:pt idx="7">
                  <c:v>662</c:v>
                </c:pt>
              </c:numCache>
            </c:numRef>
          </c:val>
          <c:extLst>
            <c:ext xmlns:c16="http://schemas.microsoft.com/office/drawing/2014/chart" uri="{C3380CC4-5D6E-409C-BE32-E72D297353CC}">
              <c16:uniqueId val="{00000000-943A-4BEA-BD49-43A74C455CAC}"/>
            </c:ext>
          </c:extLst>
        </c:ser>
        <c:dLbls>
          <c:dLblPos val="inEnd"/>
          <c:showLegendKey val="0"/>
          <c:showVal val="1"/>
          <c:showCatName val="0"/>
          <c:showSerName val="0"/>
          <c:showPercent val="0"/>
          <c:showBubbleSize val="0"/>
        </c:dLbls>
        <c:gapWidth val="219"/>
        <c:overlap val="-27"/>
        <c:axId val="516950712"/>
        <c:axId val="516953008"/>
      </c:barChart>
      <c:catAx>
        <c:axId val="516950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16953008"/>
        <c:crosses val="autoZero"/>
        <c:auto val="1"/>
        <c:lblAlgn val="ctr"/>
        <c:lblOffset val="100"/>
        <c:noMultiLvlLbl val="0"/>
      </c:catAx>
      <c:valAx>
        <c:axId val="516953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j-ea"/>
                <a:ea typeface="+mj-ea"/>
                <a:cs typeface="+mn-cs"/>
              </a:defRPr>
            </a:pPr>
            <a:endParaRPr lang="zh-CN"/>
          </a:p>
        </c:txPr>
        <c:crossAx val="516950712"/>
        <c:crosses val="autoZero"/>
        <c:crossBetween val="between"/>
        <c:majorUnit val="200"/>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dirty="0">
                <a:latin typeface="+mj-ea"/>
                <a:ea typeface="+mj-ea"/>
              </a:rPr>
              <a:t>aid=2110146875</a:t>
            </a:r>
            <a:endParaRPr lang="zh-CN" dirty="0">
              <a:latin typeface="+mj-ea"/>
              <a:ea typeface="+mj-ea"/>
            </a:endParaRP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zh-CN"/>
        </a:p>
      </c:txPr>
    </c:title>
    <c:autoTitleDeleted val="0"/>
    <c:plotArea>
      <c:layout/>
      <c:barChart>
        <c:barDir val="col"/>
        <c:grouping val="clustered"/>
        <c:varyColors val="0"/>
        <c:ser>
          <c:idx val="0"/>
          <c:order val="0"/>
          <c:tx>
            <c:strRef>
              <c:f>Sheet2!$B$2</c:f>
              <c:strCache>
                <c:ptCount val="1"/>
                <c:pt idx="0">
                  <c:v>激活量</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Sheet2!$A$3:$A$7</c:f>
              <c:numCache>
                <c:formatCode>m"月"d"日"</c:formatCode>
                <c:ptCount val="5"/>
                <c:pt idx="0">
                  <c:v>43852</c:v>
                </c:pt>
                <c:pt idx="1">
                  <c:v>43853</c:v>
                </c:pt>
                <c:pt idx="2">
                  <c:v>43854</c:v>
                </c:pt>
                <c:pt idx="3">
                  <c:v>43855</c:v>
                </c:pt>
                <c:pt idx="4">
                  <c:v>43856</c:v>
                </c:pt>
              </c:numCache>
            </c:numRef>
          </c:cat>
          <c:val>
            <c:numRef>
              <c:f>Sheet2!$B$3:$B$7</c:f>
              <c:numCache>
                <c:formatCode>General</c:formatCode>
                <c:ptCount val="5"/>
                <c:pt idx="0">
                  <c:v>874</c:v>
                </c:pt>
                <c:pt idx="1">
                  <c:v>754</c:v>
                </c:pt>
                <c:pt idx="2">
                  <c:v>334</c:v>
                </c:pt>
                <c:pt idx="3">
                  <c:v>1158</c:v>
                </c:pt>
                <c:pt idx="4">
                  <c:v>124</c:v>
                </c:pt>
              </c:numCache>
            </c:numRef>
          </c:val>
          <c:extLst>
            <c:ext xmlns:c16="http://schemas.microsoft.com/office/drawing/2014/chart" uri="{C3380CC4-5D6E-409C-BE32-E72D297353CC}">
              <c16:uniqueId val="{00000000-F141-4A99-A167-DE45A3894A10}"/>
            </c:ext>
          </c:extLst>
        </c:ser>
        <c:dLbls>
          <c:dLblPos val="inEnd"/>
          <c:showLegendKey val="0"/>
          <c:showVal val="1"/>
          <c:showCatName val="0"/>
          <c:showSerName val="0"/>
          <c:showPercent val="0"/>
          <c:showBubbleSize val="0"/>
        </c:dLbls>
        <c:gapWidth val="219"/>
        <c:overlap val="-27"/>
        <c:axId val="710673880"/>
        <c:axId val="710675520"/>
      </c:barChart>
      <c:lineChart>
        <c:grouping val="standard"/>
        <c:varyColors val="0"/>
        <c:ser>
          <c:idx val="1"/>
          <c:order val="1"/>
          <c:tx>
            <c:strRef>
              <c:f>Sheet2!$C$2</c:f>
              <c:strCache>
                <c:ptCount val="1"/>
                <c:pt idx="0">
                  <c:v>次留率</c:v>
                </c:pt>
              </c:strCache>
            </c:strRef>
          </c:tx>
          <c:spPr>
            <a:ln w="31750"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Sheet2!$A$3:$A$7</c:f>
              <c:numCache>
                <c:formatCode>m"月"d"日"</c:formatCode>
                <c:ptCount val="5"/>
                <c:pt idx="0">
                  <c:v>43852</c:v>
                </c:pt>
                <c:pt idx="1">
                  <c:v>43853</c:v>
                </c:pt>
                <c:pt idx="2">
                  <c:v>43854</c:v>
                </c:pt>
                <c:pt idx="3">
                  <c:v>43855</c:v>
                </c:pt>
                <c:pt idx="4">
                  <c:v>43856</c:v>
                </c:pt>
              </c:numCache>
            </c:numRef>
          </c:cat>
          <c:val>
            <c:numRef>
              <c:f>Sheet2!$C$3:$C$7</c:f>
              <c:numCache>
                <c:formatCode>0%</c:formatCode>
                <c:ptCount val="5"/>
                <c:pt idx="0">
                  <c:v>0.32</c:v>
                </c:pt>
                <c:pt idx="1">
                  <c:v>0.21</c:v>
                </c:pt>
                <c:pt idx="2">
                  <c:v>0.27</c:v>
                </c:pt>
                <c:pt idx="3">
                  <c:v>0.22</c:v>
                </c:pt>
                <c:pt idx="4">
                  <c:v>0.19</c:v>
                </c:pt>
              </c:numCache>
            </c:numRef>
          </c:val>
          <c:smooth val="0"/>
          <c:extLst>
            <c:ext xmlns:c16="http://schemas.microsoft.com/office/drawing/2014/chart" uri="{C3380CC4-5D6E-409C-BE32-E72D297353CC}">
              <c16:uniqueId val="{00000001-F141-4A99-A167-DE45A3894A10}"/>
            </c:ext>
          </c:extLst>
        </c:ser>
        <c:dLbls>
          <c:showLegendKey val="0"/>
          <c:showVal val="1"/>
          <c:showCatName val="0"/>
          <c:showSerName val="0"/>
          <c:showPercent val="0"/>
          <c:showBubbleSize val="0"/>
        </c:dLbls>
        <c:marker val="1"/>
        <c:smooth val="0"/>
        <c:axId val="709951360"/>
        <c:axId val="709951032"/>
      </c:lineChart>
      <c:dateAx>
        <c:axId val="710673880"/>
        <c:scaling>
          <c:orientation val="minMax"/>
        </c:scaling>
        <c:delete val="0"/>
        <c:axPos val="b"/>
        <c:numFmt formatCode="m&quot;月&quot;d&quot;日&quot;"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crossAx val="710675520"/>
        <c:crosses val="autoZero"/>
        <c:auto val="1"/>
        <c:lblOffset val="100"/>
        <c:baseTimeUnit val="days"/>
      </c:dateAx>
      <c:valAx>
        <c:axId val="710675520"/>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zh-CN" altLang="en-US"/>
                  <a:t>激活量</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crossAx val="710673880"/>
        <c:crosses val="autoZero"/>
        <c:crossBetween val="between"/>
      </c:valAx>
      <c:valAx>
        <c:axId val="709951032"/>
        <c:scaling>
          <c:orientation val="minMax"/>
        </c:scaling>
        <c:delete val="0"/>
        <c:axPos val="r"/>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zh-CN" altLang="en-US"/>
                  <a:t>次留率</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zh-CN"/>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crossAx val="709951360"/>
        <c:crosses val="max"/>
        <c:crossBetween val="between"/>
      </c:valAx>
      <c:dateAx>
        <c:axId val="709951360"/>
        <c:scaling>
          <c:orientation val="minMax"/>
        </c:scaling>
        <c:delete val="1"/>
        <c:axPos val="b"/>
        <c:numFmt formatCode="m&quot;月&quot;d&quot;日&quot;" sourceLinked="1"/>
        <c:majorTickMark val="out"/>
        <c:minorTickMark val="none"/>
        <c:tickLblPos val="nextTo"/>
        <c:crossAx val="709951032"/>
        <c:crosses val="autoZero"/>
        <c:auto val="1"/>
        <c:lblOffset val="100"/>
        <c:baseTimeUnit val="day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1200" b="1" dirty="0">
                <a:latin typeface="+mj-ea"/>
                <a:ea typeface="+mj-ea"/>
              </a:rPr>
              <a:t>激活人群次留率分布</a:t>
            </a:r>
          </a:p>
        </c:rich>
      </c:tx>
      <c:layout>
        <c:manualLayout>
          <c:xMode val="edge"/>
          <c:yMode val="edge"/>
          <c:x val="0.40144290019899986"/>
          <c:y val="5.433387407932604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198687060310209"/>
          <c:y val="0.13989297541783091"/>
          <c:w val="0.81622690924751207"/>
          <c:h val="0.6001354613104487"/>
        </c:manualLayout>
      </c:layout>
      <c:barChart>
        <c:barDir val="col"/>
        <c:grouping val="clustered"/>
        <c:varyColors val="0"/>
        <c:ser>
          <c:idx val="0"/>
          <c:order val="0"/>
          <c:tx>
            <c:strRef>
              <c:f>Sheet3!$C$4</c:f>
              <c:strCache>
                <c:ptCount val="1"/>
                <c:pt idx="0">
                  <c:v>5月16日激活次留率</c:v>
                </c:pt>
              </c:strCache>
            </c:strRef>
          </c:tx>
          <c:spPr>
            <a:solidFill>
              <a:schemeClr val="accent1"/>
            </a:solidFill>
            <a:ln>
              <a:noFill/>
            </a:ln>
            <a:effectLst/>
          </c:spPr>
          <c:invertIfNegative val="0"/>
          <c:cat>
            <c:strRef>
              <c:f>Sheet3!$D$3:$N$3</c:f>
              <c:strCache>
                <c:ptCount val="11"/>
                <c:pt idx="0">
                  <c:v>0%~10%</c:v>
                </c:pt>
                <c:pt idx="1">
                  <c:v>10%~20%</c:v>
                </c:pt>
                <c:pt idx="2">
                  <c:v>20%~30%</c:v>
                </c:pt>
                <c:pt idx="3">
                  <c:v>30%~40%</c:v>
                </c:pt>
                <c:pt idx="4">
                  <c:v>40%~50%</c:v>
                </c:pt>
                <c:pt idx="5">
                  <c:v>40%~50%</c:v>
                </c:pt>
                <c:pt idx="6">
                  <c:v>50%~60%</c:v>
                </c:pt>
                <c:pt idx="7">
                  <c:v>60%~70%</c:v>
                </c:pt>
                <c:pt idx="8">
                  <c:v>70%~80%</c:v>
                </c:pt>
                <c:pt idx="9">
                  <c:v>80%~90%</c:v>
                </c:pt>
                <c:pt idx="10">
                  <c:v>90%~100%</c:v>
                </c:pt>
              </c:strCache>
            </c:strRef>
          </c:cat>
          <c:val>
            <c:numRef>
              <c:f>Sheet3!$D$4:$N$4</c:f>
              <c:numCache>
                <c:formatCode>0.00%</c:formatCode>
                <c:ptCount val="11"/>
                <c:pt idx="0">
                  <c:v>8.1289824290403559E-2</c:v>
                </c:pt>
                <c:pt idx="1">
                  <c:v>9.6164433841071761E-2</c:v>
                </c:pt>
                <c:pt idx="2">
                  <c:v>0.11580106441548908</c:v>
                </c:pt>
                <c:pt idx="3">
                  <c:v>0.12305010093595155</c:v>
                </c:pt>
                <c:pt idx="4">
                  <c:v>0.13305193613507066</c:v>
                </c:pt>
                <c:pt idx="5">
                  <c:v>0.14562305010093596</c:v>
                </c:pt>
                <c:pt idx="6">
                  <c:v>0.15406496604881631</c:v>
                </c:pt>
                <c:pt idx="7">
                  <c:v>0.17067351807671133</c:v>
                </c:pt>
                <c:pt idx="8">
                  <c:v>0.18618095063314369</c:v>
                </c:pt>
                <c:pt idx="9">
                  <c:v>0.20352358230868048</c:v>
                </c:pt>
                <c:pt idx="10">
                  <c:v>0.229447870778267</c:v>
                </c:pt>
              </c:numCache>
            </c:numRef>
          </c:val>
          <c:extLst>
            <c:ext xmlns:c16="http://schemas.microsoft.com/office/drawing/2014/chart" uri="{C3380CC4-5D6E-409C-BE32-E72D297353CC}">
              <c16:uniqueId val="{00000000-4909-433A-B826-8539172EDCDE}"/>
            </c:ext>
          </c:extLst>
        </c:ser>
        <c:ser>
          <c:idx val="1"/>
          <c:order val="1"/>
          <c:tx>
            <c:strRef>
              <c:f>Sheet3!$C$5</c:f>
              <c:strCache>
                <c:ptCount val="1"/>
                <c:pt idx="0">
                  <c:v>5月17日激活次留率</c:v>
                </c:pt>
              </c:strCache>
            </c:strRef>
          </c:tx>
          <c:spPr>
            <a:solidFill>
              <a:schemeClr val="accent2"/>
            </a:solidFill>
            <a:ln>
              <a:noFill/>
            </a:ln>
            <a:effectLst/>
          </c:spPr>
          <c:invertIfNegative val="0"/>
          <c:cat>
            <c:strRef>
              <c:f>Sheet3!$D$3:$N$3</c:f>
              <c:strCache>
                <c:ptCount val="11"/>
                <c:pt idx="0">
                  <c:v>0%~10%</c:v>
                </c:pt>
                <c:pt idx="1">
                  <c:v>10%~20%</c:v>
                </c:pt>
                <c:pt idx="2">
                  <c:v>20%~30%</c:v>
                </c:pt>
                <c:pt idx="3">
                  <c:v>30%~40%</c:v>
                </c:pt>
                <c:pt idx="4">
                  <c:v>40%~50%</c:v>
                </c:pt>
                <c:pt idx="5">
                  <c:v>40%~50%</c:v>
                </c:pt>
                <c:pt idx="6">
                  <c:v>50%~60%</c:v>
                </c:pt>
                <c:pt idx="7">
                  <c:v>60%~70%</c:v>
                </c:pt>
                <c:pt idx="8">
                  <c:v>70%~80%</c:v>
                </c:pt>
                <c:pt idx="9">
                  <c:v>80%~90%</c:v>
                </c:pt>
                <c:pt idx="10">
                  <c:v>90%~100%</c:v>
                </c:pt>
              </c:strCache>
            </c:strRef>
          </c:cat>
          <c:val>
            <c:numRef>
              <c:f>Sheet3!$D$5:$N$5</c:f>
              <c:numCache>
                <c:formatCode>0.00%</c:formatCode>
                <c:ptCount val="11"/>
                <c:pt idx="0">
                  <c:v>8.3395480225988694E-2</c:v>
                </c:pt>
                <c:pt idx="1">
                  <c:v>9.7636115589730996E-2</c:v>
                </c:pt>
                <c:pt idx="2">
                  <c:v>0.121820436507937</c:v>
                </c:pt>
                <c:pt idx="3">
                  <c:v>0.123929058663029</c:v>
                </c:pt>
                <c:pt idx="4">
                  <c:v>0.13133432539682499</c:v>
                </c:pt>
                <c:pt idx="5">
                  <c:v>0.14617512092273299</c:v>
                </c:pt>
                <c:pt idx="6">
                  <c:v>0.15656994047618999</c:v>
                </c:pt>
                <c:pt idx="7">
                  <c:v>0.170499813965025</c:v>
                </c:pt>
                <c:pt idx="8">
                  <c:v>0.185357142857143</c:v>
                </c:pt>
                <c:pt idx="9">
                  <c:v>0.210327421555252</c:v>
                </c:pt>
                <c:pt idx="10">
                  <c:v>0.23170855760883</c:v>
                </c:pt>
              </c:numCache>
            </c:numRef>
          </c:val>
          <c:extLst>
            <c:ext xmlns:c16="http://schemas.microsoft.com/office/drawing/2014/chart" uri="{C3380CC4-5D6E-409C-BE32-E72D297353CC}">
              <c16:uniqueId val="{00000001-4909-433A-B826-8539172EDCDE}"/>
            </c:ext>
          </c:extLst>
        </c:ser>
        <c:dLbls>
          <c:showLegendKey val="0"/>
          <c:showVal val="0"/>
          <c:showCatName val="0"/>
          <c:showSerName val="0"/>
          <c:showPercent val="0"/>
          <c:showBubbleSize val="0"/>
        </c:dLbls>
        <c:gapWidth val="219"/>
        <c:overlap val="-27"/>
        <c:axId val="557922528"/>
        <c:axId val="557922200"/>
      </c:barChart>
      <c:catAx>
        <c:axId val="557922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7922200"/>
        <c:crosses val="autoZero"/>
        <c:auto val="1"/>
        <c:lblAlgn val="ctr"/>
        <c:lblOffset val="100"/>
        <c:noMultiLvlLbl val="0"/>
      </c:catAx>
      <c:valAx>
        <c:axId val="5579222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b="1" dirty="0">
                    <a:latin typeface="+mj-ea"/>
                    <a:ea typeface="+mj-ea"/>
                  </a:rPr>
                  <a:t>次留率</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7922528"/>
        <c:crosses val="autoZero"/>
        <c:crossBetween val="between"/>
      </c:valAx>
      <c:spPr>
        <a:noFill/>
        <a:ln>
          <a:noFill/>
        </a:ln>
        <a:effectLst/>
      </c:spPr>
    </c:plotArea>
    <c:legend>
      <c:legendPos val="b"/>
      <c:layout>
        <c:manualLayout>
          <c:xMode val="edge"/>
          <c:yMode val="edge"/>
          <c:x val="0.18295566058800239"/>
          <c:y val="0.91294042365905348"/>
          <c:w val="0.64004600746401674"/>
          <c:h val="7.003296315373273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767191043948925"/>
          <c:y val="9.4408617182125523E-2"/>
          <c:w val="0.7810460737635867"/>
          <c:h val="0.6837380050760522"/>
        </c:manualLayout>
      </c:layout>
      <c:barChart>
        <c:barDir val="col"/>
        <c:grouping val="stacked"/>
        <c:varyColors val="0"/>
        <c:ser>
          <c:idx val="1"/>
          <c:order val="1"/>
          <c:tx>
            <c:strRef>
              <c:f>Sheet11!$C$1</c:f>
              <c:strCache>
                <c:ptCount val="1"/>
                <c:pt idx="0">
                  <c:v>pdcvr_bias </c:v>
                </c:pt>
              </c:strCache>
            </c:strRef>
          </c:tx>
          <c:spPr>
            <a:solidFill>
              <a:schemeClr val="accent2"/>
            </a:solidFill>
            <a:ln>
              <a:noFill/>
            </a:ln>
            <a:effectLst/>
          </c:spPr>
          <c:invertIfNegative val="0"/>
          <c:cat>
            <c:numRef>
              <c:f>Sheet11!$A$2:$A$14</c:f>
              <c:numCache>
                <c:formatCode>0.00%</c:formatCode>
                <c:ptCount val="13"/>
                <c:pt idx="0">
                  <c:v>0.30980232000000002</c:v>
                </c:pt>
                <c:pt idx="1">
                  <c:v>0.34797123000000002</c:v>
                </c:pt>
                <c:pt idx="2">
                  <c:v>0.37474637999999999</c:v>
                </c:pt>
                <c:pt idx="3">
                  <c:v>0.39641883999999999</c:v>
                </c:pt>
                <c:pt idx="4">
                  <c:v>0.41486946000000002</c:v>
                </c:pt>
                <c:pt idx="5">
                  <c:v>0.43245657999999998</c:v>
                </c:pt>
                <c:pt idx="6">
                  <c:v>0.44832887999999999</c:v>
                </c:pt>
                <c:pt idx="7">
                  <c:v>0.46495110000000001</c:v>
                </c:pt>
                <c:pt idx="8">
                  <c:v>0.4809736</c:v>
                </c:pt>
                <c:pt idx="9">
                  <c:v>0.49899036000000002</c:v>
                </c:pt>
                <c:pt idx="10">
                  <c:v>0.51858400000000004</c:v>
                </c:pt>
                <c:pt idx="11">
                  <c:v>0.54465467000000001</c:v>
                </c:pt>
                <c:pt idx="12">
                  <c:v>0.61185449999999997</c:v>
                </c:pt>
              </c:numCache>
            </c:numRef>
          </c:cat>
          <c:val>
            <c:numRef>
              <c:f>Sheet11!$C$2:$C$14</c:f>
              <c:numCache>
                <c:formatCode>0.00%</c:formatCode>
                <c:ptCount val="13"/>
                <c:pt idx="0">
                  <c:v>-0.112960690975208</c:v>
                </c:pt>
                <c:pt idx="1">
                  <c:v>-5.7492426825413001E-2</c:v>
                </c:pt>
                <c:pt idx="2">
                  <c:v>0.10386267064887</c:v>
                </c:pt>
                <c:pt idx="3">
                  <c:v>7.9769790210292402E-2</c:v>
                </c:pt>
                <c:pt idx="4">
                  <c:v>-9.8977454217843194E-2</c:v>
                </c:pt>
                <c:pt idx="5">
                  <c:v>-7.99335237222039E-2</c:v>
                </c:pt>
                <c:pt idx="6">
                  <c:v>-3.8974452991973302E-2</c:v>
                </c:pt>
                <c:pt idx="7">
                  <c:v>7.6768187368543406E-2</c:v>
                </c:pt>
                <c:pt idx="8">
                  <c:v>2.6866024060829798E-2</c:v>
                </c:pt>
                <c:pt idx="9">
                  <c:v>-1.9914739078996699E-2</c:v>
                </c:pt>
                <c:pt idx="10">
                  <c:v>5.9152604478398998E-2</c:v>
                </c:pt>
                <c:pt idx="11">
                  <c:v>-8.7313948691307694E-2</c:v>
                </c:pt>
                <c:pt idx="12">
                  <c:v>-9.7654919857142794E-2</c:v>
                </c:pt>
              </c:numCache>
            </c:numRef>
          </c:val>
          <c:extLst>
            <c:ext xmlns:c16="http://schemas.microsoft.com/office/drawing/2014/chart" uri="{C3380CC4-5D6E-409C-BE32-E72D297353CC}">
              <c16:uniqueId val="{00000000-71BE-447E-8528-BF99D80CF96A}"/>
            </c:ext>
          </c:extLst>
        </c:ser>
        <c:dLbls>
          <c:showLegendKey val="0"/>
          <c:showVal val="0"/>
          <c:showCatName val="0"/>
          <c:showSerName val="0"/>
          <c:showPercent val="0"/>
          <c:showBubbleSize val="0"/>
        </c:dLbls>
        <c:gapWidth val="219"/>
        <c:overlap val="100"/>
        <c:axId val="523482704"/>
        <c:axId val="523483688"/>
      </c:barChart>
      <c:lineChart>
        <c:grouping val="standard"/>
        <c:varyColors val="0"/>
        <c:ser>
          <c:idx val="0"/>
          <c:order val="0"/>
          <c:tx>
            <c:strRef>
              <c:f>Sheet11!$B$1</c:f>
              <c:strCache>
                <c:ptCount val="1"/>
                <c:pt idx="0">
                  <c:v>dcvr</c:v>
                </c:pt>
              </c:strCache>
            </c:strRef>
          </c:tx>
          <c:spPr>
            <a:ln w="28575" cap="rnd">
              <a:solidFill>
                <a:schemeClr val="accent1"/>
              </a:solidFill>
              <a:round/>
            </a:ln>
            <a:effectLst/>
          </c:spPr>
          <c:marker>
            <c:symbol val="none"/>
          </c:marker>
          <c:cat>
            <c:numRef>
              <c:f>Sheet11!$A$2:$A$14</c:f>
              <c:numCache>
                <c:formatCode>0.00%</c:formatCode>
                <c:ptCount val="13"/>
                <c:pt idx="0">
                  <c:v>0.30980232000000002</c:v>
                </c:pt>
                <c:pt idx="1">
                  <c:v>0.34797123000000002</c:v>
                </c:pt>
                <c:pt idx="2">
                  <c:v>0.37474637999999999</c:v>
                </c:pt>
                <c:pt idx="3">
                  <c:v>0.39641883999999999</c:v>
                </c:pt>
                <c:pt idx="4">
                  <c:v>0.41486946000000002</c:v>
                </c:pt>
                <c:pt idx="5">
                  <c:v>0.43245657999999998</c:v>
                </c:pt>
                <c:pt idx="6">
                  <c:v>0.44832887999999999</c:v>
                </c:pt>
                <c:pt idx="7">
                  <c:v>0.46495110000000001</c:v>
                </c:pt>
                <c:pt idx="8">
                  <c:v>0.4809736</c:v>
                </c:pt>
                <c:pt idx="9">
                  <c:v>0.49899036000000002</c:v>
                </c:pt>
                <c:pt idx="10">
                  <c:v>0.51858400000000004</c:v>
                </c:pt>
                <c:pt idx="11">
                  <c:v>0.54465467000000001</c:v>
                </c:pt>
                <c:pt idx="12">
                  <c:v>0.61185449999999997</c:v>
                </c:pt>
              </c:numCache>
            </c:numRef>
          </c:cat>
          <c:val>
            <c:numRef>
              <c:f>Sheet11!$B$2:$B$14</c:f>
              <c:numCache>
                <c:formatCode>0.00%</c:formatCode>
                <c:ptCount val="13"/>
                <c:pt idx="0">
                  <c:v>0.50591160220994502</c:v>
                </c:pt>
                <c:pt idx="1">
                  <c:v>0.514819277108434</c:v>
                </c:pt>
                <c:pt idx="2">
                  <c:v>0.523576158940397</c:v>
                </c:pt>
                <c:pt idx="3">
                  <c:v>0.53147058823529403</c:v>
                </c:pt>
                <c:pt idx="4">
                  <c:v>0.54099173553719004</c:v>
                </c:pt>
                <c:pt idx="5">
                  <c:v>0.55150943396226404</c:v>
                </c:pt>
                <c:pt idx="6">
                  <c:v>0.56120879120879097</c:v>
                </c:pt>
                <c:pt idx="7">
                  <c:v>0.57052631578947399</c:v>
                </c:pt>
                <c:pt idx="8">
                  <c:v>0.58213114754098405</c:v>
                </c:pt>
                <c:pt idx="9">
                  <c:v>0.597173913043478</c:v>
                </c:pt>
                <c:pt idx="10">
                  <c:v>0.61225806451612896</c:v>
                </c:pt>
                <c:pt idx="11">
                  <c:v>0.62562499999999999</c:v>
                </c:pt>
                <c:pt idx="12">
                  <c:v>0.7</c:v>
                </c:pt>
              </c:numCache>
            </c:numRef>
          </c:val>
          <c:smooth val="0"/>
          <c:extLst>
            <c:ext xmlns:c16="http://schemas.microsoft.com/office/drawing/2014/chart" uri="{C3380CC4-5D6E-409C-BE32-E72D297353CC}">
              <c16:uniqueId val="{00000001-71BE-447E-8528-BF99D80CF96A}"/>
            </c:ext>
          </c:extLst>
        </c:ser>
        <c:dLbls>
          <c:showLegendKey val="0"/>
          <c:showVal val="0"/>
          <c:showCatName val="0"/>
          <c:showSerName val="0"/>
          <c:showPercent val="0"/>
          <c:showBubbleSize val="0"/>
        </c:dLbls>
        <c:marker val="1"/>
        <c:smooth val="0"/>
        <c:axId val="717304680"/>
        <c:axId val="717306320"/>
      </c:lineChart>
      <c:catAx>
        <c:axId val="717304680"/>
        <c:scaling>
          <c:orientation val="minMax"/>
        </c:scaling>
        <c:delete val="0"/>
        <c:axPos val="b"/>
        <c:numFmt formatCode="0.00%" sourceLinked="1"/>
        <c:majorTickMark val="none"/>
        <c:minorTickMark val="none"/>
        <c:tickLblPos val="nextTo"/>
        <c:spPr>
          <a:noFill/>
          <a:ln w="9525" cap="flat" cmpd="sng" algn="ctr">
            <a:solidFill>
              <a:srgbClr val="FF0000"/>
            </a:solidFill>
            <a:round/>
            <a:tailEnd type="triangle"/>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17306320"/>
        <c:crosses val="autoZero"/>
        <c:auto val="1"/>
        <c:lblAlgn val="ctr"/>
        <c:lblOffset val="100"/>
        <c:noMultiLvlLbl val="0"/>
      </c:catAx>
      <c:valAx>
        <c:axId val="717306320"/>
        <c:scaling>
          <c:orientation val="minMax"/>
          <c:min val="0.45"/>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solidFill>
              <a:schemeClr val="accent1"/>
            </a:solidFill>
            <a:tailEnd type="triangle"/>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17304680"/>
        <c:crosses val="autoZero"/>
        <c:crossBetween val="between"/>
      </c:valAx>
      <c:valAx>
        <c:axId val="523483688"/>
        <c:scaling>
          <c:orientation val="minMax"/>
        </c:scaling>
        <c:delete val="0"/>
        <c:axPos val="r"/>
        <c:numFmt formatCode="0.00%" sourceLinked="1"/>
        <c:majorTickMark val="out"/>
        <c:minorTickMark val="none"/>
        <c:tickLblPos val="nextTo"/>
        <c:spPr>
          <a:noFill/>
          <a:ln>
            <a:solidFill>
              <a:srgbClr val="0070C0"/>
            </a:solidFill>
            <a:tailEnd type="triangle"/>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23482704"/>
        <c:crosses val="max"/>
        <c:crossBetween val="between"/>
      </c:valAx>
      <c:catAx>
        <c:axId val="523482704"/>
        <c:scaling>
          <c:orientation val="minMax"/>
        </c:scaling>
        <c:delete val="1"/>
        <c:axPos val="b"/>
        <c:numFmt formatCode="0.00%" sourceLinked="1"/>
        <c:majorTickMark val="out"/>
        <c:minorTickMark val="none"/>
        <c:tickLblPos val="nextTo"/>
        <c:crossAx val="523483688"/>
        <c:crosses val="autoZero"/>
        <c:auto val="1"/>
        <c:lblAlgn val="ctr"/>
        <c:lblOffset val="100"/>
        <c:noMultiLvlLbl val="0"/>
      </c:catAx>
      <c:spPr>
        <a:noFill/>
        <a:ln>
          <a:noFill/>
        </a:ln>
        <a:effectLst/>
      </c:spPr>
    </c:plotArea>
    <c:legend>
      <c:legendPos val="b"/>
      <c:layout>
        <c:manualLayout>
          <c:xMode val="edge"/>
          <c:yMode val="edge"/>
          <c:x val="0.37230156007599807"/>
          <c:y val="0.92621571561807059"/>
          <c:w val="0.27612287642541306"/>
          <c:h val="5.765548570916227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zh-CN" altLang="en-US" sz="1200" dirty="0"/>
              <a:t>搜索过滤阈值</a:t>
            </a:r>
            <a:endParaRPr lang="zh-CN" sz="1200" dirty="0"/>
          </a:p>
        </c:rich>
      </c:tx>
      <c:layout>
        <c:manualLayout>
          <c:xMode val="edge"/>
          <c:yMode val="edge"/>
          <c:x val="0.38129155730533687"/>
          <c:y val="2.7777777777777776E-2"/>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7492169728783902"/>
          <c:y val="0.10319480898221056"/>
          <c:w val="0.77141863517060372"/>
          <c:h val="0.66600247885680952"/>
        </c:manualLayout>
      </c:layout>
      <c:scatterChart>
        <c:scatterStyle val="smoothMarker"/>
        <c:varyColors val="0"/>
        <c:ser>
          <c:idx val="0"/>
          <c:order val="0"/>
          <c:tx>
            <c:strRef>
              <c:f>Sheet6!$B$1</c:f>
              <c:strCache>
                <c:ptCount val="1"/>
                <c:pt idx="0">
                  <c:v>激活次留率</c:v>
                </c:pt>
              </c:strCache>
            </c:strRef>
          </c:tx>
          <c:spPr>
            <a:ln w="22225" cap="rnd">
              <a:solidFill>
                <a:schemeClr val="accent1"/>
              </a:solidFill>
              <a:round/>
            </a:ln>
            <a:effectLst/>
          </c:spPr>
          <c:marker>
            <c:symbol val="none"/>
          </c:marker>
          <c:xVal>
            <c:numRef>
              <c:f>Sheet6!$A$2:$A$11</c:f>
              <c:numCache>
                <c:formatCode>General</c:formatCode>
                <c:ptCount val="10"/>
                <c:pt idx="0">
                  <c:v>0.05</c:v>
                </c:pt>
                <c:pt idx="1">
                  <c:v>0.08</c:v>
                </c:pt>
                <c:pt idx="2">
                  <c:v>0.1</c:v>
                </c:pt>
                <c:pt idx="3">
                  <c:v>0.13</c:v>
                </c:pt>
                <c:pt idx="4">
                  <c:v>0.16</c:v>
                </c:pt>
                <c:pt idx="5">
                  <c:v>0.2</c:v>
                </c:pt>
                <c:pt idx="6">
                  <c:v>0.25</c:v>
                </c:pt>
                <c:pt idx="7">
                  <c:v>0.3</c:v>
                </c:pt>
                <c:pt idx="8">
                  <c:v>0.4</c:v>
                </c:pt>
                <c:pt idx="9">
                  <c:v>0.42</c:v>
                </c:pt>
              </c:numCache>
            </c:numRef>
          </c:xVal>
          <c:yVal>
            <c:numRef>
              <c:f>Sheet6!$B$2:$B$11</c:f>
              <c:numCache>
                <c:formatCode>General</c:formatCode>
                <c:ptCount val="10"/>
                <c:pt idx="0">
                  <c:v>0.4</c:v>
                </c:pt>
                <c:pt idx="1">
                  <c:v>0.44</c:v>
                </c:pt>
                <c:pt idx="2">
                  <c:v>0.5</c:v>
                </c:pt>
                <c:pt idx="3">
                  <c:v>0.43</c:v>
                </c:pt>
                <c:pt idx="4">
                  <c:v>0.5</c:v>
                </c:pt>
                <c:pt idx="5">
                  <c:v>0.6</c:v>
                </c:pt>
                <c:pt idx="6">
                  <c:v>0.75</c:v>
                </c:pt>
                <c:pt idx="7">
                  <c:v>1</c:v>
                </c:pt>
                <c:pt idx="8">
                  <c:v>1</c:v>
                </c:pt>
                <c:pt idx="9">
                  <c:v>1</c:v>
                </c:pt>
              </c:numCache>
            </c:numRef>
          </c:yVal>
          <c:smooth val="1"/>
          <c:extLst>
            <c:ext xmlns:c16="http://schemas.microsoft.com/office/drawing/2014/chart" uri="{C3380CC4-5D6E-409C-BE32-E72D297353CC}">
              <c16:uniqueId val="{00000000-B4F9-4263-AC05-E82CD8172E6D}"/>
            </c:ext>
          </c:extLst>
        </c:ser>
        <c:dLbls>
          <c:showLegendKey val="0"/>
          <c:showVal val="0"/>
          <c:showCatName val="0"/>
          <c:showSerName val="0"/>
          <c:showPercent val="0"/>
          <c:showBubbleSize val="0"/>
        </c:dLbls>
        <c:axId val="459439048"/>
        <c:axId val="459442000"/>
      </c:scatterChart>
      <c:valAx>
        <c:axId val="459439048"/>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ltLang="zh-CN" i="1" cap="none" baseline="0" dirty="0" err="1"/>
                  <a:t>pdcvr</a:t>
                </a:r>
                <a:endParaRPr lang="zh-CN" altLang="en-US" i="1" cap="none" baseline="0" dirty="0"/>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tailEnd type="triangle"/>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59442000"/>
        <c:crosses val="autoZero"/>
        <c:crossBetween val="midCat"/>
      </c:valAx>
      <c:valAx>
        <c:axId val="459442000"/>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ltLang="zh-CN" dirty="0">
                    <a:latin typeface="+mj-ea"/>
                    <a:ea typeface="+mj-ea"/>
                  </a:rPr>
                  <a:t>DCVR</a:t>
                </a:r>
                <a:endParaRPr lang="zh-CN" altLang="en-US" dirty="0">
                  <a:latin typeface="+mj-ea"/>
                  <a:ea typeface="+mj-ea"/>
                </a:endParaRP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tailEnd type="arrow"/>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5943904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ea"/>
              <a:ea typeface="+mj-ea"/>
              <a:cs typeface="+mn-cs"/>
            </a:defRPr>
          </a:pPr>
          <a:endParaRPr lang="zh-CN"/>
        </a:p>
      </c:txPr>
    </c:title>
    <c:autoTitleDeleted val="0"/>
    <c:plotArea>
      <c:layout>
        <c:manualLayout>
          <c:layoutTarget val="inner"/>
          <c:xMode val="edge"/>
          <c:yMode val="edge"/>
          <c:x val="6.9084827778816985E-2"/>
          <c:y val="0.14824074074074073"/>
          <c:w val="0.90493909847219034"/>
          <c:h val="0.74236147564887711"/>
        </c:manualLayout>
      </c:layout>
      <c:barChart>
        <c:barDir val="col"/>
        <c:grouping val="clustered"/>
        <c:varyColors val="0"/>
        <c:ser>
          <c:idx val="0"/>
          <c:order val="0"/>
          <c:tx>
            <c:strRef>
              <c:f>Sheet6!$B$1</c:f>
              <c:strCache>
                <c:ptCount val="1"/>
                <c:pt idx="0">
                  <c:v>日均消耗(元)</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Sheet6!$A$2:$A$3</c:f>
              <c:strCache>
                <c:ptCount val="2"/>
                <c:pt idx="0">
                  <c:v>单目标激活</c:v>
                </c:pt>
                <c:pt idx="1">
                  <c:v>双出价次留</c:v>
                </c:pt>
              </c:strCache>
            </c:strRef>
          </c:cat>
          <c:val>
            <c:numRef>
              <c:f>Sheet6!$B$2:$B$3</c:f>
              <c:numCache>
                <c:formatCode>General</c:formatCode>
                <c:ptCount val="2"/>
                <c:pt idx="0">
                  <c:v>120.73</c:v>
                </c:pt>
                <c:pt idx="1">
                  <c:v>104.42</c:v>
                </c:pt>
              </c:numCache>
            </c:numRef>
          </c:val>
          <c:extLst>
            <c:ext xmlns:c16="http://schemas.microsoft.com/office/drawing/2014/chart" uri="{C3380CC4-5D6E-409C-BE32-E72D297353CC}">
              <c16:uniqueId val="{00000000-6936-4FBE-AE73-95F858063AD9}"/>
            </c:ext>
          </c:extLst>
        </c:ser>
        <c:dLbls>
          <c:showLegendKey val="0"/>
          <c:showVal val="0"/>
          <c:showCatName val="0"/>
          <c:showSerName val="0"/>
          <c:showPercent val="0"/>
          <c:showBubbleSize val="0"/>
        </c:dLbls>
        <c:gapWidth val="219"/>
        <c:overlap val="-27"/>
        <c:axId val="592389448"/>
        <c:axId val="592389776"/>
      </c:barChart>
      <c:catAx>
        <c:axId val="59238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92389776"/>
        <c:crosses val="autoZero"/>
        <c:auto val="1"/>
        <c:lblAlgn val="ctr"/>
        <c:lblOffset val="100"/>
        <c:noMultiLvlLbl val="0"/>
      </c:catAx>
      <c:valAx>
        <c:axId val="592389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92389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zh-CN" altLang="en-US" sz="1000" dirty="0">
                <a:latin typeface="+mj-ea"/>
                <a:ea typeface="+mj-ea"/>
              </a:rPr>
              <a:t>考核达标率</a:t>
            </a:r>
            <a:r>
              <a:rPr lang="en-US" altLang="zh-CN" sz="1000" dirty="0">
                <a:latin typeface="+mj-ea"/>
                <a:ea typeface="+mj-ea"/>
              </a:rPr>
              <a:t>(2020</a:t>
            </a:r>
            <a:r>
              <a:rPr lang="zh-CN" altLang="en-US" sz="1000" dirty="0">
                <a:latin typeface="+mj-ea"/>
                <a:ea typeface="+mj-ea"/>
              </a:rPr>
              <a:t>年</a:t>
            </a:r>
            <a:r>
              <a:rPr lang="en-US" altLang="zh-CN" sz="1000" dirty="0">
                <a:latin typeface="+mj-ea"/>
                <a:ea typeface="+mj-ea"/>
              </a:rPr>
              <a:t>10</a:t>
            </a:r>
            <a:r>
              <a:rPr lang="zh-CN" altLang="en-US" sz="1000" dirty="0">
                <a:latin typeface="+mj-ea"/>
                <a:ea typeface="+mj-ea"/>
              </a:rPr>
              <a:t>月</a:t>
            </a:r>
            <a:r>
              <a:rPr lang="en-US" altLang="zh-CN" sz="1000" dirty="0">
                <a:latin typeface="+mj-ea"/>
                <a:ea typeface="+mj-ea"/>
              </a:rPr>
              <a:t>)</a:t>
            </a:r>
            <a:endParaRPr lang="zh-CN" altLang="en-US" sz="1000" dirty="0">
              <a:latin typeface="+mj-ea"/>
              <a:ea typeface="+mj-ea"/>
            </a:endParaRP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zh-CN"/>
        </a:p>
      </c:txPr>
    </c:title>
    <c:autoTitleDeleted val="0"/>
    <c:plotArea>
      <c:layout>
        <c:manualLayout>
          <c:layoutTarget val="inner"/>
          <c:xMode val="edge"/>
          <c:yMode val="edge"/>
          <c:x val="0.1372822807238728"/>
          <c:y val="0.128889253426655"/>
          <c:w val="0.86271771927612717"/>
          <c:h val="0.73553988043161267"/>
        </c:manualLayout>
      </c:layout>
      <c:barChart>
        <c:barDir val="col"/>
        <c:grouping val="clustered"/>
        <c:varyColors val="0"/>
        <c:ser>
          <c:idx val="0"/>
          <c:order val="0"/>
          <c:tx>
            <c:strRef>
              <c:f>Sheet16!$B$1</c:f>
              <c:strCache>
                <c:ptCount val="1"/>
                <c:pt idx="0">
                  <c:v>考核达标率</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Sheet16!$A$2:$A$4</c:f>
              <c:strCache>
                <c:ptCount val="3"/>
                <c:pt idx="0">
                  <c:v>新广告</c:v>
                </c:pt>
                <c:pt idx="1">
                  <c:v>老广告</c:v>
                </c:pt>
                <c:pt idx="2">
                  <c:v>所有广告</c:v>
                </c:pt>
              </c:strCache>
            </c:strRef>
          </c:cat>
          <c:val>
            <c:numRef>
              <c:f>Sheet16!$B$2:$B$4</c:f>
              <c:numCache>
                <c:formatCode>0.00%</c:formatCode>
                <c:ptCount val="3"/>
                <c:pt idx="0">
                  <c:v>0.34189999999999998</c:v>
                </c:pt>
                <c:pt idx="1">
                  <c:v>0.70420000000000005</c:v>
                </c:pt>
                <c:pt idx="2">
                  <c:v>0.61360000000000003</c:v>
                </c:pt>
              </c:numCache>
            </c:numRef>
          </c:val>
          <c:extLst>
            <c:ext xmlns:c16="http://schemas.microsoft.com/office/drawing/2014/chart" uri="{C3380CC4-5D6E-409C-BE32-E72D297353CC}">
              <c16:uniqueId val="{00000000-DB1D-4AB0-88A0-F2720BD837DB}"/>
            </c:ext>
          </c:extLst>
        </c:ser>
        <c:dLbls>
          <c:dLblPos val="outEnd"/>
          <c:showLegendKey val="0"/>
          <c:showVal val="1"/>
          <c:showCatName val="0"/>
          <c:showSerName val="0"/>
          <c:showPercent val="0"/>
          <c:showBubbleSize val="0"/>
        </c:dLbls>
        <c:gapWidth val="100"/>
        <c:overlap val="-24"/>
        <c:axId val="428229104"/>
        <c:axId val="428230088"/>
      </c:barChart>
      <c:catAx>
        <c:axId val="42822910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428230088"/>
        <c:crosses val="autoZero"/>
        <c:auto val="1"/>
        <c:lblAlgn val="ctr"/>
        <c:lblOffset val="100"/>
        <c:noMultiLvlLbl val="0"/>
      </c:catAx>
      <c:valAx>
        <c:axId val="428230088"/>
        <c:scaling>
          <c:orientation val="minMax"/>
        </c:scaling>
        <c:delete val="0"/>
        <c:axPos val="l"/>
        <c:majorGridlines>
          <c:spPr>
            <a:ln w="9525" cap="flat" cmpd="sng" algn="ctr">
              <a:solidFill>
                <a:schemeClr val="tx2">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4282291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zh-CN" altLang="en-US" sz="1400" dirty="0">
                <a:latin typeface="+mj-ea"/>
                <a:ea typeface="+mj-ea"/>
              </a:rPr>
              <a:t>考核达标率</a:t>
            </a:r>
          </a:p>
        </c:rich>
      </c:tx>
      <c:layout>
        <c:manualLayout>
          <c:xMode val="edge"/>
          <c:yMode val="edge"/>
          <c:x val="0.40626988922339841"/>
          <c:y val="2.0745718745227057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zh-CN"/>
        </a:p>
      </c:txPr>
    </c:title>
    <c:autoTitleDeleted val="0"/>
    <c:plotArea>
      <c:layout>
        <c:manualLayout>
          <c:layoutTarget val="inner"/>
          <c:xMode val="edge"/>
          <c:yMode val="edge"/>
          <c:x val="0.11040447822039605"/>
          <c:y val="0.14013733012400875"/>
          <c:w val="0.86246314940226243"/>
          <c:h val="0.73730774476885264"/>
        </c:manualLayout>
      </c:layout>
      <c:barChart>
        <c:barDir val="col"/>
        <c:grouping val="clustered"/>
        <c:varyColors val="0"/>
        <c:ser>
          <c:idx val="0"/>
          <c:order val="0"/>
          <c:tx>
            <c:strRef>
              <c:f>Sheet12!$B$1</c:f>
              <c:strCache>
                <c:ptCount val="1"/>
                <c:pt idx="0">
                  <c:v>考核达标率</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Sheet12!$A$2:$A$3</c:f>
              <c:strCache>
                <c:ptCount val="2"/>
                <c:pt idx="0">
                  <c:v>单目标激活</c:v>
                </c:pt>
                <c:pt idx="1">
                  <c:v>双出价次留</c:v>
                </c:pt>
              </c:strCache>
            </c:strRef>
          </c:cat>
          <c:val>
            <c:numRef>
              <c:f>Sheet12!$B$2:$B$3</c:f>
              <c:numCache>
                <c:formatCode>0.00%</c:formatCode>
                <c:ptCount val="2"/>
                <c:pt idx="0">
                  <c:v>0.1153</c:v>
                </c:pt>
                <c:pt idx="1">
                  <c:v>0.61360000000000003</c:v>
                </c:pt>
              </c:numCache>
            </c:numRef>
          </c:val>
          <c:extLst>
            <c:ext xmlns:c16="http://schemas.microsoft.com/office/drawing/2014/chart" uri="{C3380CC4-5D6E-409C-BE32-E72D297353CC}">
              <c16:uniqueId val="{00000000-F8F0-41B5-B4BD-23FFDFD5BD33}"/>
            </c:ext>
          </c:extLst>
        </c:ser>
        <c:dLbls>
          <c:dLblPos val="inEnd"/>
          <c:showLegendKey val="0"/>
          <c:showVal val="1"/>
          <c:showCatName val="0"/>
          <c:showSerName val="0"/>
          <c:showPercent val="0"/>
          <c:showBubbleSize val="0"/>
        </c:dLbls>
        <c:gapWidth val="100"/>
        <c:overlap val="-24"/>
        <c:axId val="725843536"/>
        <c:axId val="725839928"/>
      </c:barChart>
      <c:catAx>
        <c:axId val="725843536"/>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crossAx val="725839928"/>
        <c:crosses val="autoZero"/>
        <c:auto val="1"/>
        <c:lblAlgn val="ctr"/>
        <c:lblOffset val="100"/>
        <c:noMultiLvlLbl val="0"/>
      </c:catAx>
      <c:valAx>
        <c:axId val="725839928"/>
        <c:scaling>
          <c:orientation val="minMax"/>
        </c:scaling>
        <c:delete val="0"/>
        <c:axPos val="l"/>
        <c:majorGridlines>
          <c:spPr>
            <a:ln w="9525" cap="flat" cmpd="sng" algn="ctr">
              <a:solidFill>
                <a:schemeClr val="tx2">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crossAx val="7258435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b="1" dirty="0">
                <a:latin typeface="+mj-ea"/>
                <a:ea typeface="+mj-ea"/>
              </a:rPr>
              <a:t>日激活次留率</a:t>
            </a:r>
          </a:p>
        </c:rich>
      </c:tx>
      <c:layout>
        <c:manualLayout>
          <c:xMode val="edge"/>
          <c:yMode val="edge"/>
          <c:x val="0.3890038340741811"/>
          <c:y val="3.029158633300868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7.9547376870594516E-2"/>
          <c:y val="0.15660750134165494"/>
          <c:w val="0.89332025075206389"/>
          <c:h val="0.72409453201089224"/>
        </c:manualLayout>
      </c:layout>
      <c:barChart>
        <c:barDir val="col"/>
        <c:grouping val="clustered"/>
        <c:varyColors val="0"/>
        <c:ser>
          <c:idx val="0"/>
          <c:order val="0"/>
          <c:tx>
            <c:strRef>
              <c:f>Sheet13!$B$1</c:f>
              <c:strCache>
                <c:ptCount val="1"/>
                <c:pt idx="0">
                  <c:v>激活次留率</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Sheet13!$A$2:$A$3</c:f>
              <c:strCache>
                <c:ptCount val="2"/>
                <c:pt idx="0">
                  <c:v>单目标激活</c:v>
                </c:pt>
                <c:pt idx="1">
                  <c:v>双出价次留</c:v>
                </c:pt>
              </c:strCache>
            </c:strRef>
          </c:cat>
          <c:val>
            <c:numRef>
              <c:f>Sheet13!$B$2:$B$3</c:f>
              <c:numCache>
                <c:formatCode>0%</c:formatCode>
                <c:ptCount val="2"/>
                <c:pt idx="0">
                  <c:v>0.23</c:v>
                </c:pt>
                <c:pt idx="1">
                  <c:v>0.37</c:v>
                </c:pt>
              </c:numCache>
            </c:numRef>
          </c:val>
          <c:extLst>
            <c:ext xmlns:c16="http://schemas.microsoft.com/office/drawing/2014/chart" uri="{C3380CC4-5D6E-409C-BE32-E72D297353CC}">
              <c16:uniqueId val="{00000000-E1AD-48CC-B877-86DB802E7C68}"/>
            </c:ext>
          </c:extLst>
        </c:ser>
        <c:dLbls>
          <c:dLblPos val="inEnd"/>
          <c:showLegendKey val="0"/>
          <c:showVal val="1"/>
          <c:showCatName val="0"/>
          <c:showSerName val="0"/>
          <c:showPercent val="0"/>
          <c:showBubbleSize val="0"/>
        </c:dLbls>
        <c:gapWidth val="219"/>
        <c:overlap val="-27"/>
        <c:axId val="717306648"/>
        <c:axId val="717305992"/>
      </c:barChart>
      <c:catAx>
        <c:axId val="717306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17305992"/>
        <c:crosses val="autoZero"/>
        <c:auto val="1"/>
        <c:lblAlgn val="ctr"/>
        <c:lblOffset val="100"/>
        <c:noMultiLvlLbl val="0"/>
      </c:catAx>
      <c:valAx>
        <c:axId val="7173059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17306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6">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3BC061-7796-B04F-95B7-690F9BC9E6CD}" type="doc">
      <dgm:prSet loTypeId="urn:microsoft.com/office/officeart/2005/8/layout/pyramid3" loCatId="pyramid" qsTypeId="urn:microsoft.com/office/officeart/2005/8/quickstyle/simple2" qsCatId="simple" csTypeId="urn:microsoft.com/office/officeart/2005/8/colors/accent5_4" csCatId="accent5" phldr="1"/>
      <dgm:spPr/>
      <dgm:t>
        <a:bodyPr/>
        <a:lstStyle/>
        <a:p>
          <a:endParaRPr lang="en-US"/>
        </a:p>
      </dgm:t>
    </dgm:pt>
    <dgm:pt modelId="{52662F08-E06D-9345-A52E-BBCF12EBC000}">
      <dgm:prSet custT="1"/>
      <dgm:spPr>
        <a:solidFill>
          <a:schemeClr val="accent1">
            <a:lumMod val="75000"/>
          </a:schemeClr>
        </a:solidFill>
      </dgm:spPr>
      <dgm:t>
        <a:bodyPr/>
        <a:lstStyle/>
        <a:p>
          <a:r>
            <a:rPr lang="en-CN" sz="1200" b="1">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曝光</a:t>
          </a:r>
        </a:p>
      </dgm:t>
    </dgm:pt>
    <dgm:pt modelId="{1DDE36A7-C4D0-5E4E-8177-2B31F339CDCA}" type="parTrans" cxnId="{0A529EE7-C873-DE4A-AB4C-EAD9B289EDD6}">
      <dgm:prSet/>
      <dgm:spPr/>
      <dgm:t>
        <a:bodyPr/>
        <a:lstStyle/>
        <a:p>
          <a:endParaRPr lang="en-US" sz="1200" b="1">
            <a:latin typeface="Microsoft YaHei" panose="020B0503020204020204" pitchFamily="34" charset="-122"/>
            <a:ea typeface="Microsoft YaHei" panose="020B0503020204020204" pitchFamily="34" charset="-122"/>
          </a:endParaRPr>
        </a:p>
      </dgm:t>
    </dgm:pt>
    <dgm:pt modelId="{EB7BBD7D-D477-AA41-8B37-B32FA32D77E0}" type="sibTrans" cxnId="{0A529EE7-C873-DE4A-AB4C-EAD9B289EDD6}">
      <dgm:prSet/>
      <dgm:spPr/>
      <dgm:t>
        <a:bodyPr/>
        <a:lstStyle/>
        <a:p>
          <a:endParaRPr lang="en-US" sz="1200" b="1">
            <a:latin typeface="Microsoft YaHei" panose="020B0503020204020204" pitchFamily="34" charset="-122"/>
            <a:ea typeface="Microsoft YaHei" panose="020B0503020204020204" pitchFamily="34" charset="-122"/>
          </a:endParaRPr>
        </a:p>
      </dgm:t>
    </dgm:pt>
    <dgm:pt modelId="{53913AD2-B79A-8D46-9363-AF20D1C5E9BE}">
      <dgm:prSet custT="1"/>
      <dgm:spPr>
        <a:solidFill>
          <a:schemeClr val="accent1">
            <a:lumMod val="75000"/>
            <a:alpha val="85000"/>
          </a:schemeClr>
        </a:solidFill>
      </dgm:spPr>
      <dgm:t>
        <a:bodyPr/>
        <a:lstStyle/>
        <a:p>
          <a:r>
            <a:rPr lang="en-CN" sz="1200" b="1">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点击</a:t>
          </a:r>
        </a:p>
      </dgm:t>
    </dgm:pt>
    <dgm:pt modelId="{4F488657-CACA-2F4F-A011-84AE22A87724}" type="parTrans" cxnId="{25C45CE4-CF52-0946-B0D7-B6AABDFD1009}">
      <dgm:prSet/>
      <dgm:spPr/>
      <dgm:t>
        <a:bodyPr/>
        <a:lstStyle/>
        <a:p>
          <a:endParaRPr lang="en-US" sz="1200" b="1">
            <a:latin typeface="Microsoft YaHei" panose="020B0503020204020204" pitchFamily="34" charset="-122"/>
            <a:ea typeface="Microsoft YaHei" panose="020B0503020204020204" pitchFamily="34" charset="-122"/>
          </a:endParaRPr>
        </a:p>
      </dgm:t>
    </dgm:pt>
    <dgm:pt modelId="{C9AC3FD5-0219-1549-B8ED-9AF6A9DD39E9}" type="sibTrans" cxnId="{25C45CE4-CF52-0946-B0D7-B6AABDFD1009}">
      <dgm:prSet/>
      <dgm:spPr/>
      <dgm:t>
        <a:bodyPr/>
        <a:lstStyle/>
        <a:p>
          <a:endParaRPr lang="en-US" sz="1200" b="1">
            <a:latin typeface="Microsoft YaHei" panose="020B0503020204020204" pitchFamily="34" charset="-122"/>
            <a:ea typeface="Microsoft YaHei" panose="020B0503020204020204" pitchFamily="34" charset="-122"/>
          </a:endParaRPr>
        </a:p>
      </dgm:t>
    </dgm:pt>
    <dgm:pt modelId="{13EA11BC-9693-9E46-9094-B4BDF2A5CE0D}">
      <dgm:prSet custT="1"/>
      <dgm:spPr>
        <a:solidFill>
          <a:schemeClr val="accent1">
            <a:lumMod val="75000"/>
            <a:alpha val="75000"/>
          </a:schemeClr>
        </a:solidFill>
      </dgm:spPr>
      <dgm:t>
        <a:bodyPr/>
        <a:lstStyle/>
        <a:p>
          <a:r>
            <a:rPr lang="en-CN" sz="1200" b="1">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下载</a:t>
          </a:r>
        </a:p>
      </dgm:t>
    </dgm:pt>
    <dgm:pt modelId="{59A60ED3-46C6-4949-A58E-89EF5579D6C5}" type="parTrans" cxnId="{1D611054-06DD-7146-A195-B70F7B62355F}">
      <dgm:prSet/>
      <dgm:spPr/>
      <dgm:t>
        <a:bodyPr/>
        <a:lstStyle/>
        <a:p>
          <a:endParaRPr lang="en-US" sz="1200" b="1">
            <a:latin typeface="Microsoft YaHei" panose="020B0503020204020204" pitchFamily="34" charset="-122"/>
            <a:ea typeface="Microsoft YaHei" panose="020B0503020204020204" pitchFamily="34" charset="-122"/>
          </a:endParaRPr>
        </a:p>
      </dgm:t>
    </dgm:pt>
    <dgm:pt modelId="{31444F92-518E-904A-BDF9-AADC5AA6C990}" type="sibTrans" cxnId="{1D611054-06DD-7146-A195-B70F7B62355F}">
      <dgm:prSet/>
      <dgm:spPr/>
      <dgm:t>
        <a:bodyPr/>
        <a:lstStyle/>
        <a:p>
          <a:endParaRPr lang="en-US" sz="1200" b="1">
            <a:latin typeface="Microsoft YaHei" panose="020B0503020204020204" pitchFamily="34" charset="-122"/>
            <a:ea typeface="Microsoft YaHei" panose="020B0503020204020204" pitchFamily="34" charset="-122"/>
          </a:endParaRPr>
        </a:p>
      </dgm:t>
    </dgm:pt>
    <dgm:pt modelId="{C13C5107-CE31-9F41-B0AC-7D5EE477C581}">
      <dgm:prSet custT="1"/>
      <dgm:spPr>
        <a:solidFill>
          <a:schemeClr val="accent1">
            <a:lumMod val="75000"/>
            <a:alpha val="65000"/>
          </a:schemeClr>
        </a:solidFill>
      </dgm:spPr>
      <dgm:t>
        <a:bodyPr/>
        <a:lstStyle/>
        <a:p>
          <a:r>
            <a:rPr lang="en-CN" sz="1200" b="1">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激活</a:t>
          </a:r>
        </a:p>
      </dgm:t>
    </dgm:pt>
    <dgm:pt modelId="{38674721-47CC-CA4E-9EC1-93809C42E90D}" type="parTrans" cxnId="{821A7580-AC32-8547-B888-E555D0AF2B8C}">
      <dgm:prSet/>
      <dgm:spPr/>
      <dgm:t>
        <a:bodyPr/>
        <a:lstStyle/>
        <a:p>
          <a:endParaRPr lang="en-US" sz="1200" b="1">
            <a:latin typeface="Microsoft YaHei" panose="020B0503020204020204" pitchFamily="34" charset="-122"/>
            <a:ea typeface="Microsoft YaHei" panose="020B0503020204020204" pitchFamily="34" charset="-122"/>
          </a:endParaRPr>
        </a:p>
      </dgm:t>
    </dgm:pt>
    <dgm:pt modelId="{AEEA262F-1D2F-734F-97C8-34B3A6191A0E}" type="sibTrans" cxnId="{821A7580-AC32-8547-B888-E555D0AF2B8C}">
      <dgm:prSet/>
      <dgm:spPr/>
      <dgm:t>
        <a:bodyPr/>
        <a:lstStyle/>
        <a:p>
          <a:endParaRPr lang="en-US" sz="1200" b="1">
            <a:latin typeface="Microsoft YaHei" panose="020B0503020204020204" pitchFamily="34" charset="-122"/>
            <a:ea typeface="Microsoft YaHei" panose="020B0503020204020204" pitchFamily="34" charset="-122"/>
          </a:endParaRPr>
        </a:p>
      </dgm:t>
    </dgm:pt>
    <dgm:pt modelId="{C4ECABBE-3C46-D84F-9356-EA0D768F787A}">
      <dgm:prSet custT="1"/>
      <dgm:spPr>
        <a:solidFill>
          <a:schemeClr val="accent1">
            <a:lumMod val="75000"/>
            <a:alpha val="55000"/>
          </a:schemeClr>
        </a:solidFill>
      </dgm:spPr>
      <dgm:t>
        <a:bodyPr/>
        <a:lstStyle/>
        <a:p>
          <a:r>
            <a:rPr lang="zh-CN" altLang="en-US" sz="12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激活次留率</a:t>
          </a:r>
          <a:endParaRPr lang="en-CN" sz="12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dgm:t>
    </dgm:pt>
    <dgm:pt modelId="{51EFA128-1B77-5746-8AF0-3D4B5643E495}" type="parTrans" cxnId="{2D4858A6-0825-0D48-87F4-D173B90A0161}">
      <dgm:prSet/>
      <dgm:spPr/>
      <dgm:t>
        <a:bodyPr/>
        <a:lstStyle/>
        <a:p>
          <a:endParaRPr lang="en-US" sz="1200" b="1">
            <a:latin typeface="Microsoft YaHei" panose="020B0503020204020204" pitchFamily="34" charset="-122"/>
            <a:ea typeface="Microsoft YaHei" panose="020B0503020204020204" pitchFamily="34" charset="-122"/>
          </a:endParaRPr>
        </a:p>
      </dgm:t>
    </dgm:pt>
    <dgm:pt modelId="{2BE84D02-4639-1B4B-A2EE-885519CBC655}" type="sibTrans" cxnId="{2D4858A6-0825-0D48-87F4-D173B90A0161}">
      <dgm:prSet/>
      <dgm:spPr/>
      <dgm:t>
        <a:bodyPr/>
        <a:lstStyle/>
        <a:p>
          <a:endParaRPr lang="en-US" sz="1200" b="1">
            <a:latin typeface="Microsoft YaHei" panose="020B0503020204020204" pitchFamily="34" charset="-122"/>
            <a:ea typeface="Microsoft YaHei" panose="020B0503020204020204" pitchFamily="34" charset="-122"/>
          </a:endParaRPr>
        </a:p>
      </dgm:t>
    </dgm:pt>
    <dgm:pt modelId="{9169CA7D-0D5C-CD4D-BDD6-CB8D2A97CE17}">
      <dgm:prSet custT="1"/>
      <dgm:spPr>
        <a:solidFill>
          <a:schemeClr val="accent1"/>
        </a:solidFill>
      </dgm:spPr>
      <dgm:t>
        <a:bodyPr/>
        <a:lstStyle/>
        <a:p>
          <a:pPr algn="ctr"/>
          <a:endParaRPr lang="en-CN" sz="1300" b="1">
            <a:solidFill>
              <a:schemeClr val="bg1"/>
            </a:solidFill>
            <a:latin typeface="Microsoft YaHei" panose="020B0503020204020204" pitchFamily="34" charset="-122"/>
            <a:ea typeface="Microsoft YaHei" panose="020B0503020204020204" pitchFamily="34" charset="-122"/>
          </a:endParaRPr>
        </a:p>
      </dgm:t>
    </dgm:pt>
    <dgm:pt modelId="{C50F062C-CDAE-3444-B65F-1EEAA6D89059}" type="parTrans" cxnId="{6E3213BB-61FB-B246-9EB2-76F033902AAE}">
      <dgm:prSet/>
      <dgm:spPr/>
      <dgm:t>
        <a:bodyPr/>
        <a:lstStyle/>
        <a:p>
          <a:endParaRPr lang="en-US" sz="1200" b="1">
            <a:latin typeface="Microsoft YaHei" panose="020B0503020204020204" pitchFamily="34" charset="-122"/>
            <a:ea typeface="Microsoft YaHei" panose="020B0503020204020204" pitchFamily="34" charset="-122"/>
          </a:endParaRPr>
        </a:p>
      </dgm:t>
    </dgm:pt>
    <dgm:pt modelId="{27F2933C-46D0-6A48-B795-FF1D8A0FB4BF}" type="sibTrans" cxnId="{6E3213BB-61FB-B246-9EB2-76F033902AAE}">
      <dgm:prSet/>
      <dgm:spPr/>
      <dgm:t>
        <a:bodyPr/>
        <a:lstStyle/>
        <a:p>
          <a:endParaRPr lang="en-US" sz="1200" b="1">
            <a:latin typeface="Microsoft YaHei" panose="020B0503020204020204" pitchFamily="34" charset="-122"/>
            <a:ea typeface="Microsoft YaHei" panose="020B0503020204020204" pitchFamily="34" charset="-122"/>
          </a:endParaRPr>
        </a:p>
      </dgm:t>
    </dgm:pt>
    <dgm:pt modelId="{3EFE2ECF-744A-344A-B763-ED8E0C977FB0}" type="pres">
      <dgm:prSet presAssocID="{F93BC061-7796-B04F-95B7-690F9BC9E6CD}" presName="Name0" presStyleCnt="0">
        <dgm:presLayoutVars>
          <dgm:dir/>
          <dgm:animLvl val="lvl"/>
          <dgm:resizeHandles val="exact"/>
        </dgm:presLayoutVars>
      </dgm:prSet>
      <dgm:spPr/>
    </dgm:pt>
    <dgm:pt modelId="{17C6015E-141B-744B-BFCC-DFBB5D84F87B}" type="pres">
      <dgm:prSet presAssocID="{52662F08-E06D-9345-A52E-BBCF12EBC000}" presName="Name8" presStyleCnt="0"/>
      <dgm:spPr/>
    </dgm:pt>
    <dgm:pt modelId="{841C0574-D0E3-3940-B0AA-6211F4B61B71}" type="pres">
      <dgm:prSet presAssocID="{52662F08-E06D-9345-A52E-BBCF12EBC000}" presName="level" presStyleLbl="node1" presStyleIdx="0" presStyleCnt="6" custScaleY="51260" custLinFactNeighborX="0" custLinFactNeighborY="-16641">
        <dgm:presLayoutVars>
          <dgm:chMax val="1"/>
          <dgm:bulletEnabled val="1"/>
        </dgm:presLayoutVars>
      </dgm:prSet>
      <dgm:spPr/>
    </dgm:pt>
    <dgm:pt modelId="{BB3E0DF2-710C-DD4B-81FF-2ED82F88BC71}" type="pres">
      <dgm:prSet presAssocID="{52662F08-E06D-9345-A52E-BBCF12EBC000}" presName="levelTx" presStyleLbl="revTx" presStyleIdx="0" presStyleCnt="0">
        <dgm:presLayoutVars>
          <dgm:chMax val="1"/>
          <dgm:bulletEnabled val="1"/>
        </dgm:presLayoutVars>
      </dgm:prSet>
      <dgm:spPr/>
    </dgm:pt>
    <dgm:pt modelId="{F9A85FBA-BED9-9F47-BA00-9E7DBCB8933F}" type="pres">
      <dgm:prSet presAssocID="{53913AD2-B79A-8D46-9363-AF20D1C5E9BE}" presName="Name8" presStyleCnt="0"/>
      <dgm:spPr/>
    </dgm:pt>
    <dgm:pt modelId="{A502A12F-4E9A-4246-A72F-6F834C405E90}" type="pres">
      <dgm:prSet presAssocID="{53913AD2-B79A-8D46-9363-AF20D1C5E9BE}" presName="level" presStyleLbl="node1" presStyleIdx="1" presStyleCnt="6" custScaleY="55114">
        <dgm:presLayoutVars>
          <dgm:chMax val="1"/>
          <dgm:bulletEnabled val="1"/>
        </dgm:presLayoutVars>
      </dgm:prSet>
      <dgm:spPr/>
    </dgm:pt>
    <dgm:pt modelId="{445FD380-9700-7A42-993F-586F7F5CD0A5}" type="pres">
      <dgm:prSet presAssocID="{53913AD2-B79A-8D46-9363-AF20D1C5E9BE}" presName="levelTx" presStyleLbl="revTx" presStyleIdx="0" presStyleCnt="0">
        <dgm:presLayoutVars>
          <dgm:chMax val="1"/>
          <dgm:bulletEnabled val="1"/>
        </dgm:presLayoutVars>
      </dgm:prSet>
      <dgm:spPr/>
    </dgm:pt>
    <dgm:pt modelId="{AB3377C0-FCFA-E84F-A1D5-B15565268CD9}" type="pres">
      <dgm:prSet presAssocID="{13EA11BC-9693-9E46-9094-B4BDF2A5CE0D}" presName="Name8" presStyleCnt="0"/>
      <dgm:spPr/>
    </dgm:pt>
    <dgm:pt modelId="{E997978F-2444-A349-AA2E-DE3499645ACE}" type="pres">
      <dgm:prSet presAssocID="{13EA11BC-9693-9E46-9094-B4BDF2A5CE0D}" presName="level" presStyleLbl="node1" presStyleIdx="2" presStyleCnt="6" custScaleY="51590">
        <dgm:presLayoutVars>
          <dgm:chMax val="1"/>
          <dgm:bulletEnabled val="1"/>
        </dgm:presLayoutVars>
      </dgm:prSet>
      <dgm:spPr/>
    </dgm:pt>
    <dgm:pt modelId="{B03B53BC-78AE-134A-AA43-EAD6138E4355}" type="pres">
      <dgm:prSet presAssocID="{13EA11BC-9693-9E46-9094-B4BDF2A5CE0D}" presName="levelTx" presStyleLbl="revTx" presStyleIdx="0" presStyleCnt="0">
        <dgm:presLayoutVars>
          <dgm:chMax val="1"/>
          <dgm:bulletEnabled val="1"/>
        </dgm:presLayoutVars>
      </dgm:prSet>
      <dgm:spPr/>
    </dgm:pt>
    <dgm:pt modelId="{D13FA868-5702-7C43-B6BA-2A8BC873A38C}" type="pres">
      <dgm:prSet presAssocID="{C13C5107-CE31-9F41-B0AC-7D5EE477C581}" presName="Name8" presStyleCnt="0"/>
      <dgm:spPr/>
    </dgm:pt>
    <dgm:pt modelId="{C1591AAA-3539-FA4D-AF2B-B8DF25A9EEE5}" type="pres">
      <dgm:prSet presAssocID="{C13C5107-CE31-9F41-B0AC-7D5EE477C581}" presName="level" presStyleLbl="node1" presStyleIdx="3" presStyleCnt="6" custScaleY="52073">
        <dgm:presLayoutVars>
          <dgm:chMax val="1"/>
          <dgm:bulletEnabled val="1"/>
        </dgm:presLayoutVars>
      </dgm:prSet>
      <dgm:spPr/>
    </dgm:pt>
    <dgm:pt modelId="{D00C22B7-28E6-B541-A13A-37B88B8976E7}" type="pres">
      <dgm:prSet presAssocID="{C13C5107-CE31-9F41-B0AC-7D5EE477C581}" presName="levelTx" presStyleLbl="revTx" presStyleIdx="0" presStyleCnt="0">
        <dgm:presLayoutVars>
          <dgm:chMax val="1"/>
          <dgm:bulletEnabled val="1"/>
        </dgm:presLayoutVars>
      </dgm:prSet>
      <dgm:spPr/>
    </dgm:pt>
    <dgm:pt modelId="{EED388C7-7CB1-2E40-9C6E-22BB728A27FC}" type="pres">
      <dgm:prSet presAssocID="{C4ECABBE-3C46-D84F-9356-EA0D768F787A}" presName="Name8" presStyleCnt="0"/>
      <dgm:spPr/>
    </dgm:pt>
    <dgm:pt modelId="{8EB153B2-F50B-B049-B5D0-E51D801616CA}" type="pres">
      <dgm:prSet presAssocID="{C4ECABBE-3C46-D84F-9356-EA0D768F787A}" presName="level" presStyleLbl="node1" presStyleIdx="4" presStyleCnt="6" custScaleY="84437">
        <dgm:presLayoutVars>
          <dgm:chMax val="1"/>
          <dgm:bulletEnabled val="1"/>
        </dgm:presLayoutVars>
      </dgm:prSet>
      <dgm:spPr/>
    </dgm:pt>
    <dgm:pt modelId="{5458A81F-A7FE-0A41-A84B-AB1D574935C6}" type="pres">
      <dgm:prSet presAssocID="{C4ECABBE-3C46-D84F-9356-EA0D768F787A}" presName="levelTx" presStyleLbl="revTx" presStyleIdx="0" presStyleCnt="0">
        <dgm:presLayoutVars>
          <dgm:chMax val="1"/>
          <dgm:bulletEnabled val="1"/>
        </dgm:presLayoutVars>
      </dgm:prSet>
      <dgm:spPr/>
    </dgm:pt>
    <dgm:pt modelId="{BADBC866-641A-2543-A16F-96B740B2F1F9}" type="pres">
      <dgm:prSet presAssocID="{9169CA7D-0D5C-CD4D-BDD6-CB8D2A97CE17}" presName="Name8" presStyleCnt="0"/>
      <dgm:spPr/>
    </dgm:pt>
    <dgm:pt modelId="{ACB11962-360F-5C4B-9FA8-AABF22C83766}" type="pres">
      <dgm:prSet presAssocID="{9169CA7D-0D5C-CD4D-BDD6-CB8D2A97CE17}" presName="level" presStyleLbl="node1" presStyleIdx="5" presStyleCnt="6" custScaleY="131265">
        <dgm:presLayoutVars>
          <dgm:chMax val="1"/>
          <dgm:bulletEnabled val="1"/>
        </dgm:presLayoutVars>
      </dgm:prSet>
      <dgm:spPr/>
    </dgm:pt>
    <dgm:pt modelId="{31B8331C-24D1-C245-8C24-2BF4AC7A3C2A}" type="pres">
      <dgm:prSet presAssocID="{9169CA7D-0D5C-CD4D-BDD6-CB8D2A97CE17}" presName="levelTx" presStyleLbl="revTx" presStyleIdx="0" presStyleCnt="0">
        <dgm:presLayoutVars>
          <dgm:chMax val="1"/>
          <dgm:bulletEnabled val="1"/>
        </dgm:presLayoutVars>
      </dgm:prSet>
      <dgm:spPr/>
    </dgm:pt>
  </dgm:ptLst>
  <dgm:cxnLst>
    <dgm:cxn modelId="{EA53D201-DDAC-A848-A6D1-5886202FF76A}" type="presOf" srcId="{53913AD2-B79A-8D46-9363-AF20D1C5E9BE}" destId="{A502A12F-4E9A-4246-A72F-6F834C405E90}" srcOrd="0" destOrd="0" presId="urn:microsoft.com/office/officeart/2005/8/layout/pyramid3"/>
    <dgm:cxn modelId="{55071919-9D46-AF45-B511-403F2317B3DE}" type="presOf" srcId="{9169CA7D-0D5C-CD4D-BDD6-CB8D2A97CE17}" destId="{ACB11962-360F-5C4B-9FA8-AABF22C83766}" srcOrd="0" destOrd="0" presId="urn:microsoft.com/office/officeart/2005/8/layout/pyramid3"/>
    <dgm:cxn modelId="{8537FA1B-7416-884B-B628-B34BD482BF6D}" type="presOf" srcId="{13EA11BC-9693-9E46-9094-B4BDF2A5CE0D}" destId="{E997978F-2444-A349-AA2E-DE3499645ACE}" srcOrd="0" destOrd="0" presId="urn:microsoft.com/office/officeart/2005/8/layout/pyramid3"/>
    <dgm:cxn modelId="{46328024-A5F1-2443-8A2B-EFC6820FEBAA}" type="presOf" srcId="{53913AD2-B79A-8D46-9363-AF20D1C5E9BE}" destId="{445FD380-9700-7A42-993F-586F7F5CD0A5}" srcOrd="1" destOrd="0" presId="urn:microsoft.com/office/officeart/2005/8/layout/pyramid3"/>
    <dgm:cxn modelId="{5CA11336-D914-CE49-A7A6-1451D19C330D}" type="presOf" srcId="{9169CA7D-0D5C-CD4D-BDD6-CB8D2A97CE17}" destId="{31B8331C-24D1-C245-8C24-2BF4AC7A3C2A}" srcOrd="1" destOrd="0" presId="urn:microsoft.com/office/officeart/2005/8/layout/pyramid3"/>
    <dgm:cxn modelId="{D8B1C362-78DC-BD49-9562-3C75DE8586F3}" type="presOf" srcId="{C13C5107-CE31-9F41-B0AC-7D5EE477C581}" destId="{C1591AAA-3539-FA4D-AF2B-B8DF25A9EEE5}" srcOrd="0" destOrd="0" presId="urn:microsoft.com/office/officeart/2005/8/layout/pyramid3"/>
    <dgm:cxn modelId="{27C2EA6C-A63C-6640-BB3E-0D1FBB68DAAC}" type="presOf" srcId="{C13C5107-CE31-9F41-B0AC-7D5EE477C581}" destId="{D00C22B7-28E6-B541-A13A-37B88B8976E7}" srcOrd="1" destOrd="0" presId="urn:microsoft.com/office/officeart/2005/8/layout/pyramid3"/>
    <dgm:cxn modelId="{1D611054-06DD-7146-A195-B70F7B62355F}" srcId="{F93BC061-7796-B04F-95B7-690F9BC9E6CD}" destId="{13EA11BC-9693-9E46-9094-B4BDF2A5CE0D}" srcOrd="2" destOrd="0" parTransId="{59A60ED3-46C6-4949-A58E-89EF5579D6C5}" sibTransId="{31444F92-518E-904A-BDF9-AADC5AA6C990}"/>
    <dgm:cxn modelId="{BD58437C-4635-4A46-9065-B07AE7994806}" type="presOf" srcId="{52662F08-E06D-9345-A52E-BBCF12EBC000}" destId="{841C0574-D0E3-3940-B0AA-6211F4B61B71}" srcOrd="0" destOrd="0" presId="urn:microsoft.com/office/officeart/2005/8/layout/pyramid3"/>
    <dgm:cxn modelId="{821A7580-AC32-8547-B888-E555D0AF2B8C}" srcId="{F93BC061-7796-B04F-95B7-690F9BC9E6CD}" destId="{C13C5107-CE31-9F41-B0AC-7D5EE477C581}" srcOrd="3" destOrd="0" parTransId="{38674721-47CC-CA4E-9EC1-93809C42E90D}" sibTransId="{AEEA262F-1D2F-734F-97C8-34B3A6191A0E}"/>
    <dgm:cxn modelId="{03F6F089-8AF3-044E-997E-C8D4255461D8}" type="presOf" srcId="{C4ECABBE-3C46-D84F-9356-EA0D768F787A}" destId="{5458A81F-A7FE-0A41-A84B-AB1D574935C6}" srcOrd="1" destOrd="0" presId="urn:microsoft.com/office/officeart/2005/8/layout/pyramid3"/>
    <dgm:cxn modelId="{AFFDD892-6E2A-1F47-93A3-A315CE9D2849}" type="presOf" srcId="{C4ECABBE-3C46-D84F-9356-EA0D768F787A}" destId="{8EB153B2-F50B-B049-B5D0-E51D801616CA}" srcOrd="0" destOrd="0" presId="urn:microsoft.com/office/officeart/2005/8/layout/pyramid3"/>
    <dgm:cxn modelId="{2D4858A6-0825-0D48-87F4-D173B90A0161}" srcId="{F93BC061-7796-B04F-95B7-690F9BC9E6CD}" destId="{C4ECABBE-3C46-D84F-9356-EA0D768F787A}" srcOrd="4" destOrd="0" parTransId="{51EFA128-1B77-5746-8AF0-3D4B5643E495}" sibTransId="{2BE84D02-4639-1B4B-A2EE-885519CBC655}"/>
    <dgm:cxn modelId="{E27961B0-DBE5-FB48-8D2B-2CFCA11F59BA}" type="presOf" srcId="{52662F08-E06D-9345-A52E-BBCF12EBC000}" destId="{BB3E0DF2-710C-DD4B-81FF-2ED82F88BC71}" srcOrd="1" destOrd="0" presId="urn:microsoft.com/office/officeart/2005/8/layout/pyramid3"/>
    <dgm:cxn modelId="{CA9898B7-97B5-E148-8A1A-ECD1EB1DD318}" type="presOf" srcId="{F93BC061-7796-B04F-95B7-690F9BC9E6CD}" destId="{3EFE2ECF-744A-344A-B763-ED8E0C977FB0}" srcOrd="0" destOrd="0" presId="urn:microsoft.com/office/officeart/2005/8/layout/pyramid3"/>
    <dgm:cxn modelId="{6E3213BB-61FB-B246-9EB2-76F033902AAE}" srcId="{F93BC061-7796-B04F-95B7-690F9BC9E6CD}" destId="{9169CA7D-0D5C-CD4D-BDD6-CB8D2A97CE17}" srcOrd="5" destOrd="0" parTransId="{C50F062C-CDAE-3444-B65F-1EEAA6D89059}" sibTransId="{27F2933C-46D0-6A48-B795-FF1D8A0FB4BF}"/>
    <dgm:cxn modelId="{C4EE00CC-6989-784A-898D-442A9D2D035F}" type="presOf" srcId="{13EA11BC-9693-9E46-9094-B4BDF2A5CE0D}" destId="{B03B53BC-78AE-134A-AA43-EAD6138E4355}" srcOrd="1" destOrd="0" presId="urn:microsoft.com/office/officeart/2005/8/layout/pyramid3"/>
    <dgm:cxn modelId="{25C45CE4-CF52-0946-B0D7-B6AABDFD1009}" srcId="{F93BC061-7796-B04F-95B7-690F9BC9E6CD}" destId="{53913AD2-B79A-8D46-9363-AF20D1C5E9BE}" srcOrd="1" destOrd="0" parTransId="{4F488657-CACA-2F4F-A011-84AE22A87724}" sibTransId="{C9AC3FD5-0219-1549-B8ED-9AF6A9DD39E9}"/>
    <dgm:cxn modelId="{0A529EE7-C873-DE4A-AB4C-EAD9B289EDD6}" srcId="{F93BC061-7796-B04F-95B7-690F9BC9E6CD}" destId="{52662F08-E06D-9345-A52E-BBCF12EBC000}" srcOrd="0" destOrd="0" parTransId="{1DDE36A7-C4D0-5E4E-8177-2B31F339CDCA}" sibTransId="{EB7BBD7D-D477-AA41-8B37-B32FA32D77E0}"/>
    <dgm:cxn modelId="{C192E4DD-494D-7F4E-ADAA-704CB13BE69C}" type="presParOf" srcId="{3EFE2ECF-744A-344A-B763-ED8E0C977FB0}" destId="{17C6015E-141B-744B-BFCC-DFBB5D84F87B}" srcOrd="0" destOrd="0" presId="urn:microsoft.com/office/officeart/2005/8/layout/pyramid3"/>
    <dgm:cxn modelId="{6441CE2E-C636-264D-A5CF-6C52A1A387CD}" type="presParOf" srcId="{17C6015E-141B-744B-BFCC-DFBB5D84F87B}" destId="{841C0574-D0E3-3940-B0AA-6211F4B61B71}" srcOrd="0" destOrd="0" presId="urn:microsoft.com/office/officeart/2005/8/layout/pyramid3"/>
    <dgm:cxn modelId="{81B4D877-F487-884F-9B5C-7CC87E79C43A}" type="presParOf" srcId="{17C6015E-141B-744B-BFCC-DFBB5D84F87B}" destId="{BB3E0DF2-710C-DD4B-81FF-2ED82F88BC71}" srcOrd="1" destOrd="0" presId="urn:microsoft.com/office/officeart/2005/8/layout/pyramid3"/>
    <dgm:cxn modelId="{B2809A6A-3CE5-5640-B32E-4D7D0E2215B0}" type="presParOf" srcId="{3EFE2ECF-744A-344A-B763-ED8E0C977FB0}" destId="{F9A85FBA-BED9-9F47-BA00-9E7DBCB8933F}" srcOrd="1" destOrd="0" presId="urn:microsoft.com/office/officeart/2005/8/layout/pyramid3"/>
    <dgm:cxn modelId="{77A2C55E-5CAA-AE41-8889-D3CA2AF83C35}" type="presParOf" srcId="{F9A85FBA-BED9-9F47-BA00-9E7DBCB8933F}" destId="{A502A12F-4E9A-4246-A72F-6F834C405E90}" srcOrd="0" destOrd="0" presId="urn:microsoft.com/office/officeart/2005/8/layout/pyramid3"/>
    <dgm:cxn modelId="{C17860C4-3170-B847-8A0A-D870CEBEC55F}" type="presParOf" srcId="{F9A85FBA-BED9-9F47-BA00-9E7DBCB8933F}" destId="{445FD380-9700-7A42-993F-586F7F5CD0A5}" srcOrd="1" destOrd="0" presId="urn:microsoft.com/office/officeart/2005/8/layout/pyramid3"/>
    <dgm:cxn modelId="{68A0A455-3A57-DC4F-A616-AC82FE78E9BC}" type="presParOf" srcId="{3EFE2ECF-744A-344A-B763-ED8E0C977FB0}" destId="{AB3377C0-FCFA-E84F-A1D5-B15565268CD9}" srcOrd="2" destOrd="0" presId="urn:microsoft.com/office/officeart/2005/8/layout/pyramid3"/>
    <dgm:cxn modelId="{AEC67907-F221-414D-A233-5A04EBDD840F}" type="presParOf" srcId="{AB3377C0-FCFA-E84F-A1D5-B15565268CD9}" destId="{E997978F-2444-A349-AA2E-DE3499645ACE}" srcOrd="0" destOrd="0" presId="urn:microsoft.com/office/officeart/2005/8/layout/pyramid3"/>
    <dgm:cxn modelId="{8E1EEEB9-35CD-E547-9752-F41AD491F3B1}" type="presParOf" srcId="{AB3377C0-FCFA-E84F-A1D5-B15565268CD9}" destId="{B03B53BC-78AE-134A-AA43-EAD6138E4355}" srcOrd="1" destOrd="0" presId="urn:microsoft.com/office/officeart/2005/8/layout/pyramid3"/>
    <dgm:cxn modelId="{3869EA64-FFDE-8742-9405-7E0FD7CC8441}" type="presParOf" srcId="{3EFE2ECF-744A-344A-B763-ED8E0C977FB0}" destId="{D13FA868-5702-7C43-B6BA-2A8BC873A38C}" srcOrd="3" destOrd="0" presId="urn:microsoft.com/office/officeart/2005/8/layout/pyramid3"/>
    <dgm:cxn modelId="{C8F9576E-8A26-3C49-9695-A66B8D30CF7B}" type="presParOf" srcId="{D13FA868-5702-7C43-B6BA-2A8BC873A38C}" destId="{C1591AAA-3539-FA4D-AF2B-B8DF25A9EEE5}" srcOrd="0" destOrd="0" presId="urn:microsoft.com/office/officeart/2005/8/layout/pyramid3"/>
    <dgm:cxn modelId="{237537A9-BE9C-4745-8DF5-8895FFEC2ADC}" type="presParOf" srcId="{D13FA868-5702-7C43-B6BA-2A8BC873A38C}" destId="{D00C22B7-28E6-B541-A13A-37B88B8976E7}" srcOrd="1" destOrd="0" presId="urn:microsoft.com/office/officeart/2005/8/layout/pyramid3"/>
    <dgm:cxn modelId="{0532C7AA-3220-E641-8766-9E3BA4AEED52}" type="presParOf" srcId="{3EFE2ECF-744A-344A-B763-ED8E0C977FB0}" destId="{EED388C7-7CB1-2E40-9C6E-22BB728A27FC}" srcOrd="4" destOrd="0" presId="urn:microsoft.com/office/officeart/2005/8/layout/pyramid3"/>
    <dgm:cxn modelId="{84A8155D-B422-D248-BBA9-0D9560503590}" type="presParOf" srcId="{EED388C7-7CB1-2E40-9C6E-22BB728A27FC}" destId="{8EB153B2-F50B-B049-B5D0-E51D801616CA}" srcOrd="0" destOrd="0" presId="urn:microsoft.com/office/officeart/2005/8/layout/pyramid3"/>
    <dgm:cxn modelId="{0F394A69-D468-154B-8BE4-272FC4D551E0}" type="presParOf" srcId="{EED388C7-7CB1-2E40-9C6E-22BB728A27FC}" destId="{5458A81F-A7FE-0A41-A84B-AB1D574935C6}" srcOrd="1" destOrd="0" presId="urn:microsoft.com/office/officeart/2005/8/layout/pyramid3"/>
    <dgm:cxn modelId="{E54B0339-CE2C-D747-A265-1169EAC1A26B}" type="presParOf" srcId="{3EFE2ECF-744A-344A-B763-ED8E0C977FB0}" destId="{BADBC866-641A-2543-A16F-96B740B2F1F9}" srcOrd="5" destOrd="0" presId="urn:microsoft.com/office/officeart/2005/8/layout/pyramid3"/>
    <dgm:cxn modelId="{B40E8E8C-262F-534E-B9CD-E79EE8B9C982}" type="presParOf" srcId="{BADBC866-641A-2543-A16F-96B740B2F1F9}" destId="{ACB11962-360F-5C4B-9FA8-AABF22C83766}" srcOrd="0" destOrd="0" presId="urn:microsoft.com/office/officeart/2005/8/layout/pyramid3"/>
    <dgm:cxn modelId="{C0E4CB86-6DF6-4C4B-A4F1-575CFB4A3B5E}" type="presParOf" srcId="{BADBC866-641A-2543-A16F-96B740B2F1F9}" destId="{31B8331C-24D1-C245-8C24-2BF4AC7A3C2A}"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3BC061-7796-B04F-95B7-690F9BC9E6CD}" type="doc">
      <dgm:prSet loTypeId="urn:microsoft.com/office/officeart/2005/8/layout/pyramid3" loCatId="pyramid" qsTypeId="urn:microsoft.com/office/officeart/2005/8/quickstyle/simple2" qsCatId="simple" csTypeId="urn:microsoft.com/office/officeart/2005/8/colors/accent5_4" csCatId="accent5" phldr="1"/>
      <dgm:spPr/>
      <dgm:t>
        <a:bodyPr/>
        <a:lstStyle/>
        <a:p>
          <a:endParaRPr lang="en-US"/>
        </a:p>
      </dgm:t>
    </dgm:pt>
    <dgm:pt modelId="{52662F08-E06D-9345-A52E-BBCF12EBC000}">
      <dgm:prSet custT="1"/>
      <dgm:spPr>
        <a:solidFill>
          <a:schemeClr val="accent1">
            <a:lumMod val="75000"/>
          </a:schemeClr>
        </a:solidFill>
      </dgm:spPr>
      <dgm:t>
        <a:bodyPr/>
        <a:lstStyle/>
        <a:p>
          <a:r>
            <a:rPr lang="en-CN" sz="1200" b="1">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曝光</a:t>
          </a:r>
        </a:p>
      </dgm:t>
    </dgm:pt>
    <dgm:pt modelId="{1DDE36A7-C4D0-5E4E-8177-2B31F339CDCA}" type="parTrans" cxnId="{0A529EE7-C873-DE4A-AB4C-EAD9B289EDD6}">
      <dgm:prSet/>
      <dgm:spPr/>
      <dgm:t>
        <a:bodyPr/>
        <a:lstStyle/>
        <a:p>
          <a:endParaRPr lang="en-US" sz="1200" b="1">
            <a:latin typeface="Microsoft YaHei" panose="020B0503020204020204" pitchFamily="34" charset="-122"/>
            <a:ea typeface="Microsoft YaHei" panose="020B0503020204020204" pitchFamily="34" charset="-122"/>
          </a:endParaRPr>
        </a:p>
      </dgm:t>
    </dgm:pt>
    <dgm:pt modelId="{EB7BBD7D-D477-AA41-8B37-B32FA32D77E0}" type="sibTrans" cxnId="{0A529EE7-C873-DE4A-AB4C-EAD9B289EDD6}">
      <dgm:prSet/>
      <dgm:spPr/>
      <dgm:t>
        <a:bodyPr/>
        <a:lstStyle/>
        <a:p>
          <a:endParaRPr lang="en-US" sz="1200" b="1">
            <a:latin typeface="Microsoft YaHei" panose="020B0503020204020204" pitchFamily="34" charset="-122"/>
            <a:ea typeface="Microsoft YaHei" panose="020B0503020204020204" pitchFamily="34" charset="-122"/>
          </a:endParaRPr>
        </a:p>
      </dgm:t>
    </dgm:pt>
    <dgm:pt modelId="{53913AD2-B79A-8D46-9363-AF20D1C5E9BE}">
      <dgm:prSet custT="1"/>
      <dgm:spPr>
        <a:solidFill>
          <a:schemeClr val="accent1">
            <a:lumMod val="75000"/>
            <a:alpha val="85000"/>
          </a:schemeClr>
        </a:solidFill>
      </dgm:spPr>
      <dgm:t>
        <a:bodyPr/>
        <a:lstStyle/>
        <a:p>
          <a:r>
            <a:rPr lang="en-CN" sz="1200" b="1">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点击</a:t>
          </a:r>
        </a:p>
      </dgm:t>
    </dgm:pt>
    <dgm:pt modelId="{4F488657-CACA-2F4F-A011-84AE22A87724}" type="parTrans" cxnId="{25C45CE4-CF52-0946-B0D7-B6AABDFD1009}">
      <dgm:prSet/>
      <dgm:spPr/>
      <dgm:t>
        <a:bodyPr/>
        <a:lstStyle/>
        <a:p>
          <a:endParaRPr lang="en-US" sz="1200" b="1">
            <a:latin typeface="Microsoft YaHei" panose="020B0503020204020204" pitchFamily="34" charset="-122"/>
            <a:ea typeface="Microsoft YaHei" panose="020B0503020204020204" pitchFamily="34" charset="-122"/>
          </a:endParaRPr>
        </a:p>
      </dgm:t>
    </dgm:pt>
    <dgm:pt modelId="{C9AC3FD5-0219-1549-B8ED-9AF6A9DD39E9}" type="sibTrans" cxnId="{25C45CE4-CF52-0946-B0D7-B6AABDFD1009}">
      <dgm:prSet/>
      <dgm:spPr/>
      <dgm:t>
        <a:bodyPr/>
        <a:lstStyle/>
        <a:p>
          <a:endParaRPr lang="en-US" sz="1200" b="1">
            <a:latin typeface="Microsoft YaHei" panose="020B0503020204020204" pitchFamily="34" charset="-122"/>
            <a:ea typeface="Microsoft YaHei" panose="020B0503020204020204" pitchFamily="34" charset="-122"/>
          </a:endParaRPr>
        </a:p>
      </dgm:t>
    </dgm:pt>
    <dgm:pt modelId="{13EA11BC-9693-9E46-9094-B4BDF2A5CE0D}">
      <dgm:prSet custT="1"/>
      <dgm:spPr>
        <a:solidFill>
          <a:schemeClr val="accent1">
            <a:lumMod val="75000"/>
            <a:alpha val="75000"/>
          </a:schemeClr>
        </a:solidFill>
      </dgm:spPr>
      <dgm:t>
        <a:bodyPr/>
        <a:lstStyle/>
        <a:p>
          <a:r>
            <a:rPr lang="en-CN" sz="1200" b="1">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下载</a:t>
          </a:r>
        </a:p>
      </dgm:t>
    </dgm:pt>
    <dgm:pt modelId="{59A60ED3-46C6-4949-A58E-89EF5579D6C5}" type="parTrans" cxnId="{1D611054-06DD-7146-A195-B70F7B62355F}">
      <dgm:prSet/>
      <dgm:spPr/>
      <dgm:t>
        <a:bodyPr/>
        <a:lstStyle/>
        <a:p>
          <a:endParaRPr lang="en-US" sz="1200" b="1">
            <a:latin typeface="Microsoft YaHei" panose="020B0503020204020204" pitchFamily="34" charset="-122"/>
            <a:ea typeface="Microsoft YaHei" panose="020B0503020204020204" pitchFamily="34" charset="-122"/>
          </a:endParaRPr>
        </a:p>
      </dgm:t>
    </dgm:pt>
    <dgm:pt modelId="{31444F92-518E-904A-BDF9-AADC5AA6C990}" type="sibTrans" cxnId="{1D611054-06DD-7146-A195-B70F7B62355F}">
      <dgm:prSet/>
      <dgm:spPr/>
      <dgm:t>
        <a:bodyPr/>
        <a:lstStyle/>
        <a:p>
          <a:endParaRPr lang="en-US" sz="1200" b="1">
            <a:latin typeface="Microsoft YaHei" panose="020B0503020204020204" pitchFamily="34" charset="-122"/>
            <a:ea typeface="Microsoft YaHei" panose="020B0503020204020204" pitchFamily="34" charset="-122"/>
          </a:endParaRPr>
        </a:p>
      </dgm:t>
    </dgm:pt>
    <dgm:pt modelId="{C13C5107-CE31-9F41-B0AC-7D5EE477C581}">
      <dgm:prSet custT="1"/>
      <dgm:spPr>
        <a:solidFill>
          <a:schemeClr val="accent1">
            <a:lumMod val="75000"/>
            <a:alpha val="65000"/>
          </a:schemeClr>
        </a:solidFill>
      </dgm:spPr>
      <dgm:t>
        <a:bodyPr/>
        <a:lstStyle/>
        <a:p>
          <a:r>
            <a:rPr lang="en-CN" sz="1200" b="1">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激活</a:t>
          </a:r>
        </a:p>
      </dgm:t>
    </dgm:pt>
    <dgm:pt modelId="{38674721-47CC-CA4E-9EC1-93809C42E90D}" type="parTrans" cxnId="{821A7580-AC32-8547-B888-E555D0AF2B8C}">
      <dgm:prSet/>
      <dgm:spPr/>
      <dgm:t>
        <a:bodyPr/>
        <a:lstStyle/>
        <a:p>
          <a:endParaRPr lang="en-US" sz="1200" b="1">
            <a:latin typeface="Microsoft YaHei" panose="020B0503020204020204" pitchFamily="34" charset="-122"/>
            <a:ea typeface="Microsoft YaHei" panose="020B0503020204020204" pitchFamily="34" charset="-122"/>
          </a:endParaRPr>
        </a:p>
      </dgm:t>
    </dgm:pt>
    <dgm:pt modelId="{AEEA262F-1D2F-734F-97C8-34B3A6191A0E}" type="sibTrans" cxnId="{821A7580-AC32-8547-B888-E555D0AF2B8C}">
      <dgm:prSet/>
      <dgm:spPr/>
      <dgm:t>
        <a:bodyPr/>
        <a:lstStyle/>
        <a:p>
          <a:endParaRPr lang="en-US" sz="1200" b="1">
            <a:latin typeface="Microsoft YaHei" panose="020B0503020204020204" pitchFamily="34" charset="-122"/>
            <a:ea typeface="Microsoft YaHei" panose="020B0503020204020204" pitchFamily="34" charset="-122"/>
          </a:endParaRPr>
        </a:p>
      </dgm:t>
    </dgm:pt>
    <dgm:pt modelId="{C4ECABBE-3C46-D84F-9356-EA0D768F787A}">
      <dgm:prSet custT="1"/>
      <dgm:spPr>
        <a:solidFill>
          <a:schemeClr val="accent1">
            <a:lumMod val="75000"/>
            <a:alpha val="55000"/>
          </a:schemeClr>
        </a:solidFill>
      </dgm:spPr>
      <dgm:t>
        <a:bodyPr/>
        <a:lstStyle/>
        <a:p>
          <a:r>
            <a:rPr lang="zh-CN" altLang="en-US" sz="12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激活次留率</a:t>
          </a:r>
          <a:endParaRPr lang="en-CN" sz="12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dgm:t>
    </dgm:pt>
    <dgm:pt modelId="{51EFA128-1B77-5746-8AF0-3D4B5643E495}" type="parTrans" cxnId="{2D4858A6-0825-0D48-87F4-D173B90A0161}">
      <dgm:prSet/>
      <dgm:spPr/>
      <dgm:t>
        <a:bodyPr/>
        <a:lstStyle/>
        <a:p>
          <a:endParaRPr lang="en-US" sz="1200" b="1">
            <a:latin typeface="Microsoft YaHei" panose="020B0503020204020204" pitchFamily="34" charset="-122"/>
            <a:ea typeface="Microsoft YaHei" panose="020B0503020204020204" pitchFamily="34" charset="-122"/>
          </a:endParaRPr>
        </a:p>
      </dgm:t>
    </dgm:pt>
    <dgm:pt modelId="{2BE84D02-4639-1B4B-A2EE-885519CBC655}" type="sibTrans" cxnId="{2D4858A6-0825-0D48-87F4-D173B90A0161}">
      <dgm:prSet/>
      <dgm:spPr/>
      <dgm:t>
        <a:bodyPr/>
        <a:lstStyle/>
        <a:p>
          <a:endParaRPr lang="en-US" sz="1200" b="1">
            <a:latin typeface="Microsoft YaHei" panose="020B0503020204020204" pitchFamily="34" charset="-122"/>
            <a:ea typeface="Microsoft YaHei" panose="020B0503020204020204" pitchFamily="34" charset="-122"/>
          </a:endParaRPr>
        </a:p>
      </dgm:t>
    </dgm:pt>
    <dgm:pt modelId="{9169CA7D-0D5C-CD4D-BDD6-CB8D2A97CE17}">
      <dgm:prSet custT="1"/>
      <dgm:spPr>
        <a:solidFill>
          <a:schemeClr val="accent1"/>
        </a:solidFill>
      </dgm:spPr>
      <dgm:t>
        <a:bodyPr/>
        <a:lstStyle/>
        <a:p>
          <a:pPr algn="ctr"/>
          <a:endParaRPr lang="en-CN" sz="1300" b="1">
            <a:solidFill>
              <a:schemeClr val="bg1"/>
            </a:solidFill>
            <a:latin typeface="Microsoft YaHei" panose="020B0503020204020204" pitchFamily="34" charset="-122"/>
            <a:ea typeface="Microsoft YaHei" panose="020B0503020204020204" pitchFamily="34" charset="-122"/>
          </a:endParaRPr>
        </a:p>
      </dgm:t>
    </dgm:pt>
    <dgm:pt modelId="{C50F062C-CDAE-3444-B65F-1EEAA6D89059}" type="parTrans" cxnId="{6E3213BB-61FB-B246-9EB2-76F033902AAE}">
      <dgm:prSet/>
      <dgm:spPr/>
      <dgm:t>
        <a:bodyPr/>
        <a:lstStyle/>
        <a:p>
          <a:endParaRPr lang="en-US" sz="1200" b="1">
            <a:latin typeface="Microsoft YaHei" panose="020B0503020204020204" pitchFamily="34" charset="-122"/>
            <a:ea typeface="Microsoft YaHei" panose="020B0503020204020204" pitchFamily="34" charset="-122"/>
          </a:endParaRPr>
        </a:p>
      </dgm:t>
    </dgm:pt>
    <dgm:pt modelId="{27F2933C-46D0-6A48-B795-FF1D8A0FB4BF}" type="sibTrans" cxnId="{6E3213BB-61FB-B246-9EB2-76F033902AAE}">
      <dgm:prSet/>
      <dgm:spPr/>
      <dgm:t>
        <a:bodyPr/>
        <a:lstStyle/>
        <a:p>
          <a:endParaRPr lang="en-US" sz="1200" b="1">
            <a:latin typeface="Microsoft YaHei" panose="020B0503020204020204" pitchFamily="34" charset="-122"/>
            <a:ea typeface="Microsoft YaHei" panose="020B0503020204020204" pitchFamily="34" charset="-122"/>
          </a:endParaRPr>
        </a:p>
      </dgm:t>
    </dgm:pt>
    <dgm:pt modelId="{3EFE2ECF-744A-344A-B763-ED8E0C977FB0}" type="pres">
      <dgm:prSet presAssocID="{F93BC061-7796-B04F-95B7-690F9BC9E6CD}" presName="Name0" presStyleCnt="0">
        <dgm:presLayoutVars>
          <dgm:dir/>
          <dgm:animLvl val="lvl"/>
          <dgm:resizeHandles val="exact"/>
        </dgm:presLayoutVars>
      </dgm:prSet>
      <dgm:spPr/>
    </dgm:pt>
    <dgm:pt modelId="{17C6015E-141B-744B-BFCC-DFBB5D84F87B}" type="pres">
      <dgm:prSet presAssocID="{52662F08-E06D-9345-A52E-BBCF12EBC000}" presName="Name8" presStyleCnt="0"/>
      <dgm:spPr/>
    </dgm:pt>
    <dgm:pt modelId="{841C0574-D0E3-3940-B0AA-6211F4B61B71}" type="pres">
      <dgm:prSet presAssocID="{52662F08-E06D-9345-A52E-BBCF12EBC000}" presName="level" presStyleLbl="node1" presStyleIdx="0" presStyleCnt="6" custScaleY="51260" custLinFactNeighborX="0" custLinFactNeighborY="-16641">
        <dgm:presLayoutVars>
          <dgm:chMax val="1"/>
          <dgm:bulletEnabled val="1"/>
        </dgm:presLayoutVars>
      </dgm:prSet>
      <dgm:spPr/>
    </dgm:pt>
    <dgm:pt modelId="{BB3E0DF2-710C-DD4B-81FF-2ED82F88BC71}" type="pres">
      <dgm:prSet presAssocID="{52662F08-E06D-9345-A52E-BBCF12EBC000}" presName="levelTx" presStyleLbl="revTx" presStyleIdx="0" presStyleCnt="0">
        <dgm:presLayoutVars>
          <dgm:chMax val="1"/>
          <dgm:bulletEnabled val="1"/>
        </dgm:presLayoutVars>
      </dgm:prSet>
      <dgm:spPr/>
    </dgm:pt>
    <dgm:pt modelId="{F9A85FBA-BED9-9F47-BA00-9E7DBCB8933F}" type="pres">
      <dgm:prSet presAssocID="{53913AD2-B79A-8D46-9363-AF20D1C5E9BE}" presName="Name8" presStyleCnt="0"/>
      <dgm:spPr/>
    </dgm:pt>
    <dgm:pt modelId="{A502A12F-4E9A-4246-A72F-6F834C405E90}" type="pres">
      <dgm:prSet presAssocID="{53913AD2-B79A-8D46-9363-AF20D1C5E9BE}" presName="level" presStyleLbl="node1" presStyleIdx="1" presStyleCnt="6" custScaleY="55114">
        <dgm:presLayoutVars>
          <dgm:chMax val="1"/>
          <dgm:bulletEnabled val="1"/>
        </dgm:presLayoutVars>
      </dgm:prSet>
      <dgm:spPr/>
    </dgm:pt>
    <dgm:pt modelId="{445FD380-9700-7A42-993F-586F7F5CD0A5}" type="pres">
      <dgm:prSet presAssocID="{53913AD2-B79A-8D46-9363-AF20D1C5E9BE}" presName="levelTx" presStyleLbl="revTx" presStyleIdx="0" presStyleCnt="0">
        <dgm:presLayoutVars>
          <dgm:chMax val="1"/>
          <dgm:bulletEnabled val="1"/>
        </dgm:presLayoutVars>
      </dgm:prSet>
      <dgm:spPr/>
    </dgm:pt>
    <dgm:pt modelId="{AB3377C0-FCFA-E84F-A1D5-B15565268CD9}" type="pres">
      <dgm:prSet presAssocID="{13EA11BC-9693-9E46-9094-B4BDF2A5CE0D}" presName="Name8" presStyleCnt="0"/>
      <dgm:spPr/>
    </dgm:pt>
    <dgm:pt modelId="{E997978F-2444-A349-AA2E-DE3499645ACE}" type="pres">
      <dgm:prSet presAssocID="{13EA11BC-9693-9E46-9094-B4BDF2A5CE0D}" presName="level" presStyleLbl="node1" presStyleIdx="2" presStyleCnt="6" custScaleY="51590">
        <dgm:presLayoutVars>
          <dgm:chMax val="1"/>
          <dgm:bulletEnabled val="1"/>
        </dgm:presLayoutVars>
      </dgm:prSet>
      <dgm:spPr/>
    </dgm:pt>
    <dgm:pt modelId="{B03B53BC-78AE-134A-AA43-EAD6138E4355}" type="pres">
      <dgm:prSet presAssocID="{13EA11BC-9693-9E46-9094-B4BDF2A5CE0D}" presName="levelTx" presStyleLbl="revTx" presStyleIdx="0" presStyleCnt="0">
        <dgm:presLayoutVars>
          <dgm:chMax val="1"/>
          <dgm:bulletEnabled val="1"/>
        </dgm:presLayoutVars>
      </dgm:prSet>
      <dgm:spPr/>
    </dgm:pt>
    <dgm:pt modelId="{D13FA868-5702-7C43-B6BA-2A8BC873A38C}" type="pres">
      <dgm:prSet presAssocID="{C13C5107-CE31-9F41-B0AC-7D5EE477C581}" presName="Name8" presStyleCnt="0"/>
      <dgm:spPr/>
    </dgm:pt>
    <dgm:pt modelId="{C1591AAA-3539-FA4D-AF2B-B8DF25A9EEE5}" type="pres">
      <dgm:prSet presAssocID="{C13C5107-CE31-9F41-B0AC-7D5EE477C581}" presName="level" presStyleLbl="node1" presStyleIdx="3" presStyleCnt="6" custScaleY="52073">
        <dgm:presLayoutVars>
          <dgm:chMax val="1"/>
          <dgm:bulletEnabled val="1"/>
        </dgm:presLayoutVars>
      </dgm:prSet>
      <dgm:spPr/>
    </dgm:pt>
    <dgm:pt modelId="{D00C22B7-28E6-B541-A13A-37B88B8976E7}" type="pres">
      <dgm:prSet presAssocID="{C13C5107-CE31-9F41-B0AC-7D5EE477C581}" presName="levelTx" presStyleLbl="revTx" presStyleIdx="0" presStyleCnt="0">
        <dgm:presLayoutVars>
          <dgm:chMax val="1"/>
          <dgm:bulletEnabled val="1"/>
        </dgm:presLayoutVars>
      </dgm:prSet>
      <dgm:spPr/>
    </dgm:pt>
    <dgm:pt modelId="{EED388C7-7CB1-2E40-9C6E-22BB728A27FC}" type="pres">
      <dgm:prSet presAssocID="{C4ECABBE-3C46-D84F-9356-EA0D768F787A}" presName="Name8" presStyleCnt="0"/>
      <dgm:spPr/>
    </dgm:pt>
    <dgm:pt modelId="{8EB153B2-F50B-B049-B5D0-E51D801616CA}" type="pres">
      <dgm:prSet presAssocID="{C4ECABBE-3C46-D84F-9356-EA0D768F787A}" presName="level" presStyleLbl="node1" presStyleIdx="4" presStyleCnt="6" custScaleY="84437">
        <dgm:presLayoutVars>
          <dgm:chMax val="1"/>
          <dgm:bulletEnabled val="1"/>
        </dgm:presLayoutVars>
      </dgm:prSet>
      <dgm:spPr/>
    </dgm:pt>
    <dgm:pt modelId="{5458A81F-A7FE-0A41-A84B-AB1D574935C6}" type="pres">
      <dgm:prSet presAssocID="{C4ECABBE-3C46-D84F-9356-EA0D768F787A}" presName="levelTx" presStyleLbl="revTx" presStyleIdx="0" presStyleCnt="0">
        <dgm:presLayoutVars>
          <dgm:chMax val="1"/>
          <dgm:bulletEnabled val="1"/>
        </dgm:presLayoutVars>
      </dgm:prSet>
      <dgm:spPr/>
    </dgm:pt>
    <dgm:pt modelId="{BADBC866-641A-2543-A16F-96B740B2F1F9}" type="pres">
      <dgm:prSet presAssocID="{9169CA7D-0D5C-CD4D-BDD6-CB8D2A97CE17}" presName="Name8" presStyleCnt="0"/>
      <dgm:spPr/>
    </dgm:pt>
    <dgm:pt modelId="{ACB11962-360F-5C4B-9FA8-AABF22C83766}" type="pres">
      <dgm:prSet presAssocID="{9169CA7D-0D5C-CD4D-BDD6-CB8D2A97CE17}" presName="level" presStyleLbl="node1" presStyleIdx="5" presStyleCnt="6" custScaleY="131265">
        <dgm:presLayoutVars>
          <dgm:chMax val="1"/>
          <dgm:bulletEnabled val="1"/>
        </dgm:presLayoutVars>
      </dgm:prSet>
      <dgm:spPr/>
    </dgm:pt>
    <dgm:pt modelId="{31B8331C-24D1-C245-8C24-2BF4AC7A3C2A}" type="pres">
      <dgm:prSet presAssocID="{9169CA7D-0D5C-CD4D-BDD6-CB8D2A97CE17}" presName="levelTx" presStyleLbl="revTx" presStyleIdx="0" presStyleCnt="0">
        <dgm:presLayoutVars>
          <dgm:chMax val="1"/>
          <dgm:bulletEnabled val="1"/>
        </dgm:presLayoutVars>
      </dgm:prSet>
      <dgm:spPr/>
    </dgm:pt>
  </dgm:ptLst>
  <dgm:cxnLst>
    <dgm:cxn modelId="{EA53D201-DDAC-A848-A6D1-5886202FF76A}" type="presOf" srcId="{53913AD2-B79A-8D46-9363-AF20D1C5E9BE}" destId="{A502A12F-4E9A-4246-A72F-6F834C405E90}" srcOrd="0" destOrd="0" presId="urn:microsoft.com/office/officeart/2005/8/layout/pyramid3"/>
    <dgm:cxn modelId="{55071919-9D46-AF45-B511-403F2317B3DE}" type="presOf" srcId="{9169CA7D-0D5C-CD4D-BDD6-CB8D2A97CE17}" destId="{ACB11962-360F-5C4B-9FA8-AABF22C83766}" srcOrd="0" destOrd="0" presId="urn:microsoft.com/office/officeart/2005/8/layout/pyramid3"/>
    <dgm:cxn modelId="{8537FA1B-7416-884B-B628-B34BD482BF6D}" type="presOf" srcId="{13EA11BC-9693-9E46-9094-B4BDF2A5CE0D}" destId="{E997978F-2444-A349-AA2E-DE3499645ACE}" srcOrd="0" destOrd="0" presId="urn:microsoft.com/office/officeart/2005/8/layout/pyramid3"/>
    <dgm:cxn modelId="{46328024-A5F1-2443-8A2B-EFC6820FEBAA}" type="presOf" srcId="{53913AD2-B79A-8D46-9363-AF20D1C5E9BE}" destId="{445FD380-9700-7A42-993F-586F7F5CD0A5}" srcOrd="1" destOrd="0" presId="urn:microsoft.com/office/officeart/2005/8/layout/pyramid3"/>
    <dgm:cxn modelId="{5CA11336-D914-CE49-A7A6-1451D19C330D}" type="presOf" srcId="{9169CA7D-0D5C-CD4D-BDD6-CB8D2A97CE17}" destId="{31B8331C-24D1-C245-8C24-2BF4AC7A3C2A}" srcOrd="1" destOrd="0" presId="urn:microsoft.com/office/officeart/2005/8/layout/pyramid3"/>
    <dgm:cxn modelId="{D8B1C362-78DC-BD49-9562-3C75DE8586F3}" type="presOf" srcId="{C13C5107-CE31-9F41-B0AC-7D5EE477C581}" destId="{C1591AAA-3539-FA4D-AF2B-B8DF25A9EEE5}" srcOrd="0" destOrd="0" presId="urn:microsoft.com/office/officeart/2005/8/layout/pyramid3"/>
    <dgm:cxn modelId="{27C2EA6C-A63C-6640-BB3E-0D1FBB68DAAC}" type="presOf" srcId="{C13C5107-CE31-9F41-B0AC-7D5EE477C581}" destId="{D00C22B7-28E6-B541-A13A-37B88B8976E7}" srcOrd="1" destOrd="0" presId="urn:microsoft.com/office/officeart/2005/8/layout/pyramid3"/>
    <dgm:cxn modelId="{1D611054-06DD-7146-A195-B70F7B62355F}" srcId="{F93BC061-7796-B04F-95B7-690F9BC9E6CD}" destId="{13EA11BC-9693-9E46-9094-B4BDF2A5CE0D}" srcOrd="2" destOrd="0" parTransId="{59A60ED3-46C6-4949-A58E-89EF5579D6C5}" sibTransId="{31444F92-518E-904A-BDF9-AADC5AA6C990}"/>
    <dgm:cxn modelId="{BD58437C-4635-4A46-9065-B07AE7994806}" type="presOf" srcId="{52662F08-E06D-9345-A52E-BBCF12EBC000}" destId="{841C0574-D0E3-3940-B0AA-6211F4B61B71}" srcOrd="0" destOrd="0" presId="urn:microsoft.com/office/officeart/2005/8/layout/pyramid3"/>
    <dgm:cxn modelId="{821A7580-AC32-8547-B888-E555D0AF2B8C}" srcId="{F93BC061-7796-B04F-95B7-690F9BC9E6CD}" destId="{C13C5107-CE31-9F41-B0AC-7D5EE477C581}" srcOrd="3" destOrd="0" parTransId="{38674721-47CC-CA4E-9EC1-93809C42E90D}" sibTransId="{AEEA262F-1D2F-734F-97C8-34B3A6191A0E}"/>
    <dgm:cxn modelId="{03F6F089-8AF3-044E-997E-C8D4255461D8}" type="presOf" srcId="{C4ECABBE-3C46-D84F-9356-EA0D768F787A}" destId="{5458A81F-A7FE-0A41-A84B-AB1D574935C6}" srcOrd="1" destOrd="0" presId="urn:microsoft.com/office/officeart/2005/8/layout/pyramid3"/>
    <dgm:cxn modelId="{AFFDD892-6E2A-1F47-93A3-A315CE9D2849}" type="presOf" srcId="{C4ECABBE-3C46-D84F-9356-EA0D768F787A}" destId="{8EB153B2-F50B-B049-B5D0-E51D801616CA}" srcOrd="0" destOrd="0" presId="urn:microsoft.com/office/officeart/2005/8/layout/pyramid3"/>
    <dgm:cxn modelId="{2D4858A6-0825-0D48-87F4-D173B90A0161}" srcId="{F93BC061-7796-B04F-95B7-690F9BC9E6CD}" destId="{C4ECABBE-3C46-D84F-9356-EA0D768F787A}" srcOrd="4" destOrd="0" parTransId="{51EFA128-1B77-5746-8AF0-3D4B5643E495}" sibTransId="{2BE84D02-4639-1B4B-A2EE-885519CBC655}"/>
    <dgm:cxn modelId="{E27961B0-DBE5-FB48-8D2B-2CFCA11F59BA}" type="presOf" srcId="{52662F08-E06D-9345-A52E-BBCF12EBC000}" destId="{BB3E0DF2-710C-DD4B-81FF-2ED82F88BC71}" srcOrd="1" destOrd="0" presId="urn:microsoft.com/office/officeart/2005/8/layout/pyramid3"/>
    <dgm:cxn modelId="{CA9898B7-97B5-E148-8A1A-ECD1EB1DD318}" type="presOf" srcId="{F93BC061-7796-B04F-95B7-690F9BC9E6CD}" destId="{3EFE2ECF-744A-344A-B763-ED8E0C977FB0}" srcOrd="0" destOrd="0" presId="urn:microsoft.com/office/officeart/2005/8/layout/pyramid3"/>
    <dgm:cxn modelId="{6E3213BB-61FB-B246-9EB2-76F033902AAE}" srcId="{F93BC061-7796-B04F-95B7-690F9BC9E6CD}" destId="{9169CA7D-0D5C-CD4D-BDD6-CB8D2A97CE17}" srcOrd="5" destOrd="0" parTransId="{C50F062C-CDAE-3444-B65F-1EEAA6D89059}" sibTransId="{27F2933C-46D0-6A48-B795-FF1D8A0FB4BF}"/>
    <dgm:cxn modelId="{C4EE00CC-6989-784A-898D-442A9D2D035F}" type="presOf" srcId="{13EA11BC-9693-9E46-9094-B4BDF2A5CE0D}" destId="{B03B53BC-78AE-134A-AA43-EAD6138E4355}" srcOrd="1" destOrd="0" presId="urn:microsoft.com/office/officeart/2005/8/layout/pyramid3"/>
    <dgm:cxn modelId="{25C45CE4-CF52-0946-B0D7-B6AABDFD1009}" srcId="{F93BC061-7796-B04F-95B7-690F9BC9E6CD}" destId="{53913AD2-B79A-8D46-9363-AF20D1C5E9BE}" srcOrd="1" destOrd="0" parTransId="{4F488657-CACA-2F4F-A011-84AE22A87724}" sibTransId="{C9AC3FD5-0219-1549-B8ED-9AF6A9DD39E9}"/>
    <dgm:cxn modelId="{0A529EE7-C873-DE4A-AB4C-EAD9B289EDD6}" srcId="{F93BC061-7796-B04F-95B7-690F9BC9E6CD}" destId="{52662F08-E06D-9345-A52E-BBCF12EBC000}" srcOrd="0" destOrd="0" parTransId="{1DDE36A7-C4D0-5E4E-8177-2B31F339CDCA}" sibTransId="{EB7BBD7D-D477-AA41-8B37-B32FA32D77E0}"/>
    <dgm:cxn modelId="{C192E4DD-494D-7F4E-ADAA-704CB13BE69C}" type="presParOf" srcId="{3EFE2ECF-744A-344A-B763-ED8E0C977FB0}" destId="{17C6015E-141B-744B-BFCC-DFBB5D84F87B}" srcOrd="0" destOrd="0" presId="urn:microsoft.com/office/officeart/2005/8/layout/pyramid3"/>
    <dgm:cxn modelId="{6441CE2E-C636-264D-A5CF-6C52A1A387CD}" type="presParOf" srcId="{17C6015E-141B-744B-BFCC-DFBB5D84F87B}" destId="{841C0574-D0E3-3940-B0AA-6211F4B61B71}" srcOrd="0" destOrd="0" presId="urn:microsoft.com/office/officeart/2005/8/layout/pyramid3"/>
    <dgm:cxn modelId="{81B4D877-F487-884F-9B5C-7CC87E79C43A}" type="presParOf" srcId="{17C6015E-141B-744B-BFCC-DFBB5D84F87B}" destId="{BB3E0DF2-710C-DD4B-81FF-2ED82F88BC71}" srcOrd="1" destOrd="0" presId="urn:microsoft.com/office/officeart/2005/8/layout/pyramid3"/>
    <dgm:cxn modelId="{B2809A6A-3CE5-5640-B32E-4D7D0E2215B0}" type="presParOf" srcId="{3EFE2ECF-744A-344A-B763-ED8E0C977FB0}" destId="{F9A85FBA-BED9-9F47-BA00-9E7DBCB8933F}" srcOrd="1" destOrd="0" presId="urn:microsoft.com/office/officeart/2005/8/layout/pyramid3"/>
    <dgm:cxn modelId="{77A2C55E-5CAA-AE41-8889-D3CA2AF83C35}" type="presParOf" srcId="{F9A85FBA-BED9-9F47-BA00-9E7DBCB8933F}" destId="{A502A12F-4E9A-4246-A72F-6F834C405E90}" srcOrd="0" destOrd="0" presId="urn:microsoft.com/office/officeart/2005/8/layout/pyramid3"/>
    <dgm:cxn modelId="{C17860C4-3170-B847-8A0A-D870CEBEC55F}" type="presParOf" srcId="{F9A85FBA-BED9-9F47-BA00-9E7DBCB8933F}" destId="{445FD380-9700-7A42-993F-586F7F5CD0A5}" srcOrd="1" destOrd="0" presId="urn:microsoft.com/office/officeart/2005/8/layout/pyramid3"/>
    <dgm:cxn modelId="{68A0A455-3A57-DC4F-A616-AC82FE78E9BC}" type="presParOf" srcId="{3EFE2ECF-744A-344A-B763-ED8E0C977FB0}" destId="{AB3377C0-FCFA-E84F-A1D5-B15565268CD9}" srcOrd="2" destOrd="0" presId="urn:microsoft.com/office/officeart/2005/8/layout/pyramid3"/>
    <dgm:cxn modelId="{AEC67907-F221-414D-A233-5A04EBDD840F}" type="presParOf" srcId="{AB3377C0-FCFA-E84F-A1D5-B15565268CD9}" destId="{E997978F-2444-A349-AA2E-DE3499645ACE}" srcOrd="0" destOrd="0" presId="urn:microsoft.com/office/officeart/2005/8/layout/pyramid3"/>
    <dgm:cxn modelId="{8E1EEEB9-35CD-E547-9752-F41AD491F3B1}" type="presParOf" srcId="{AB3377C0-FCFA-E84F-A1D5-B15565268CD9}" destId="{B03B53BC-78AE-134A-AA43-EAD6138E4355}" srcOrd="1" destOrd="0" presId="urn:microsoft.com/office/officeart/2005/8/layout/pyramid3"/>
    <dgm:cxn modelId="{3869EA64-FFDE-8742-9405-7E0FD7CC8441}" type="presParOf" srcId="{3EFE2ECF-744A-344A-B763-ED8E0C977FB0}" destId="{D13FA868-5702-7C43-B6BA-2A8BC873A38C}" srcOrd="3" destOrd="0" presId="urn:microsoft.com/office/officeart/2005/8/layout/pyramid3"/>
    <dgm:cxn modelId="{C8F9576E-8A26-3C49-9695-A66B8D30CF7B}" type="presParOf" srcId="{D13FA868-5702-7C43-B6BA-2A8BC873A38C}" destId="{C1591AAA-3539-FA4D-AF2B-B8DF25A9EEE5}" srcOrd="0" destOrd="0" presId="urn:microsoft.com/office/officeart/2005/8/layout/pyramid3"/>
    <dgm:cxn modelId="{237537A9-BE9C-4745-8DF5-8895FFEC2ADC}" type="presParOf" srcId="{D13FA868-5702-7C43-B6BA-2A8BC873A38C}" destId="{D00C22B7-28E6-B541-A13A-37B88B8976E7}" srcOrd="1" destOrd="0" presId="urn:microsoft.com/office/officeart/2005/8/layout/pyramid3"/>
    <dgm:cxn modelId="{0532C7AA-3220-E641-8766-9E3BA4AEED52}" type="presParOf" srcId="{3EFE2ECF-744A-344A-B763-ED8E0C977FB0}" destId="{EED388C7-7CB1-2E40-9C6E-22BB728A27FC}" srcOrd="4" destOrd="0" presId="urn:microsoft.com/office/officeart/2005/8/layout/pyramid3"/>
    <dgm:cxn modelId="{84A8155D-B422-D248-BBA9-0D9560503590}" type="presParOf" srcId="{EED388C7-7CB1-2E40-9C6E-22BB728A27FC}" destId="{8EB153B2-F50B-B049-B5D0-E51D801616CA}" srcOrd="0" destOrd="0" presId="urn:microsoft.com/office/officeart/2005/8/layout/pyramid3"/>
    <dgm:cxn modelId="{0F394A69-D468-154B-8BE4-272FC4D551E0}" type="presParOf" srcId="{EED388C7-7CB1-2E40-9C6E-22BB728A27FC}" destId="{5458A81F-A7FE-0A41-A84B-AB1D574935C6}" srcOrd="1" destOrd="0" presId="urn:microsoft.com/office/officeart/2005/8/layout/pyramid3"/>
    <dgm:cxn modelId="{E54B0339-CE2C-D747-A265-1169EAC1A26B}" type="presParOf" srcId="{3EFE2ECF-744A-344A-B763-ED8E0C977FB0}" destId="{BADBC866-641A-2543-A16F-96B740B2F1F9}" srcOrd="5" destOrd="0" presId="urn:microsoft.com/office/officeart/2005/8/layout/pyramid3"/>
    <dgm:cxn modelId="{B40E8E8C-262F-534E-B9CD-E79EE8B9C982}" type="presParOf" srcId="{BADBC866-641A-2543-A16F-96B740B2F1F9}" destId="{ACB11962-360F-5C4B-9FA8-AABF22C83766}" srcOrd="0" destOrd="0" presId="urn:microsoft.com/office/officeart/2005/8/layout/pyramid3"/>
    <dgm:cxn modelId="{C0E4CB86-6DF6-4C4B-A4F1-575CFB4A3B5E}" type="presParOf" srcId="{BADBC866-641A-2543-A16F-96B740B2F1F9}" destId="{31B8331C-24D1-C245-8C24-2BF4AC7A3C2A}" srcOrd="1" destOrd="0" presId="urn:microsoft.com/office/officeart/2005/8/layout/pyramid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C0574-D0E3-3940-B0AA-6211F4B61B71}">
      <dsp:nvSpPr>
        <dsp:cNvPr id="0" name=""/>
        <dsp:cNvSpPr/>
      </dsp:nvSpPr>
      <dsp:spPr>
        <a:xfrm rot="10800000">
          <a:off x="0" y="0"/>
          <a:ext cx="3963988" cy="522562"/>
        </a:xfrm>
        <a:prstGeom prst="trapezoid">
          <a:avLst>
            <a:gd name="adj" fmla="val 45667"/>
          </a:avLst>
        </a:prstGeom>
        <a:solidFill>
          <a:schemeClr val="accent1">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CN" sz="1200" b="1" kern="120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曝光</a:t>
          </a:r>
        </a:p>
      </dsp:txBody>
      <dsp:txXfrm rot="-10800000">
        <a:off x="693697" y="0"/>
        <a:ext cx="2576592" cy="522562"/>
      </dsp:txXfrm>
    </dsp:sp>
    <dsp:sp modelId="{A502A12F-4E9A-4246-A72F-6F834C405E90}">
      <dsp:nvSpPr>
        <dsp:cNvPr id="0" name=""/>
        <dsp:cNvSpPr/>
      </dsp:nvSpPr>
      <dsp:spPr>
        <a:xfrm rot="10800000">
          <a:off x="238636" y="522562"/>
          <a:ext cx="3486714" cy="561851"/>
        </a:xfrm>
        <a:prstGeom prst="trapezoid">
          <a:avLst>
            <a:gd name="adj" fmla="val 45667"/>
          </a:avLst>
        </a:prstGeom>
        <a:solidFill>
          <a:schemeClr val="accent1">
            <a:lumMod val="75000"/>
            <a:alpha val="8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CN" sz="1200" b="1" kern="120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点击</a:t>
          </a:r>
        </a:p>
      </dsp:txBody>
      <dsp:txXfrm rot="-10800000">
        <a:off x="848811" y="522562"/>
        <a:ext cx="2266364" cy="561851"/>
      </dsp:txXfrm>
    </dsp:sp>
    <dsp:sp modelId="{E997978F-2444-A349-AA2E-DE3499645ACE}">
      <dsp:nvSpPr>
        <dsp:cNvPr id="0" name=""/>
        <dsp:cNvSpPr/>
      </dsp:nvSpPr>
      <dsp:spPr>
        <a:xfrm rot="10800000">
          <a:off x="495215" y="1084413"/>
          <a:ext cx="2973556" cy="525926"/>
        </a:xfrm>
        <a:prstGeom prst="trapezoid">
          <a:avLst>
            <a:gd name="adj" fmla="val 45667"/>
          </a:avLst>
        </a:prstGeom>
        <a:solidFill>
          <a:schemeClr val="accent1">
            <a:lumMod val="75000"/>
            <a:alpha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CN" sz="1200" b="1" kern="120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下载</a:t>
          </a:r>
        </a:p>
      </dsp:txBody>
      <dsp:txXfrm rot="-10800000">
        <a:off x="1015588" y="1084413"/>
        <a:ext cx="1932811" cy="525926"/>
      </dsp:txXfrm>
    </dsp:sp>
    <dsp:sp modelId="{C1591AAA-3539-FA4D-AF2B-B8DF25A9EEE5}">
      <dsp:nvSpPr>
        <dsp:cNvPr id="0" name=""/>
        <dsp:cNvSpPr/>
      </dsp:nvSpPr>
      <dsp:spPr>
        <a:xfrm rot="10800000">
          <a:off x="735388" y="1610339"/>
          <a:ext cx="2493210" cy="530850"/>
        </a:xfrm>
        <a:prstGeom prst="trapezoid">
          <a:avLst>
            <a:gd name="adj" fmla="val 45667"/>
          </a:avLst>
        </a:prstGeom>
        <a:solidFill>
          <a:schemeClr val="accent1">
            <a:lumMod val="75000"/>
            <a:alpha val="6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CN" sz="1200" b="1" kern="120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激活</a:t>
          </a:r>
        </a:p>
      </dsp:txBody>
      <dsp:txXfrm rot="-10800000">
        <a:off x="1171700" y="1610339"/>
        <a:ext cx="1620586" cy="530850"/>
      </dsp:txXfrm>
    </dsp:sp>
    <dsp:sp modelId="{8EB153B2-F50B-B049-B5D0-E51D801616CA}">
      <dsp:nvSpPr>
        <dsp:cNvPr id="0" name=""/>
        <dsp:cNvSpPr/>
      </dsp:nvSpPr>
      <dsp:spPr>
        <a:xfrm rot="10800000">
          <a:off x="977810" y="2141190"/>
          <a:ext cx="2008366" cy="860780"/>
        </a:xfrm>
        <a:prstGeom prst="trapezoid">
          <a:avLst>
            <a:gd name="adj" fmla="val 45667"/>
          </a:avLst>
        </a:prstGeom>
        <a:solidFill>
          <a:schemeClr val="accent1">
            <a:lumMod val="75000"/>
            <a:alpha val="5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激活次留率</a:t>
          </a:r>
          <a:endParaRPr lang="en-CN" sz="1200" b="1" kern="1200"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dsp:txBody>
      <dsp:txXfrm rot="-10800000">
        <a:off x="1329274" y="2141190"/>
        <a:ext cx="1305438" cy="860780"/>
      </dsp:txXfrm>
    </dsp:sp>
    <dsp:sp modelId="{ACB11962-360F-5C4B-9FA8-AABF22C83766}">
      <dsp:nvSpPr>
        <dsp:cNvPr id="0" name=""/>
        <dsp:cNvSpPr/>
      </dsp:nvSpPr>
      <dsp:spPr>
        <a:xfrm rot="10800000">
          <a:off x="1370900" y="3001970"/>
          <a:ext cx="1222187" cy="1338160"/>
        </a:xfrm>
        <a:prstGeom prst="trapezoid">
          <a:avLst>
            <a:gd name="adj" fmla="val 50000"/>
          </a:avLst>
        </a:prstGeom>
        <a:solidFill>
          <a:schemeClr val="accent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CN" sz="1300" b="1" kern="1200">
            <a:solidFill>
              <a:schemeClr val="bg1"/>
            </a:solidFill>
            <a:latin typeface="Microsoft YaHei" panose="020B0503020204020204" pitchFamily="34" charset="-122"/>
            <a:ea typeface="Microsoft YaHei" panose="020B0503020204020204" pitchFamily="34" charset="-122"/>
          </a:endParaRPr>
        </a:p>
      </dsp:txBody>
      <dsp:txXfrm rot="-10800000">
        <a:off x="1370900" y="3001970"/>
        <a:ext cx="1222187" cy="13381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C0574-D0E3-3940-B0AA-6211F4B61B71}">
      <dsp:nvSpPr>
        <dsp:cNvPr id="0" name=""/>
        <dsp:cNvSpPr/>
      </dsp:nvSpPr>
      <dsp:spPr>
        <a:xfrm rot="10800000">
          <a:off x="0" y="0"/>
          <a:ext cx="3963988" cy="522562"/>
        </a:xfrm>
        <a:prstGeom prst="trapezoid">
          <a:avLst>
            <a:gd name="adj" fmla="val 45667"/>
          </a:avLst>
        </a:prstGeom>
        <a:solidFill>
          <a:schemeClr val="accent1">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CN" sz="1200" b="1" kern="120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曝光</a:t>
          </a:r>
        </a:p>
      </dsp:txBody>
      <dsp:txXfrm rot="-10800000">
        <a:off x="693697" y="0"/>
        <a:ext cx="2576592" cy="522562"/>
      </dsp:txXfrm>
    </dsp:sp>
    <dsp:sp modelId="{A502A12F-4E9A-4246-A72F-6F834C405E90}">
      <dsp:nvSpPr>
        <dsp:cNvPr id="0" name=""/>
        <dsp:cNvSpPr/>
      </dsp:nvSpPr>
      <dsp:spPr>
        <a:xfrm rot="10800000">
          <a:off x="238636" y="522562"/>
          <a:ext cx="3486714" cy="561851"/>
        </a:xfrm>
        <a:prstGeom prst="trapezoid">
          <a:avLst>
            <a:gd name="adj" fmla="val 45667"/>
          </a:avLst>
        </a:prstGeom>
        <a:solidFill>
          <a:schemeClr val="accent1">
            <a:lumMod val="75000"/>
            <a:alpha val="8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CN" sz="1200" b="1" kern="120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点击</a:t>
          </a:r>
        </a:p>
      </dsp:txBody>
      <dsp:txXfrm rot="-10800000">
        <a:off x="848811" y="522562"/>
        <a:ext cx="2266364" cy="561851"/>
      </dsp:txXfrm>
    </dsp:sp>
    <dsp:sp modelId="{E997978F-2444-A349-AA2E-DE3499645ACE}">
      <dsp:nvSpPr>
        <dsp:cNvPr id="0" name=""/>
        <dsp:cNvSpPr/>
      </dsp:nvSpPr>
      <dsp:spPr>
        <a:xfrm rot="10800000">
          <a:off x="495215" y="1084413"/>
          <a:ext cx="2973556" cy="525926"/>
        </a:xfrm>
        <a:prstGeom prst="trapezoid">
          <a:avLst>
            <a:gd name="adj" fmla="val 45667"/>
          </a:avLst>
        </a:prstGeom>
        <a:solidFill>
          <a:schemeClr val="accent1">
            <a:lumMod val="75000"/>
            <a:alpha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CN" sz="1200" b="1" kern="120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下载</a:t>
          </a:r>
        </a:p>
      </dsp:txBody>
      <dsp:txXfrm rot="-10800000">
        <a:off x="1015588" y="1084413"/>
        <a:ext cx="1932811" cy="525926"/>
      </dsp:txXfrm>
    </dsp:sp>
    <dsp:sp modelId="{C1591AAA-3539-FA4D-AF2B-B8DF25A9EEE5}">
      <dsp:nvSpPr>
        <dsp:cNvPr id="0" name=""/>
        <dsp:cNvSpPr/>
      </dsp:nvSpPr>
      <dsp:spPr>
        <a:xfrm rot="10800000">
          <a:off x="735388" y="1610339"/>
          <a:ext cx="2493210" cy="530850"/>
        </a:xfrm>
        <a:prstGeom prst="trapezoid">
          <a:avLst>
            <a:gd name="adj" fmla="val 45667"/>
          </a:avLst>
        </a:prstGeom>
        <a:solidFill>
          <a:schemeClr val="accent1">
            <a:lumMod val="75000"/>
            <a:alpha val="6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CN" sz="1200" b="1" kern="120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激活</a:t>
          </a:r>
        </a:p>
      </dsp:txBody>
      <dsp:txXfrm rot="-10800000">
        <a:off x="1171700" y="1610339"/>
        <a:ext cx="1620586" cy="530850"/>
      </dsp:txXfrm>
    </dsp:sp>
    <dsp:sp modelId="{8EB153B2-F50B-B049-B5D0-E51D801616CA}">
      <dsp:nvSpPr>
        <dsp:cNvPr id="0" name=""/>
        <dsp:cNvSpPr/>
      </dsp:nvSpPr>
      <dsp:spPr>
        <a:xfrm rot="10800000">
          <a:off x="977810" y="2141190"/>
          <a:ext cx="2008366" cy="860780"/>
        </a:xfrm>
        <a:prstGeom prst="trapezoid">
          <a:avLst>
            <a:gd name="adj" fmla="val 45667"/>
          </a:avLst>
        </a:prstGeom>
        <a:solidFill>
          <a:schemeClr val="accent1">
            <a:lumMod val="75000"/>
            <a:alpha val="5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激活次留率</a:t>
          </a:r>
          <a:endParaRPr lang="en-CN" sz="1200" b="1" kern="1200"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dsp:txBody>
      <dsp:txXfrm rot="-10800000">
        <a:off x="1329274" y="2141190"/>
        <a:ext cx="1305438" cy="860780"/>
      </dsp:txXfrm>
    </dsp:sp>
    <dsp:sp modelId="{ACB11962-360F-5C4B-9FA8-AABF22C83766}">
      <dsp:nvSpPr>
        <dsp:cNvPr id="0" name=""/>
        <dsp:cNvSpPr/>
      </dsp:nvSpPr>
      <dsp:spPr>
        <a:xfrm rot="10800000">
          <a:off x="1370900" y="3001970"/>
          <a:ext cx="1222187" cy="1338160"/>
        </a:xfrm>
        <a:prstGeom prst="trapezoid">
          <a:avLst>
            <a:gd name="adj" fmla="val 50000"/>
          </a:avLst>
        </a:prstGeom>
        <a:solidFill>
          <a:schemeClr val="accent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CN" sz="1300" b="1" kern="1200">
            <a:solidFill>
              <a:schemeClr val="bg1"/>
            </a:solidFill>
            <a:latin typeface="Microsoft YaHei" panose="020B0503020204020204" pitchFamily="34" charset="-122"/>
            <a:ea typeface="Microsoft YaHei" panose="020B0503020204020204" pitchFamily="34" charset="-122"/>
          </a:endParaRPr>
        </a:p>
      </dsp:txBody>
      <dsp:txXfrm rot="-10800000">
        <a:off x="1370900" y="3001970"/>
        <a:ext cx="1222187" cy="1338160"/>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0AEA2B-E3EB-F648-A500-BA258653DBE0}" type="datetimeFigureOut">
              <a:rPr kumimoji="1" lang="zh-CN" altLang="en-US" smtClean="0"/>
              <a:t>2022/1/10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B62BB-9165-5D4E-BA5F-374C0B770A83}" type="slidenum">
              <a:rPr kumimoji="1" lang="zh-CN" altLang="en-US" smtClean="0"/>
              <a:t>‹#›</a:t>
            </a:fld>
            <a:endParaRPr kumimoji="1" lang="zh-CN" altLang="en-US"/>
          </a:p>
        </p:txBody>
      </p:sp>
    </p:spTree>
    <p:extLst>
      <p:ext uri="{BB962C8B-B14F-4D97-AF65-F5344CB8AC3E}">
        <p14:creationId xmlns:p14="http://schemas.microsoft.com/office/powerpoint/2010/main" val="1690208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zh-CN" altLang="en-US" dirty="0"/>
              <a:t>各位评委老师，同事，大家下午好，我是 。。。</a:t>
            </a:r>
            <a:endParaRPr lang="en-US" altLang="zh-CN" dirty="0"/>
          </a:p>
          <a:p>
            <a:pPr marL="0" indent="0">
              <a:buFontTx/>
              <a:buNone/>
            </a:pPr>
            <a:r>
              <a:rPr lang="zh-CN" altLang="en-US" dirty="0"/>
              <a:t>很荣幸能参加本次会议并给大家分享上次答辩时的一些过程，一些经验如果能帮到在座的各位同事那就最好。</a:t>
            </a:r>
            <a:endParaRPr lang="en-US" altLang="zh-CN" dirty="0"/>
          </a:p>
          <a:p>
            <a:pPr marL="0" indent="0">
              <a:buFontTx/>
              <a:buNone/>
            </a:pPr>
            <a:endParaRPr lang="en-US" altLang="zh-CN" dirty="0"/>
          </a:p>
          <a:p>
            <a:pPr marL="0" indent="0">
              <a:buFontTx/>
              <a:buNone/>
            </a:pPr>
            <a:r>
              <a:rPr lang="zh-CN" altLang="en-US" dirty="0"/>
              <a:t>接下来，我首先陈述下上次答辩的内容，然后给大家分享下我对答辩过程中的一些思考</a:t>
            </a:r>
            <a:endParaRPr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1</a:t>
            </a:fld>
            <a:endParaRPr kumimoji="1" lang="zh-CN" altLang="en-US"/>
          </a:p>
        </p:txBody>
      </p:sp>
    </p:spTree>
    <p:extLst>
      <p:ext uri="{BB962C8B-B14F-4D97-AF65-F5344CB8AC3E}">
        <p14:creationId xmlns:p14="http://schemas.microsoft.com/office/powerpoint/2010/main" val="1279758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800" dirty="0">
                <a:latin typeface="微软雅黑" panose="020B0503020204020204" pitchFamily="34" charset="-122"/>
                <a:ea typeface="微软雅黑" panose="020B0503020204020204" pitchFamily="34" charset="-122"/>
              </a:rPr>
              <a:t>我们首先数学形式化待求解的问题如下</a:t>
            </a:r>
            <a:endParaRPr lang="en-US" altLang="zh-CN" sz="800" dirty="0">
              <a:latin typeface="微软雅黑" panose="020B0503020204020204" pitchFamily="34" charset="-122"/>
              <a:ea typeface="微软雅黑" panose="020B0503020204020204" pitchFamily="34" charset="-122"/>
            </a:endParaRPr>
          </a:p>
          <a:p>
            <a:endParaRPr lang="en-US" altLang="zh-CN" sz="800" dirty="0">
              <a:latin typeface="微软雅黑" panose="020B0503020204020204" pitchFamily="34" charset="-122"/>
              <a:ea typeface="微软雅黑" panose="020B0503020204020204" pitchFamily="34" charset="-122"/>
            </a:endParaRPr>
          </a:p>
          <a:p>
            <a:r>
              <a:rPr lang="zh-CN" altLang="en-US" sz="800" dirty="0">
                <a:latin typeface="微软雅黑" panose="020B0503020204020204" pitchFamily="34" charset="-122"/>
                <a:ea typeface="微软雅黑" panose="020B0503020204020204" pitchFamily="34" charset="-122"/>
              </a:rPr>
              <a:t>并以一个图示来展示我们的求解思路</a:t>
            </a:r>
            <a:endParaRPr lang="en-US" altLang="zh-CN" sz="800" dirty="0">
              <a:latin typeface="微软雅黑" panose="020B0503020204020204" pitchFamily="34" charset="-122"/>
              <a:ea typeface="微软雅黑" panose="020B0503020204020204" pitchFamily="34" charset="-122"/>
            </a:endParaRPr>
          </a:p>
          <a:p>
            <a:r>
              <a:rPr lang="zh-CN" altLang="en-US" sz="800" dirty="0">
                <a:latin typeface="微软雅黑" panose="020B0503020204020204" pitchFamily="34" charset="-122"/>
                <a:ea typeface="微软雅黑" panose="020B0503020204020204" pitchFamily="34" charset="-122"/>
              </a:rPr>
              <a:t>激活人群  按照  次留率是否达标，可以划分为</a:t>
            </a:r>
            <a:r>
              <a:rPr lang="en-US" altLang="zh-CN" sz="800" dirty="0">
                <a:latin typeface="微软雅黑" panose="020B0503020204020204" pitchFamily="34" charset="-122"/>
                <a:ea typeface="微软雅黑" panose="020B0503020204020204" pitchFamily="34" charset="-122"/>
              </a:rPr>
              <a:t>2</a:t>
            </a:r>
            <a:r>
              <a:rPr lang="zh-CN" altLang="en-US" sz="800" dirty="0">
                <a:latin typeface="微软雅黑" panose="020B0503020204020204" pitchFamily="34" charset="-122"/>
                <a:ea typeface="微软雅黑" panose="020B0503020204020204" pitchFamily="34" charset="-122"/>
              </a:rPr>
              <a:t>波</a:t>
            </a:r>
            <a:br>
              <a:rPr lang="en-US" altLang="zh-CN" sz="800" dirty="0">
                <a:latin typeface="微软雅黑" panose="020B0503020204020204" pitchFamily="34" charset="-122"/>
                <a:ea typeface="微软雅黑" panose="020B0503020204020204" pitchFamily="34" charset="-122"/>
              </a:rPr>
            </a:br>
            <a:endParaRPr lang="en-US" altLang="zh-CN" sz="800" dirty="0">
              <a:latin typeface="微软雅黑" panose="020B0503020204020204" pitchFamily="34" charset="-122"/>
              <a:ea typeface="微软雅黑" panose="020B0503020204020204" pitchFamily="34" charset="-122"/>
            </a:endParaRPr>
          </a:p>
          <a:p>
            <a:r>
              <a:rPr lang="zh-CN" altLang="en-US" sz="800" dirty="0">
                <a:latin typeface="微软雅黑" panose="020B0503020204020204" pitchFamily="34" charset="-122"/>
                <a:ea typeface="微软雅黑" panose="020B0503020204020204" pitchFamily="34" charset="-122"/>
              </a:rPr>
              <a:t>高次留率人群</a:t>
            </a:r>
            <a:r>
              <a:rPr lang="en-US" altLang="zh-CN" sz="800" dirty="0" err="1">
                <a:latin typeface="微软雅黑" panose="020B0503020204020204" pitchFamily="34" charset="-122"/>
                <a:ea typeface="微软雅黑" panose="020B0503020204020204" pitchFamily="34" charset="-122"/>
              </a:rPr>
              <a:t>pdcvr</a:t>
            </a:r>
            <a:r>
              <a:rPr lang="en-US" altLang="zh-CN" sz="800" dirty="0">
                <a:latin typeface="微软雅黑" panose="020B0503020204020204" pitchFamily="34" charset="-122"/>
                <a:ea typeface="微软雅黑" panose="020B0503020204020204" pitchFamily="34" charset="-122"/>
              </a:rPr>
              <a:t>&gt;</a:t>
            </a:r>
            <a:r>
              <a:rPr lang="zh-CN" altLang="en-US" sz="800" dirty="0">
                <a:latin typeface="微软雅黑" panose="020B0503020204020204" pitchFamily="34" charset="-122"/>
                <a:ea typeface="微软雅黑" panose="020B0503020204020204" pitchFamily="34" charset="-122"/>
              </a:rPr>
              <a:t>目标次留率</a:t>
            </a:r>
            <a:r>
              <a:rPr lang="en-US" altLang="zh-CN" sz="800" dirty="0">
                <a:latin typeface="微软雅黑" panose="020B0503020204020204" pitchFamily="34" charset="-122"/>
                <a:ea typeface="微软雅黑" panose="020B0503020204020204" pitchFamily="34" charset="-122"/>
              </a:rPr>
              <a:t>0.4</a:t>
            </a:r>
            <a:r>
              <a:rPr lang="zh-CN" altLang="en-US" sz="800" dirty="0">
                <a:latin typeface="微软雅黑" panose="020B0503020204020204" pitchFamily="34" charset="-122"/>
                <a:ea typeface="微软雅黑" panose="020B0503020204020204" pitchFamily="34" charset="-122"/>
              </a:rPr>
              <a:t>，这样的用户无论多少，都不会导致整个人群次留率不达标。</a:t>
            </a:r>
            <a:endParaRPr lang="en-US" altLang="zh-CN" sz="800" dirty="0">
              <a:latin typeface="微软雅黑" panose="020B0503020204020204" pitchFamily="34" charset="-122"/>
              <a:ea typeface="微软雅黑" panose="020B0503020204020204" pitchFamily="34" charset="-122"/>
            </a:endParaRPr>
          </a:p>
          <a:p>
            <a:r>
              <a:rPr lang="zh-CN" altLang="en-US" sz="800" dirty="0">
                <a:latin typeface="微软雅黑" panose="020B0503020204020204" pitchFamily="34" charset="-122"/>
                <a:ea typeface="微软雅黑" panose="020B0503020204020204" pitchFamily="34" charset="-122"/>
              </a:rPr>
              <a:t>同时这部分用户产生次留率溢价，即生成次留率</a:t>
            </a:r>
            <a:r>
              <a:rPr lang="en-US" altLang="zh-CN" sz="800" dirty="0">
                <a:latin typeface="微软雅黑" panose="020B0503020204020204" pitchFamily="34" charset="-122"/>
                <a:ea typeface="微软雅黑" panose="020B0503020204020204" pitchFamily="34" charset="-122"/>
              </a:rPr>
              <a:t>buffer</a:t>
            </a:r>
            <a:r>
              <a:rPr lang="zh-CN" altLang="en-US" sz="800" dirty="0">
                <a:latin typeface="微软雅黑" panose="020B0503020204020204" pitchFamily="34" charset="-122"/>
                <a:ea typeface="微软雅黑" panose="020B0503020204020204" pitchFamily="34" charset="-122"/>
              </a:rPr>
              <a:t>，这些</a:t>
            </a:r>
            <a:r>
              <a:rPr lang="en-US" altLang="zh-CN" sz="800" dirty="0">
                <a:latin typeface="微软雅黑" panose="020B0503020204020204" pitchFamily="34" charset="-122"/>
                <a:ea typeface="微软雅黑" panose="020B0503020204020204" pitchFamily="34" charset="-122"/>
              </a:rPr>
              <a:t>buffer</a:t>
            </a:r>
            <a:r>
              <a:rPr lang="zh-CN" altLang="en-US" sz="800" dirty="0">
                <a:latin typeface="微软雅黑" panose="020B0503020204020204" pitchFamily="34" charset="-122"/>
                <a:ea typeface="微软雅黑" panose="020B0503020204020204" pitchFamily="34" charset="-122"/>
              </a:rPr>
              <a:t>允许我们获取一些次留率</a:t>
            </a:r>
            <a:r>
              <a:rPr lang="en-US" altLang="zh-CN" sz="800" dirty="0">
                <a:latin typeface="微软雅黑" panose="020B0503020204020204" pitchFamily="34" charset="-122"/>
                <a:ea typeface="微软雅黑" panose="020B0503020204020204" pitchFamily="34" charset="-122"/>
              </a:rPr>
              <a:t>&lt;</a:t>
            </a:r>
            <a:r>
              <a:rPr lang="zh-CN" altLang="en-US" sz="800" dirty="0">
                <a:latin typeface="微软雅黑" panose="020B0503020204020204" pitchFamily="34" charset="-122"/>
                <a:ea typeface="微软雅黑" panose="020B0503020204020204" pitchFamily="34" charset="-122"/>
              </a:rPr>
              <a:t>目标值</a:t>
            </a:r>
            <a:r>
              <a:rPr lang="en-US" altLang="zh-CN" sz="800" dirty="0">
                <a:latin typeface="微软雅黑" panose="020B0503020204020204" pitchFamily="34" charset="-122"/>
                <a:ea typeface="微软雅黑" panose="020B0503020204020204" pitchFamily="34" charset="-122"/>
              </a:rPr>
              <a:t>0.4</a:t>
            </a:r>
            <a:r>
              <a:rPr lang="zh-CN" altLang="en-US" sz="800" dirty="0">
                <a:latin typeface="微软雅黑" panose="020B0503020204020204" pitchFamily="34" charset="-122"/>
                <a:ea typeface="微软雅黑" panose="020B0503020204020204" pitchFamily="34" charset="-122"/>
              </a:rPr>
              <a:t>的用户</a:t>
            </a:r>
            <a:endParaRPr lang="en-US" altLang="zh-CN" sz="800" dirty="0">
              <a:latin typeface="微软雅黑" panose="020B0503020204020204" pitchFamily="34" charset="-122"/>
              <a:ea typeface="微软雅黑" panose="020B0503020204020204" pitchFamily="34" charset="-122"/>
            </a:endParaRPr>
          </a:p>
          <a:p>
            <a:r>
              <a:rPr lang="zh-CN" altLang="en-US" sz="800" dirty="0">
                <a:latin typeface="微软雅黑" panose="020B0503020204020204" pitchFamily="34" charset="-122"/>
                <a:ea typeface="微软雅黑" panose="020B0503020204020204" pitchFamily="34" charset="-122"/>
              </a:rPr>
              <a:t>次留率</a:t>
            </a:r>
            <a:r>
              <a:rPr lang="en-US" altLang="zh-CN" sz="800" dirty="0">
                <a:latin typeface="微软雅黑" panose="020B0503020204020204" pitchFamily="34" charset="-122"/>
                <a:ea typeface="微软雅黑" panose="020B0503020204020204" pitchFamily="34" charset="-122"/>
              </a:rPr>
              <a:t>&lt;</a:t>
            </a:r>
            <a:r>
              <a:rPr lang="zh-CN" altLang="en-US" sz="800" dirty="0">
                <a:latin typeface="微软雅黑" panose="020B0503020204020204" pitchFamily="34" charset="-122"/>
                <a:ea typeface="微软雅黑" panose="020B0503020204020204" pitchFamily="34" charset="-122"/>
              </a:rPr>
              <a:t>目标值</a:t>
            </a:r>
            <a:r>
              <a:rPr lang="en-US" altLang="zh-CN" sz="800" dirty="0">
                <a:latin typeface="微软雅黑" panose="020B0503020204020204" pitchFamily="34" charset="-122"/>
                <a:ea typeface="微软雅黑" panose="020B0503020204020204" pitchFamily="34" charset="-122"/>
              </a:rPr>
              <a:t>0.4</a:t>
            </a:r>
            <a:r>
              <a:rPr lang="zh-CN" altLang="en-US" sz="800" dirty="0">
                <a:latin typeface="微软雅黑" panose="020B0503020204020204" pitchFamily="34" charset="-122"/>
                <a:ea typeface="微软雅黑" panose="020B0503020204020204" pitchFamily="34" charset="-122"/>
              </a:rPr>
              <a:t>的用户即低次留率用户，这部分用户次留率不达标，需要给它分配一些高次留率用户，即消耗次留率</a:t>
            </a:r>
            <a:r>
              <a:rPr lang="en-US" altLang="zh-CN" sz="800" dirty="0">
                <a:latin typeface="微软雅黑" panose="020B0503020204020204" pitchFamily="34" charset="-122"/>
                <a:ea typeface="微软雅黑" panose="020B0503020204020204" pitchFamily="34" charset="-122"/>
              </a:rPr>
              <a:t>buffer</a:t>
            </a:r>
            <a:r>
              <a:rPr lang="zh-CN" altLang="en-US" sz="800" dirty="0">
                <a:latin typeface="微软雅黑" panose="020B0503020204020204" pitchFamily="34" charset="-122"/>
                <a:ea typeface="微软雅黑" panose="020B0503020204020204" pitchFamily="34" charset="-122"/>
              </a:rPr>
              <a:t>，弥补掉次留率缺口，才能保证整体次留率达标。</a:t>
            </a:r>
            <a:endParaRPr lang="en-US" altLang="zh-CN" sz="800" dirty="0">
              <a:latin typeface="微软雅黑" panose="020B0503020204020204" pitchFamily="34" charset="-122"/>
              <a:ea typeface="微软雅黑" panose="020B0503020204020204" pitchFamily="34" charset="-122"/>
            </a:endParaRPr>
          </a:p>
          <a:p>
            <a:r>
              <a:rPr lang="zh-CN" altLang="en-US" sz="800" dirty="0">
                <a:latin typeface="微软雅黑" panose="020B0503020204020204" pitchFamily="34" charset="-122"/>
                <a:ea typeface="微软雅黑" panose="020B0503020204020204" pitchFamily="34" charset="-122"/>
              </a:rPr>
              <a:t>低次留率人群可以消耗的</a:t>
            </a:r>
            <a:r>
              <a:rPr lang="en-US" altLang="zh-CN" sz="800" dirty="0">
                <a:latin typeface="微软雅黑" panose="020B0503020204020204" pitchFamily="34" charset="-122"/>
                <a:ea typeface="微软雅黑" panose="020B0503020204020204" pitchFamily="34" charset="-122"/>
              </a:rPr>
              <a:t>buffer</a:t>
            </a:r>
            <a:r>
              <a:rPr lang="zh-CN" altLang="en-US" sz="800" dirty="0">
                <a:latin typeface="微软雅黑" panose="020B0503020204020204" pitchFamily="34" charset="-122"/>
                <a:ea typeface="微软雅黑" panose="020B0503020204020204" pitchFamily="34" charset="-122"/>
              </a:rPr>
              <a:t>是有限的，为了保证有限的</a:t>
            </a:r>
            <a:r>
              <a:rPr lang="en-US" altLang="zh-CN" sz="800" dirty="0">
                <a:latin typeface="微软雅黑" panose="020B0503020204020204" pitchFamily="34" charset="-122"/>
                <a:ea typeface="微软雅黑" panose="020B0503020204020204" pitchFamily="34" charset="-122"/>
              </a:rPr>
              <a:t>buffer</a:t>
            </a:r>
            <a:r>
              <a:rPr lang="zh-CN" altLang="en-US" sz="800" dirty="0">
                <a:latin typeface="微软雅黑" panose="020B0503020204020204" pitchFamily="34" charset="-122"/>
                <a:ea typeface="微软雅黑" panose="020B0503020204020204" pitchFamily="34" charset="-122"/>
              </a:rPr>
              <a:t>满足最多的低次留率人群，我们优先分配给缺额较少的用户，即消耗优先级与</a:t>
            </a:r>
            <a:r>
              <a:rPr lang="en-US" altLang="zh-CN" sz="800" dirty="0" err="1">
                <a:latin typeface="微软雅黑" panose="020B0503020204020204" pitchFamily="34" charset="-122"/>
                <a:ea typeface="微软雅黑" panose="020B0503020204020204" pitchFamily="34" charset="-122"/>
              </a:rPr>
              <a:t>pdcvr</a:t>
            </a:r>
            <a:r>
              <a:rPr lang="zh-CN" altLang="en-US" sz="800" dirty="0">
                <a:latin typeface="微软雅黑" panose="020B0503020204020204" pitchFamily="34" charset="-122"/>
                <a:ea typeface="微软雅黑" panose="020B0503020204020204" pitchFamily="34" charset="-122"/>
              </a:rPr>
              <a:t>正相关（</a:t>
            </a:r>
            <a:r>
              <a:rPr lang="en-US" altLang="zh-CN" sz="800" dirty="0" err="1">
                <a:latin typeface="微软雅黑" panose="020B0503020204020204" pitchFamily="34" charset="-122"/>
                <a:ea typeface="微软雅黑" panose="020B0503020204020204" pitchFamily="34" charset="-122"/>
              </a:rPr>
              <a:t>pdcvr</a:t>
            </a:r>
            <a:r>
              <a:rPr lang="zh-CN" altLang="en-US" sz="800" dirty="0">
                <a:latin typeface="微软雅黑" panose="020B0503020204020204" pitchFamily="34" charset="-122"/>
                <a:ea typeface="微软雅黑" panose="020B0503020204020204" pitchFamily="34" charset="-122"/>
              </a:rPr>
              <a:t>越大，消费优先级越高）</a:t>
            </a:r>
            <a:endParaRPr lang="en-US" altLang="zh-CN" sz="800" dirty="0">
              <a:latin typeface="微软雅黑" panose="020B0503020204020204" pitchFamily="34" charset="-122"/>
              <a:ea typeface="微软雅黑" panose="020B0503020204020204" pitchFamily="34" charset="-122"/>
            </a:endParaRPr>
          </a:p>
          <a:p>
            <a:endParaRPr lang="en-US" altLang="zh-CN" sz="800" dirty="0">
              <a:latin typeface="微软雅黑" panose="020B0503020204020204" pitchFamily="34" charset="-122"/>
              <a:ea typeface="微软雅黑" panose="020B0503020204020204" pitchFamily="34" charset="-122"/>
            </a:endParaRPr>
          </a:p>
          <a:p>
            <a:r>
              <a:rPr lang="zh-CN" altLang="en-US" sz="800" dirty="0">
                <a:latin typeface="微软雅黑" panose="020B0503020204020204" pitchFamily="34" charset="-122"/>
                <a:ea typeface="微软雅黑" panose="020B0503020204020204" pitchFamily="34" charset="-122"/>
              </a:rPr>
              <a:t>基于上述思考，我们设计了</a:t>
            </a:r>
            <a:r>
              <a:rPr lang="en-US" altLang="zh-CN" sz="800" dirty="0" err="1">
                <a:latin typeface="微软雅黑" panose="020B0503020204020204" pitchFamily="34" charset="-122"/>
                <a:ea typeface="微软雅黑" panose="020B0503020204020204" pitchFamily="34" charset="-122"/>
              </a:rPr>
              <a:t>pdcvr</a:t>
            </a:r>
            <a:r>
              <a:rPr lang="zh-CN" altLang="en-US" sz="800" dirty="0">
                <a:latin typeface="微软雅黑" panose="020B0503020204020204" pitchFamily="34" charset="-122"/>
                <a:ea typeface="微软雅黑" panose="020B0503020204020204" pitchFamily="34" charset="-122"/>
              </a:rPr>
              <a:t>预估精确</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人群分布已知情形下的最优过滤算法。算法执行分为</a:t>
            </a:r>
            <a:r>
              <a:rPr lang="en-US" altLang="zh-CN" sz="800" dirty="0">
                <a:latin typeface="微软雅黑" panose="020B0503020204020204" pitchFamily="34" charset="-122"/>
                <a:ea typeface="微软雅黑" panose="020B0503020204020204" pitchFamily="34" charset="-122"/>
              </a:rPr>
              <a:t>3</a:t>
            </a:r>
            <a:r>
              <a:rPr lang="zh-CN" altLang="en-US" sz="800" dirty="0">
                <a:latin typeface="微软雅黑" panose="020B0503020204020204" pitchFamily="34" charset="-122"/>
                <a:ea typeface="微软雅黑" panose="020B0503020204020204" pitchFamily="34" charset="-122"/>
              </a:rPr>
              <a:t>步</a:t>
            </a:r>
            <a:endParaRPr lang="en-US" altLang="zh-CN" sz="800" dirty="0">
              <a:latin typeface="微软雅黑" panose="020B0503020204020204" pitchFamily="34" charset="-122"/>
              <a:ea typeface="微软雅黑" panose="020B0503020204020204" pitchFamily="34" charset="-122"/>
            </a:endParaRPr>
          </a:p>
          <a:p>
            <a:r>
              <a:rPr lang="zh-CN" altLang="en-US" sz="800" dirty="0">
                <a:latin typeface="微软雅黑" panose="020B0503020204020204" pitchFamily="34" charset="-122"/>
                <a:ea typeface="微软雅黑" panose="020B0503020204020204" pitchFamily="34" charset="-122"/>
              </a:rPr>
              <a:t>第一步：</a:t>
            </a:r>
            <a:endParaRPr lang="en-US" altLang="zh-CN" sz="800" dirty="0">
              <a:latin typeface="微软雅黑" panose="020B0503020204020204" pitchFamily="34" charset="-122"/>
              <a:ea typeface="微软雅黑" panose="020B0503020204020204" pitchFamily="34" charset="-122"/>
            </a:endParaRPr>
          </a:p>
          <a:p>
            <a:r>
              <a:rPr lang="zh-CN" altLang="en-US" sz="800" dirty="0">
                <a:latin typeface="微软雅黑" panose="020B0503020204020204" pitchFamily="34" charset="-122"/>
                <a:ea typeface="微软雅黑" panose="020B0503020204020204" pitchFamily="34" charset="-122"/>
              </a:rPr>
              <a:t>我们将激活人群按照</a:t>
            </a:r>
            <a:r>
              <a:rPr lang="en-US" altLang="zh-CN" sz="800" dirty="0" err="1">
                <a:latin typeface="微软雅黑" panose="020B0503020204020204" pitchFamily="34" charset="-122"/>
                <a:ea typeface="微软雅黑" panose="020B0503020204020204" pitchFamily="34" charset="-122"/>
              </a:rPr>
              <a:t>pdcvr</a:t>
            </a:r>
            <a:r>
              <a:rPr lang="zh-CN" altLang="en-US" sz="800" dirty="0">
                <a:latin typeface="微软雅黑" panose="020B0503020204020204" pitchFamily="34" charset="-122"/>
                <a:ea typeface="微软雅黑" panose="020B0503020204020204" pitchFamily="34" charset="-122"/>
              </a:rPr>
              <a:t>升序排列，</a:t>
            </a:r>
            <a:endParaRPr lang="en-US" altLang="zh-CN" sz="800" dirty="0">
              <a:latin typeface="微软雅黑" panose="020B0503020204020204" pitchFamily="34" charset="-122"/>
              <a:ea typeface="微软雅黑" panose="020B0503020204020204" pitchFamily="34" charset="-122"/>
            </a:endParaRPr>
          </a:p>
          <a:p>
            <a:r>
              <a:rPr lang="zh-CN" altLang="en-US" sz="800" dirty="0">
                <a:latin typeface="微软雅黑" panose="020B0503020204020204" pitchFamily="34" charset="-122"/>
                <a:ea typeface="微软雅黑" panose="020B0503020204020204" pitchFamily="34" charset="-122"/>
              </a:rPr>
              <a:t>之后，我们以最小的</a:t>
            </a:r>
            <a:r>
              <a:rPr lang="en-US" altLang="zh-CN" sz="800" dirty="0" err="1">
                <a:latin typeface="微软雅黑" panose="020B0503020204020204" pitchFamily="34" charset="-122"/>
                <a:ea typeface="微软雅黑" panose="020B0503020204020204" pitchFamily="34" charset="-122"/>
              </a:rPr>
              <a:t>pdcvr</a:t>
            </a:r>
            <a:r>
              <a:rPr lang="en-US" altLang="zh-CN" sz="800" dirty="0">
                <a:latin typeface="微软雅黑" panose="020B0503020204020204" pitchFamily="34" charset="-122"/>
                <a:ea typeface="微软雅黑" panose="020B0503020204020204" pitchFamily="34" charset="-122"/>
              </a:rPr>
              <a:t> 0.1</a:t>
            </a:r>
            <a:r>
              <a:rPr lang="zh-CN" altLang="en-US" sz="800" dirty="0">
                <a:latin typeface="微软雅黑" panose="020B0503020204020204" pitchFamily="34" charset="-122"/>
                <a:ea typeface="微软雅黑" panose="020B0503020204020204" pitchFamily="34" charset="-122"/>
              </a:rPr>
              <a:t>为过滤阈值，此时没有过滤任何人，统计过滤后人群</a:t>
            </a:r>
            <a:r>
              <a:rPr lang="en-US" altLang="zh-CN" sz="800" dirty="0">
                <a:latin typeface="微软雅黑" panose="020B0503020204020204" pitchFamily="34" charset="-122"/>
                <a:ea typeface="微软雅黑" panose="020B0503020204020204" pitchFamily="34" charset="-122"/>
              </a:rPr>
              <a:t>A</a:t>
            </a:r>
            <a:r>
              <a:rPr lang="zh-CN" altLang="en-US" sz="800" dirty="0">
                <a:latin typeface="微软雅黑" panose="020B0503020204020204" pitchFamily="34" charset="-122"/>
                <a:ea typeface="微软雅黑" panose="020B0503020204020204" pitchFamily="34" charset="-122"/>
              </a:rPr>
              <a:t>的激活次留率</a:t>
            </a:r>
            <a:r>
              <a:rPr lang="en-US" altLang="zh-CN" sz="800" dirty="0">
                <a:latin typeface="微软雅黑" panose="020B0503020204020204" pitchFamily="34" charset="-122"/>
                <a:ea typeface="微软雅黑" panose="020B0503020204020204" pitchFamily="34" charset="-122"/>
              </a:rPr>
              <a:t>DCVR</a:t>
            </a:r>
            <a:r>
              <a:rPr lang="zh-CN" altLang="en-US" sz="800" dirty="0">
                <a:latin typeface="微软雅黑" panose="020B0503020204020204" pitchFamily="34" charset="-122"/>
                <a:ea typeface="微软雅黑" panose="020B0503020204020204" pitchFamily="34" charset="-122"/>
              </a:rPr>
              <a:t>，如图所示即</a:t>
            </a:r>
            <a:r>
              <a:rPr lang="en-US" altLang="zh-CN" sz="800" dirty="0">
                <a:latin typeface="微软雅黑" panose="020B0503020204020204" pitchFamily="34" charset="-122"/>
                <a:ea typeface="微软雅黑" panose="020B0503020204020204" pitchFamily="34" charset="-122"/>
              </a:rPr>
              <a:t>29%</a:t>
            </a:r>
            <a:r>
              <a:rPr lang="zh-CN" altLang="en-US" sz="800" dirty="0">
                <a:latin typeface="微软雅黑" panose="020B0503020204020204" pitchFamily="34" charset="-122"/>
                <a:ea typeface="微软雅黑" panose="020B0503020204020204" pitchFamily="34" charset="-122"/>
              </a:rPr>
              <a:t>。然后再计算以</a:t>
            </a:r>
            <a:r>
              <a:rPr lang="en-US" altLang="zh-CN" sz="800" dirty="0">
                <a:latin typeface="微软雅黑" panose="020B0503020204020204" pitchFamily="34" charset="-122"/>
                <a:ea typeface="微软雅黑" panose="020B0503020204020204" pitchFamily="34" charset="-122"/>
              </a:rPr>
              <a:t>0.2</a:t>
            </a:r>
            <a:r>
              <a:rPr lang="zh-CN" altLang="en-US" sz="800" dirty="0">
                <a:latin typeface="微软雅黑" panose="020B0503020204020204" pitchFamily="34" charset="-122"/>
                <a:ea typeface="微软雅黑" panose="020B0503020204020204" pitchFamily="34" charset="-122"/>
              </a:rPr>
              <a:t>为过滤阈值的情况，依次类推，逐步构建队列</a:t>
            </a:r>
            <a:r>
              <a:rPr lang="en-US" altLang="zh-CN" sz="800" dirty="0">
                <a:latin typeface="微软雅黑" panose="020B0503020204020204" pitchFamily="34" charset="-122"/>
                <a:ea typeface="微软雅黑" panose="020B0503020204020204" pitchFamily="34" charset="-122"/>
              </a:rPr>
              <a:t>Q</a:t>
            </a:r>
          </a:p>
          <a:p>
            <a:r>
              <a:rPr lang="zh-CN" altLang="en-US" sz="800" dirty="0">
                <a:latin typeface="微软雅黑" panose="020B0503020204020204" pitchFamily="34" charset="-122"/>
                <a:ea typeface="微软雅黑" panose="020B0503020204020204" pitchFamily="34" charset="-122"/>
              </a:rPr>
              <a:t>最后，我们基于目标次留率</a:t>
            </a:r>
            <a:r>
              <a:rPr lang="en-US" altLang="zh-CN" sz="800" dirty="0" err="1">
                <a:latin typeface="微软雅黑" panose="020B0503020204020204" pitchFamily="34" charset="-122"/>
                <a:ea typeface="微软雅黑" panose="020B0503020204020204" pitchFamily="34" charset="-122"/>
              </a:rPr>
              <a:t>targetdcvr</a:t>
            </a:r>
            <a:r>
              <a:rPr lang="en-US" altLang="zh-CN" sz="800" dirty="0">
                <a:latin typeface="微软雅黑" panose="020B0503020204020204" pitchFamily="34" charset="-122"/>
                <a:ea typeface="微软雅黑" panose="020B0503020204020204" pitchFamily="34" charset="-122"/>
              </a:rPr>
              <a:t> 0.4 </a:t>
            </a:r>
            <a:r>
              <a:rPr lang="zh-CN" altLang="en-US" sz="800" dirty="0">
                <a:latin typeface="微软雅黑" panose="020B0503020204020204" pitchFamily="34" charset="-122"/>
                <a:ea typeface="微软雅黑" panose="020B0503020204020204" pitchFamily="34" charset="-122"/>
              </a:rPr>
              <a:t>查询其对应的过滤阈值，如图所示即</a:t>
            </a:r>
            <a:r>
              <a:rPr lang="en-US" altLang="zh-CN" sz="800" dirty="0">
                <a:latin typeface="微软雅黑" panose="020B0503020204020204" pitchFamily="34" charset="-122"/>
                <a:ea typeface="微软雅黑" panose="020B0503020204020204" pitchFamily="34" charset="-122"/>
              </a:rPr>
              <a:t>0.2</a:t>
            </a:r>
            <a:r>
              <a:rPr lang="zh-CN" altLang="en-US" sz="800" dirty="0">
                <a:latin typeface="微软雅黑" panose="020B0503020204020204" pitchFamily="34" charset="-122"/>
                <a:ea typeface="微软雅黑" panose="020B0503020204020204" pitchFamily="34" charset="-122"/>
              </a:rPr>
              <a:t>，这样，</a:t>
            </a:r>
            <a:r>
              <a:rPr lang="en-US" altLang="zh-CN" sz="800" dirty="0">
                <a:latin typeface="微软雅黑" panose="020B0503020204020204" pitchFamily="34" charset="-122"/>
                <a:ea typeface="微软雅黑" panose="020B0503020204020204" pitchFamily="34" charset="-122"/>
              </a:rPr>
              <a:t>T</a:t>
            </a:r>
            <a:r>
              <a:rPr lang="zh-CN" altLang="en-US" sz="800" dirty="0">
                <a:latin typeface="微软雅黑" panose="020B0503020204020204" pitchFamily="34" charset="-122"/>
                <a:ea typeface="微软雅黑" panose="020B0503020204020204" pitchFamily="34" charset="-122"/>
              </a:rPr>
              <a:t>日竞争时刻过滤掉</a:t>
            </a:r>
            <a:endParaRPr lang="en-US" altLang="zh-CN" sz="800" dirty="0">
              <a:latin typeface="微软雅黑" panose="020B0503020204020204" pitchFamily="34" charset="-122"/>
              <a:ea typeface="微软雅黑" panose="020B0503020204020204" pitchFamily="34" charset="-122"/>
            </a:endParaRPr>
          </a:p>
          <a:p>
            <a:endParaRPr lang="en-US" altLang="zh-CN" sz="800" dirty="0">
              <a:latin typeface="微软雅黑" panose="020B0503020204020204" pitchFamily="34" charset="-122"/>
              <a:ea typeface="微软雅黑" panose="020B0503020204020204" pitchFamily="34" charset="-122"/>
            </a:endParaRPr>
          </a:p>
          <a:p>
            <a:r>
              <a:rPr lang="en-US" altLang="zh-CN" sz="800" dirty="0">
                <a:latin typeface="微软雅黑" panose="020B0503020204020204" pitchFamily="34" charset="-122"/>
                <a:ea typeface="微软雅黑" panose="020B0503020204020204" pitchFamily="34" charset="-122"/>
              </a:rPr>
              <a:t>------</a:t>
            </a:r>
            <a:r>
              <a:rPr lang="zh-CN" altLang="en-US" sz="800" dirty="0"/>
              <a:t>最优过滤算法是如何证明最优性？</a:t>
            </a:r>
            <a:br>
              <a:rPr lang="zh-CN" altLang="en-US" sz="800" dirty="0"/>
            </a:br>
            <a:r>
              <a:rPr lang="zh-CN" altLang="en-US" sz="800" dirty="0"/>
              <a:t>通过反证法来证明的，首先基于最优过滤算法得到了最大激活后人群</a:t>
            </a:r>
            <a:r>
              <a:rPr lang="en-US" altLang="zh-CN" sz="800" dirty="0"/>
              <a:t>A</a:t>
            </a:r>
            <a:r>
              <a:rPr lang="zh-CN" altLang="en-US" sz="800" dirty="0"/>
              <a:t>，基于算法运行过程，知道任意</a:t>
            </a:r>
            <a:r>
              <a:rPr lang="en-US" altLang="zh-CN" sz="800" dirty="0"/>
              <a:t>A</a:t>
            </a:r>
            <a:r>
              <a:rPr lang="zh-CN" altLang="en-US" sz="800" dirty="0"/>
              <a:t>的超集不可能次留率达标。</a:t>
            </a:r>
            <a:br>
              <a:rPr lang="zh-CN" altLang="en-US" sz="800" dirty="0"/>
            </a:br>
            <a:r>
              <a:rPr lang="zh-CN" altLang="en-US" sz="800" dirty="0"/>
              <a:t>如果</a:t>
            </a:r>
            <a:r>
              <a:rPr lang="en-US" altLang="zh-CN" sz="800" dirty="0"/>
              <a:t>A</a:t>
            </a:r>
            <a:r>
              <a:rPr lang="zh-CN" altLang="en-US" sz="800" dirty="0"/>
              <a:t>不是最优，存在某一种过滤方式，过滤后激活人数更多，设为</a:t>
            </a:r>
            <a:r>
              <a:rPr lang="en-US" altLang="zh-CN" sz="800" dirty="0"/>
              <a:t>B</a:t>
            </a:r>
            <a:r>
              <a:rPr lang="zh-CN" altLang="en-US" sz="800" dirty="0"/>
              <a:t>，</a:t>
            </a:r>
            <a:r>
              <a:rPr lang="en-US" altLang="zh-CN" sz="800" dirty="0"/>
              <a:t>B</a:t>
            </a:r>
            <a:r>
              <a:rPr lang="zh-CN" altLang="en-US" sz="800" dirty="0"/>
              <a:t>可以等价替换为</a:t>
            </a:r>
            <a:r>
              <a:rPr lang="en-US" altLang="zh-CN" sz="800" dirty="0"/>
              <a:t>A</a:t>
            </a:r>
            <a:r>
              <a:rPr lang="zh-CN" altLang="en-US" sz="800" dirty="0"/>
              <a:t>的一个超集，这样就与结论</a:t>
            </a:r>
            <a:r>
              <a:rPr lang="en-US" altLang="zh-CN" sz="800" dirty="0"/>
              <a:t>1</a:t>
            </a:r>
            <a:r>
              <a:rPr lang="zh-CN" altLang="en-US" sz="800" dirty="0"/>
              <a:t>矛盾了</a:t>
            </a:r>
            <a:endParaRPr lang="en-US" altLang="zh-CN" sz="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10</a:t>
            </a:fld>
            <a:endParaRPr kumimoji="1" lang="zh-CN" altLang="en-US"/>
          </a:p>
        </p:txBody>
      </p:sp>
    </p:spTree>
    <p:extLst>
      <p:ext uri="{BB962C8B-B14F-4D97-AF65-F5344CB8AC3E}">
        <p14:creationId xmlns:p14="http://schemas.microsoft.com/office/powerpoint/2010/main" val="3372625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然而， 我们无法未卜先知，</a:t>
            </a:r>
            <a:r>
              <a:rPr kumimoji="1" lang="en-US" altLang="zh-CN" dirty="0"/>
              <a:t>T</a:t>
            </a:r>
            <a:r>
              <a:rPr kumimoji="1" lang="zh-CN" altLang="en-US" dirty="0"/>
              <a:t>日</a:t>
            </a:r>
            <a:endParaRPr kumimoji="1" lang="en-US" altLang="zh-CN" dirty="0"/>
          </a:p>
          <a:p>
            <a:pPr marL="0" indent="0">
              <a:buFontTx/>
              <a:buNone/>
            </a:pPr>
            <a:r>
              <a:rPr kumimoji="1" lang="zh-CN" altLang="en-US" dirty="0"/>
              <a:t>同时</a:t>
            </a:r>
            <a:r>
              <a:rPr kumimoji="1" lang="en-US" altLang="zh-CN" dirty="0" err="1"/>
              <a:t>pdcvr</a:t>
            </a:r>
            <a:r>
              <a:rPr kumimoji="1" lang="zh-CN" altLang="en-US" dirty="0"/>
              <a:t>预估偏差无法避免，怎么办</a:t>
            </a:r>
            <a:endParaRPr kumimoji="1" lang="en-US" altLang="zh-CN" dirty="0"/>
          </a:p>
          <a:p>
            <a:pPr marL="0" indent="0">
              <a:buFontTx/>
              <a:buNone/>
            </a:pPr>
            <a:endParaRPr kumimoji="1" lang="en-US" altLang="zh-CN" dirty="0"/>
          </a:p>
          <a:p>
            <a:pPr marL="0" indent="0">
              <a:buFontTx/>
              <a:buNone/>
            </a:pPr>
            <a:r>
              <a:rPr kumimoji="1" lang="zh-CN" altLang="en-US" dirty="0"/>
              <a:t>基于数据分析，我们发现，基于</a:t>
            </a:r>
            <a:endParaRPr kumimoji="1" lang="en-US" altLang="zh-CN" dirty="0"/>
          </a:p>
          <a:p>
            <a:pPr marL="0" indent="0">
              <a:buFontTx/>
              <a:buNone/>
            </a:pPr>
            <a:r>
              <a:rPr kumimoji="1" lang="zh-CN" altLang="en-US" dirty="0"/>
              <a:t>因此，我们考虑使用历史</a:t>
            </a:r>
            <a:endParaRPr kumimoji="1" lang="en-US" altLang="zh-CN" dirty="0"/>
          </a:p>
          <a:p>
            <a:pPr marL="0" indent="0">
              <a:buFontTx/>
              <a:buNone/>
            </a:pPr>
            <a:endParaRPr kumimoji="1" lang="en-US" altLang="zh-CN" dirty="0"/>
          </a:p>
          <a:p>
            <a:pPr marL="0" indent="0">
              <a:buFontTx/>
              <a:buNone/>
            </a:pPr>
            <a:r>
              <a:rPr kumimoji="1" lang="zh-CN" altLang="en-US" dirty="0"/>
              <a:t>同时，</a:t>
            </a:r>
            <a:r>
              <a:rPr kumimoji="1" lang="en-US" altLang="zh-CN" dirty="0" err="1"/>
              <a:t>pdcvr</a:t>
            </a:r>
            <a:r>
              <a:rPr kumimoji="1" lang="zh-CN" altLang="en-US" dirty="0"/>
              <a:t>预估偏差，但是</a:t>
            </a:r>
            <a:endParaRPr kumimoji="1" lang="en-US" altLang="zh-CN" dirty="0"/>
          </a:p>
          <a:p>
            <a:pPr marL="0" indent="0">
              <a:buFontTx/>
              <a:buNone/>
            </a:pPr>
            <a:endParaRPr kumimoji="1" lang="en-US" altLang="zh-CN" dirty="0"/>
          </a:p>
          <a:p>
            <a:pPr marL="0" indent="0">
              <a:buFontTx/>
              <a:buNone/>
            </a:pPr>
            <a:r>
              <a:rPr kumimoji="1" lang="zh-CN" altLang="en-US" dirty="0"/>
              <a:t>如下图示，随着过滤阈值的提升，过滤后人群</a:t>
            </a:r>
            <a:r>
              <a:rPr kumimoji="1" lang="en-US" altLang="zh-CN" dirty="0"/>
              <a:t>A_</a:t>
            </a:r>
            <a:r>
              <a:rPr kumimoji="1" lang="zh-CN" altLang="en-US" dirty="0"/>
              <a:t>的激活次留率大</a:t>
            </a:r>
            <a:r>
              <a:rPr kumimoji="1" lang="en-US" altLang="zh-CN" dirty="0"/>
              <a:t>DCVR</a:t>
            </a:r>
            <a:r>
              <a:rPr kumimoji="1" lang="zh-CN" altLang="en-US" dirty="0"/>
              <a:t>是单调递增的，</a:t>
            </a:r>
            <a:endParaRPr kumimoji="1" lang="en-US" altLang="zh-CN" dirty="0"/>
          </a:p>
          <a:p>
            <a:pPr marL="0" indent="0">
              <a:buFontTx/>
              <a:buNone/>
            </a:pPr>
            <a:r>
              <a:rPr kumimoji="1" lang="zh-CN" altLang="en-US" dirty="0"/>
              <a:t>因此，我们仍然</a:t>
            </a:r>
            <a:endParaRPr kumimoji="1" lang="en-US" altLang="zh-CN" dirty="0"/>
          </a:p>
          <a:p>
            <a:pPr marL="0" indent="0">
              <a:buFontTx/>
              <a:buNone/>
            </a:pPr>
            <a:endParaRPr kumimoji="1" lang="en-US" altLang="zh-CN" dirty="0"/>
          </a:p>
          <a:p>
            <a:pPr marL="0" indent="0">
              <a:buFontTx/>
              <a:buNone/>
            </a:pPr>
            <a:r>
              <a:rPr kumimoji="1" lang="en-US" altLang="zh-CN" dirty="0"/>
              <a:t>------</a:t>
            </a:r>
            <a:r>
              <a:rPr lang="zh-CN" altLang="en-US" dirty="0"/>
              <a:t>为什么基于激活</a:t>
            </a:r>
            <a:r>
              <a:rPr lang="en-US" altLang="zh-CN" dirty="0" err="1"/>
              <a:t>ecpm</a:t>
            </a:r>
            <a:r>
              <a:rPr lang="zh-CN" altLang="en-US" dirty="0"/>
              <a:t>排序时，分布类似。</a:t>
            </a:r>
            <a:br>
              <a:rPr lang="zh-CN" altLang="en-US" dirty="0"/>
            </a:br>
            <a:r>
              <a:rPr lang="zh-CN" altLang="en-US" dirty="0"/>
              <a:t>首先，这是大部分</a:t>
            </a:r>
            <a:r>
              <a:rPr lang="en-US" altLang="zh-CN" dirty="0"/>
              <a:t>aid</a:t>
            </a:r>
            <a:r>
              <a:rPr lang="zh-CN" altLang="en-US" dirty="0"/>
              <a:t>数据分析的结果。之所以会如此，背后时</a:t>
            </a:r>
            <a:r>
              <a:rPr lang="en-US" altLang="zh-CN" dirty="0"/>
              <a:t>MP</a:t>
            </a:r>
            <a:r>
              <a:rPr lang="zh-CN" altLang="en-US" dirty="0"/>
              <a:t>流量比较固定，除了偶发的节假日。大部分广告主的广告定向也是快定向，检索召回以及各链路基本稳定</a:t>
            </a:r>
            <a:endParaRPr kumimoji="1" lang="en-US" altLang="zh-CN" dirty="0"/>
          </a:p>
          <a:p>
            <a:pPr marL="0" indent="0">
              <a:buFontTx/>
              <a:buNone/>
            </a:pPr>
            <a:endParaRPr kumimoji="1" lang="en-US" altLang="zh-CN" dirty="0"/>
          </a:p>
          <a:p>
            <a:pPr marL="0" indent="0">
              <a:buFontTx/>
              <a:buNone/>
            </a:pPr>
            <a:endParaRPr kumimoji="1" lang="en-US" altLang="zh-CN" dirty="0"/>
          </a:p>
          <a:p>
            <a:pPr marL="0" indent="0">
              <a:buFontTx/>
              <a:buNone/>
            </a:pPr>
            <a:endParaRPr kumimoji="1"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11</a:t>
            </a:fld>
            <a:endParaRPr kumimoji="1" lang="zh-CN" altLang="en-US"/>
          </a:p>
        </p:txBody>
      </p:sp>
    </p:spTree>
    <p:extLst>
      <p:ext uri="{BB962C8B-B14F-4D97-AF65-F5344CB8AC3E}">
        <p14:creationId xmlns:p14="http://schemas.microsoft.com/office/powerpoint/2010/main" val="3426912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基于上述数据分析结论，我们改进了阈值过滤算法，具体而言</a:t>
            </a:r>
            <a:endParaRPr lang="en-US" altLang="zh-CN" dirty="0"/>
          </a:p>
          <a:p>
            <a:r>
              <a:rPr lang="en-US" altLang="zh-CN" dirty="0"/>
              <a:t>T</a:t>
            </a:r>
            <a:r>
              <a:rPr lang="zh-CN" altLang="en-US" dirty="0"/>
              <a:t>日时我们收集同</a:t>
            </a:r>
            <a:r>
              <a:rPr lang="en-US" altLang="zh-CN" dirty="0"/>
              <a:t>aid</a:t>
            </a:r>
            <a:r>
              <a:rPr lang="zh-CN" altLang="en-US" dirty="0"/>
              <a:t>历史上已经充分回流的的激活次留数据，次留关联激活，获得历史样本，并按照</a:t>
            </a:r>
            <a:r>
              <a:rPr lang="en-US" altLang="zh-CN" dirty="0" err="1"/>
              <a:t>pdcvr</a:t>
            </a:r>
            <a:r>
              <a:rPr lang="zh-CN" altLang="en-US" dirty="0"/>
              <a:t>升序排列样本</a:t>
            </a:r>
            <a:endParaRPr lang="en-US" altLang="zh-CN" dirty="0"/>
          </a:p>
          <a:p>
            <a:r>
              <a:rPr lang="zh-CN" altLang="en-US" dirty="0"/>
              <a:t>然后，我们以样本中</a:t>
            </a:r>
            <a:r>
              <a:rPr lang="en-US" altLang="zh-CN" dirty="0" err="1"/>
              <a:t>pdcvr</a:t>
            </a:r>
            <a:r>
              <a:rPr lang="zh-CN" altLang="en-US" dirty="0"/>
              <a:t>的最小值</a:t>
            </a:r>
            <a:r>
              <a:rPr lang="en-US" altLang="zh-CN" dirty="0"/>
              <a:t>0.05</a:t>
            </a:r>
            <a:r>
              <a:rPr lang="zh-CN" altLang="en-US" dirty="0"/>
              <a:t>为过滤阈值，此时没有过滤任何人，过滤后人群</a:t>
            </a:r>
            <a:r>
              <a:rPr lang="en-US" altLang="zh-CN" dirty="0"/>
              <a:t>A</a:t>
            </a:r>
            <a:r>
              <a:rPr lang="zh-CN" altLang="en-US" dirty="0"/>
              <a:t>的历史激活次留率大</a:t>
            </a:r>
            <a:r>
              <a:rPr lang="en-US" altLang="zh-CN" dirty="0"/>
              <a:t>DCVR</a:t>
            </a:r>
            <a:r>
              <a:rPr lang="zh-CN" altLang="en-US" dirty="0"/>
              <a:t>是</a:t>
            </a:r>
            <a:r>
              <a:rPr lang="en-US" altLang="zh-CN" dirty="0"/>
              <a:t>0.4</a:t>
            </a:r>
          </a:p>
          <a:p>
            <a:r>
              <a:rPr lang="zh-CN" altLang="en-US" dirty="0"/>
              <a:t>我们逐步提升过滤阈值，依次计算留存人群</a:t>
            </a:r>
            <a:r>
              <a:rPr lang="en-US" altLang="zh-CN" dirty="0"/>
              <a:t>A</a:t>
            </a:r>
            <a:r>
              <a:rPr lang="zh-CN" altLang="en-US" dirty="0"/>
              <a:t>对应的大</a:t>
            </a:r>
            <a:r>
              <a:rPr lang="en-US" altLang="zh-CN" dirty="0"/>
              <a:t>DCVR</a:t>
            </a:r>
            <a:r>
              <a:rPr lang="zh-CN" altLang="en-US" dirty="0"/>
              <a:t>，构建队列</a:t>
            </a:r>
            <a:r>
              <a:rPr lang="en-US" altLang="zh-CN" dirty="0"/>
              <a:t>Q.</a:t>
            </a:r>
          </a:p>
          <a:p>
            <a:r>
              <a:rPr lang="zh-CN" altLang="en-US" dirty="0"/>
              <a:t>最后，基于广告主的目标次留率</a:t>
            </a:r>
            <a:r>
              <a:rPr lang="en-US" altLang="zh-CN" dirty="0"/>
              <a:t>0.5</a:t>
            </a:r>
            <a:r>
              <a:rPr lang="zh-CN" altLang="en-US" dirty="0"/>
              <a:t>，我们自上到下搜索队列</a:t>
            </a:r>
            <a:r>
              <a:rPr lang="en-US" altLang="zh-CN" dirty="0"/>
              <a:t>Q</a:t>
            </a:r>
            <a:r>
              <a:rPr lang="zh-CN" altLang="en-US" dirty="0"/>
              <a:t>，得到目标次留率对应的历史最优过滤阈值</a:t>
            </a:r>
            <a:r>
              <a:rPr lang="en-US" altLang="zh-CN" dirty="0"/>
              <a:t>0.1</a:t>
            </a:r>
            <a:r>
              <a:rPr lang="zh-CN" altLang="en-US" dirty="0"/>
              <a:t>。</a:t>
            </a:r>
            <a:endParaRPr lang="en-US" altLang="zh-CN" dirty="0"/>
          </a:p>
          <a:p>
            <a:endParaRPr lang="en-US" altLang="zh-CN" dirty="0"/>
          </a:p>
          <a:p>
            <a:r>
              <a:rPr lang="en-US" altLang="zh-CN" dirty="0"/>
              <a:t>pdcvrBias</a:t>
            </a:r>
            <a:r>
              <a:rPr lang="zh-CN" altLang="en-US" dirty="0"/>
              <a:t>稳定时，且人群分布</a:t>
            </a:r>
            <a:endParaRPr lang="en-US" altLang="zh-CN" dirty="0"/>
          </a:p>
          <a:p>
            <a:endParaRPr lang="en-US" altLang="zh-CN" dirty="0"/>
          </a:p>
          <a:p>
            <a:r>
              <a:rPr lang="zh-CN" altLang="en-US" dirty="0"/>
              <a:t>在工程落地时，考虑广告上线，因此前</a:t>
            </a:r>
            <a:r>
              <a:rPr lang="en-US" altLang="zh-CN" dirty="0"/>
              <a:t>2</a:t>
            </a:r>
            <a:r>
              <a:rPr lang="zh-CN" altLang="en-US" dirty="0"/>
              <a:t>天我们使用同</a:t>
            </a:r>
            <a:r>
              <a:rPr lang="en-US" altLang="zh-CN" dirty="0" err="1"/>
              <a:t>uid</a:t>
            </a:r>
            <a:r>
              <a:rPr lang="zh-CN" altLang="en-US" dirty="0"/>
              <a:t>历史数据</a:t>
            </a:r>
            <a:endParaRPr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12</a:t>
            </a:fld>
            <a:endParaRPr kumimoji="1" lang="zh-CN" altLang="en-US"/>
          </a:p>
        </p:txBody>
      </p:sp>
    </p:spTree>
    <p:extLst>
      <p:ext uri="{BB962C8B-B14F-4D97-AF65-F5344CB8AC3E}">
        <p14:creationId xmlns:p14="http://schemas.microsoft.com/office/powerpoint/2010/main" val="3458218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V1</a:t>
            </a:r>
            <a:r>
              <a:rPr lang="zh-CN" altLang="en-US" dirty="0"/>
              <a:t>版策略上线后，在考核达标率上取得了明显收益，对比单目标激活，双出价次留广告考核达标率提升到</a:t>
            </a:r>
            <a:r>
              <a:rPr lang="en-US" altLang="zh-CN" dirty="0"/>
              <a:t>61%</a:t>
            </a:r>
            <a:r>
              <a:rPr lang="zh-CN" altLang="en-US" dirty="0"/>
              <a:t>以上，（同时期非</a:t>
            </a:r>
            <a:r>
              <a:rPr lang="en-US" altLang="zh-CN" dirty="0"/>
              <a:t>MP</a:t>
            </a:r>
            <a:r>
              <a:rPr lang="zh-CN" altLang="en-US" dirty="0"/>
              <a:t>流量位考核达标率只有</a:t>
            </a:r>
            <a:r>
              <a:rPr lang="en-US" altLang="zh-CN" dirty="0"/>
              <a:t>45%</a:t>
            </a:r>
            <a:r>
              <a:rPr lang="zh-CN" altLang="en-US" dirty="0"/>
              <a:t>）</a:t>
            </a:r>
            <a:endParaRPr lang="en-US" altLang="zh-CN" dirty="0"/>
          </a:p>
          <a:p>
            <a:pPr marL="0" indent="0">
              <a:buFontTx/>
              <a:buNone/>
            </a:pPr>
            <a:r>
              <a:rPr kumimoji="1" lang="zh-CN" altLang="en-US" dirty="0"/>
              <a:t>，同时与单目标激活广告对比，双出价次留广告后端的激活次留率也有显著提升</a:t>
            </a:r>
            <a:endParaRPr kumimoji="1" lang="en-US" altLang="zh-CN" dirty="0"/>
          </a:p>
          <a:p>
            <a:pPr marL="0" indent="0">
              <a:buFontTx/>
              <a:buNone/>
            </a:pPr>
            <a:endParaRPr kumimoji="1" lang="en-US" altLang="zh-CN" dirty="0"/>
          </a:p>
          <a:p>
            <a:pPr marL="0" indent="0">
              <a:buFontTx/>
              <a:buNone/>
            </a:pPr>
            <a:r>
              <a:rPr kumimoji="1" lang="zh-CN" altLang="en-US" dirty="0"/>
              <a:t>然而，</a:t>
            </a:r>
            <a:r>
              <a:rPr kumimoji="1" lang="en-US" altLang="zh-CN" dirty="0"/>
              <a:t>V1</a:t>
            </a:r>
            <a:r>
              <a:rPr kumimoji="1" lang="zh-CN" altLang="en-US" dirty="0"/>
              <a:t>版策略也面临着一些问题，首先是消耗下跌</a:t>
            </a:r>
            <a:endParaRPr kumimoji="1" lang="en-US" altLang="zh-CN" dirty="0"/>
          </a:p>
          <a:p>
            <a:pPr marL="0" indent="0">
              <a:buFontTx/>
              <a:buNone/>
            </a:pPr>
            <a:r>
              <a:rPr kumimoji="1" lang="zh-CN" altLang="en-US" dirty="0"/>
              <a:t>同时，新广告上线前</a:t>
            </a:r>
            <a:r>
              <a:rPr kumimoji="1" lang="en-US" altLang="zh-CN" dirty="0"/>
              <a:t>2</a:t>
            </a:r>
            <a:r>
              <a:rPr kumimoji="1" lang="zh-CN" altLang="en-US" dirty="0"/>
              <a:t>天考核达标率远低于老广告</a:t>
            </a:r>
            <a:endParaRPr kumimoji="1"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13</a:t>
            </a:fld>
            <a:endParaRPr kumimoji="1" lang="zh-CN" altLang="en-US"/>
          </a:p>
        </p:txBody>
      </p:sp>
    </p:spTree>
    <p:extLst>
      <p:ext uri="{BB962C8B-B14F-4D97-AF65-F5344CB8AC3E}">
        <p14:creationId xmlns:p14="http://schemas.microsoft.com/office/powerpoint/2010/main" val="1504742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针对</a:t>
            </a:r>
            <a:r>
              <a:rPr kumimoji="1" lang="en-US" altLang="zh-CN" dirty="0"/>
              <a:t>v1</a:t>
            </a:r>
            <a:r>
              <a:rPr kumimoji="1" lang="zh-CN" altLang="en-US" dirty="0"/>
              <a:t>版策略反应出的一些问题，在</a:t>
            </a:r>
            <a:r>
              <a:rPr kumimoji="1" lang="en-US" altLang="zh-CN" dirty="0"/>
              <a:t>v2</a:t>
            </a:r>
            <a:r>
              <a:rPr kumimoji="1" lang="zh-CN" altLang="en-US" dirty="0"/>
              <a:t>版我们做了针对性的优化</a:t>
            </a:r>
            <a:endParaRPr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14</a:t>
            </a:fld>
            <a:endParaRPr kumimoji="1" lang="zh-CN" altLang="en-US"/>
          </a:p>
        </p:txBody>
      </p:sp>
    </p:spTree>
    <p:extLst>
      <p:ext uri="{BB962C8B-B14F-4D97-AF65-F5344CB8AC3E}">
        <p14:creationId xmlns:p14="http://schemas.microsoft.com/office/powerpoint/2010/main" val="4034748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首先，我们基于调价来提升消耗，</a:t>
            </a:r>
            <a:endParaRPr kumimoji="1" lang="en-US" altLang="zh-CN" dirty="0"/>
          </a:p>
          <a:p>
            <a:pPr marL="0" indent="0">
              <a:buFontTx/>
              <a:buNone/>
            </a:pPr>
            <a:r>
              <a:rPr kumimoji="1" lang="zh-CN" altLang="en-US" dirty="0"/>
              <a:t>在</a:t>
            </a:r>
            <a:r>
              <a:rPr kumimoji="1" lang="en-US" altLang="zh-CN" dirty="0"/>
              <a:t>pdcvrBias</a:t>
            </a:r>
            <a:r>
              <a:rPr kumimoji="1" lang="zh-CN" altLang="en-US" dirty="0"/>
              <a:t>稳定时， </a:t>
            </a:r>
            <a:r>
              <a:rPr kumimoji="1" lang="en-US" altLang="zh-CN" dirty="0" err="1"/>
              <a:t>pdcvr</a:t>
            </a:r>
            <a:r>
              <a:rPr kumimoji="1" lang="en-US" altLang="zh-CN" dirty="0"/>
              <a:t>/pdcvrBias&gt;</a:t>
            </a:r>
            <a:r>
              <a:rPr kumimoji="1" lang="zh-CN" altLang="en-US" dirty="0"/>
              <a:t>目标激活次留率的这部分用户，激活</a:t>
            </a:r>
            <a:endParaRPr kumimoji="1" lang="en-US" altLang="zh-CN" dirty="0"/>
          </a:p>
          <a:p>
            <a:pPr marL="0" indent="0">
              <a:buFontTx/>
              <a:buNone/>
            </a:pPr>
            <a:endParaRPr kumimoji="1" lang="en-US" altLang="zh-CN" dirty="0"/>
          </a:p>
          <a:p>
            <a:pPr marL="0" indent="0">
              <a:buFontTx/>
              <a:buNone/>
            </a:pPr>
            <a:r>
              <a:rPr kumimoji="1" lang="zh-CN" altLang="en-US" dirty="0"/>
              <a:t>提价竞争这部分流量，提价之后，对比</a:t>
            </a:r>
            <a:r>
              <a:rPr kumimoji="1" lang="en-US" altLang="zh-CN" dirty="0"/>
              <a:t>v1</a:t>
            </a:r>
            <a:r>
              <a:rPr kumimoji="1" lang="zh-CN" altLang="en-US" dirty="0"/>
              <a:t>版，我们获得了更多的高次留率人群</a:t>
            </a:r>
            <a:endParaRPr kumimoji="1" lang="en-US" altLang="zh-CN" dirty="0"/>
          </a:p>
          <a:p>
            <a:pPr marL="0" indent="0">
              <a:buFontTx/>
              <a:buNone/>
            </a:pPr>
            <a:endParaRPr kumimoji="1" lang="en-US" altLang="zh-CN" dirty="0"/>
          </a:p>
          <a:p>
            <a:pPr marL="0" indent="0">
              <a:buFontTx/>
              <a:buNone/>
            </a:pPr>
            <a:r>
              <a:rPr kumimoji="1" lang="zh-CN" altLang="en-US" dirty="0"/>
              <a:t>提价后引发了另一个问题，即风控补偿增多，甚至激活成本不达成，因此，我们适当降低低次留率用户出价，中和提价导致的负向影响</a:t>
            </a:r>
            <a:endParaRPr kumimoji="1" lang="en-US" altLang="zh-CN" dirty="0"/>
          </a:p>
          <a:p>
            <a:pPr marL="0" indent="0">
              <a:buFontTx/>
              <a:buNone/>
            </a:pPr>
            <a:r>
              <a:rPr kumimoji="1" lang="zh-CN" altLang="en-US" dirty="0"/>
              <a:t>提价斜率</a:t>
            </a:r>
            <a:r>
              <a:rPr kumimoji="1" lang="en-US" altLang="zh-CN" dirty="0"/>
              <a:t>k</a:t>
            </a:r>
            <a:r>
              <a:rPr kumimoji="1" lang="zh-CN" altLang="en-US" dirty="0"/>
              <a:t>和降价斜率</a:t>
            </a:r>
            <a:r>
              <a:rPr kumimoji="1" lang="en-US" altLang="zh-CN" dirty="0"/>
              <a:t>m</a:t>
            </a:r>
            <a:r>
              <a:rPr kumimoji="1" lang="zh-CN" altLang="en-US" dirty="0"/>
              <a:t>初始值都是</a:t>
            </a:r>
            <a:r>
              <a:rPr kumimoji="1" lang="en-US" altLang="zh-CN" dirty="0"/>
              <a:t>0.5</a:t>
            </a:r>
            <a:r>
              <a:rPr kumimoji="1" lang="zh-CN" altLang="en-US" dirty="0"/>
              <a:t>。。。</a:t>
            </a:r>
            <a:endParaRPr kumimoji="1" lang="en-US" altLang="zh-CN" dirty="0"/>
          </a:p>
          <a:p>
            <a:pPr marL="0" indent="0">
              <a:buFontTx/>
              <a:buNone/>
            </a:pPr>
            <a:endParaRPr kumimoji="1" lang="en-US" altLang="zh-CN" dirty="0"/>
          </a:p>
          <a:p>
            <a:pPr marL="0" indent="0">
              <a:buFontTx/>
              <a:buNone/>
            </a:pPr>
            <a:r>
              <a:rPr kumimoji="1" lang="zh-CN" altLang="en-US" dirty="0"/>
              <a:t>这样，上调与下调中和。。。</a:t>
            </a:r>
            <a:endParaRPr kumimoji="1" lang="en-US" altLang="zh-CN" dirty="0"/>
          </a:p>
          <a:p>
            <a:pPr marL="0" indent="0">
              <a:buFontTx/>
              <a:buNone/>
            </a:pPr>
            <a:endParaRPr kumimoji="1" lang="en-US" altLang="zh-CN" dirty="0"/>
          </a:p>
          <a:p>
            <a:pPr marL="0" indent="0">
              <a:buFontTx/>
              <a:buNone/>
            </a:pPr>
            <a:r>
              <a:rPr kumimoji="1" lang="en-US" altLang="zh-CN" dirty="0"/>
              <a:t>-----</a:t>
            </a:r>
            <a:r>
              <a:rPr lang="zh-CN" altLang="en-US" dirty="0"/>
              <a:t>调价一定会导致消耗上升吗？</a:t>
            </a:r>
            <a:br>
              <a:rPr lang="zh-CN" altLang="en-US" dirty="0"/>
            </a:br>
            <a:r>
              <a:rPr lang="zh-CN" altLang="en-US" dirty="0"/>
              <a:t>通过实验，我们发现的确明显改善了消耗，之所以如此，背后的原因是优质次留用户较少，而低次留率用户较多（</a:t>
            </a:r>
            <a:r>
              <a:rPr lang="en-US" altLang="zh-CN" dirty="0"/>
              <a:t>v1</a:t>
            </a:r>
            <a:r>
              <a:rPr lang="zh-CN" altLang="en-US" dirty="0"/>
              <a:t>版本消耗下跌那么多也佐证了这一点</a:t>
            </a:r>
            <a:r>
              <a:rPr lang="en-US" altLang="zh-CN" dirty="0"/>
              <a:t>)</a:t>
            </a:r>
            <a:r>
              <a:rPr lang="zh-CN" altLang="en-US" dirty="0"/>
              <a:t>，</a:t>
            </a:r>
            <a:r>
              <a:rPr lang="en-US" altLang="zh-CN" dirty="0"/>
              <a:t>buffer</a:t>
            </a:r>
            <a:r>
              <a:rPr lang="zh-CN" altLang="en-US" dirty="0"/>
              <a:t>提升导致的过滤阈值下降，叠加上优质人群增大，这个收益明显大于降低出价导致的激活人群损失</a:t>
            </a:r>
            <a:endParaRPr kumimoji="1"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15</a:t>
            </a:fld>
            <a:endParaRPr kumimoji="1" lang="zh-CN" altLang="en-US"/>
          </a:p>
        </p:txBody>
      </p:sp>
    </p:spTree>
    <p:extLst>
      <p:ext uri="{BB962C8B-B14F-4D97-AF65-F5344CB8AC3E}">
        <p14:creationId xmlns:p14="http://schemas.microsoft.com/office/powerpoint/2010/main" val="1489031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针对新广告期间考核达标率低这个问题，我们也做了分析，</a:t>
            </a:r>
            <a:endParaRPr kumimoji="1" lang="en-US" altLang="zh-CN" dirty="0"/>
          </a:p>
          <a:p>
            <a:pPr marL="0" indent="0">
              <a:buFontTx/>
              <a:buNone/>
            </a:pPr>
            <a:endParaRPr kumimoji="1" lang="en-US" altLang="zh-CN" dirty="0"/>
          </a:p>
          <a:p>
            <a:pPr marL="0" indent="0">
              <a:buFontTx/>
              <a:buNone/>
            </a:pPr>
            <a:r>
              <a:rPr kumimoji="1" lang="zh-CN" altLang="en-US" dirty="0"/>
              <a:t>我们发现这是因为在</a:t>
            </a:r>
            <a:r>
              <a:rPr kumimoji="1" lang="en-US" altLang="zh-CN" dirty="0"/>
              <a:t>v1</a:t>
            </a:r>
            <a:r>
              <a:rPr kumimoji="1" lang="zh-CN" altLang="en-US" dirty="0"/>
              <a:t>版，新广告上线前</a:t>
            </a:r>
            <a:r>
              <a:rPr kumimoji="1" lang="en-US" altLang="zh-CN" dirty="0"/>
              <a:t>2</a:t>
            </a:r>
            <a:r>
              <a:rPr kumimoji="1" lang="zh-CN" altLang="en-US" dirty="0"/>
              <a:t>天，我们使用同</a:t>
            </a:r>
            <a:r>
              <a:rPr kumimoji="1" lang="en-US" altLang="zh-CN" dirty="0" err="1"/>
              <a:t>uid</a:t>
            </a:r>
            <a:r>
              <a:rPr kumimoji="1" lang="zh-CN" altLang="en-US" dirty="0"/>
              <a:t>历史数据构建队列。</a:t>
            </a:r>
            <a:endParaRPr kumimoji="1" lang="en-US" altLang="zh-CN" dirty="0"/>
          </a:p>
          <a:p>
            <a:pPr marL="0" indent="0">
              <a:buFontTx/>
              <a:buNone/>
            </a:pPr>
            <a:r>
              <a:rPr kumimoji="1" lang="zh-CN" altLang="en-US" dirty="0"/>
              <a:t>然而，部分</a:t>
            </a:r>
            <a:r>
              <a:rPr kumimoji="1" lang="en-US" altLang="zh-CN" dirty="0" err="1"/>
              <a:t>uid</a:t>
            </a:r>
            <a:r>
              <a:rPr kumimoji="1" lang="zh-CN" altLang="en-US" dirty="0"/>
              <a:t>也是新上线的，没有历史样本。此时过滤阈值是默认值</a:t>
            </a:r>
            <a:r>
              <a:rPr kumimoji="1" lang="en-US" altLang="zh-CN" dirty="0"/>
              <a:t>0</a:t>
            </a:r>
            <a:r>
              <a:rPr kumimoji="1" lang="zh-CN" altLang="en-US" dirty="0"/>
              <a:t>，即不过滤任何流量。</a:t>
            </a:r>
            <a:endParaRPr kumimoji="1" lang="en-US" altLang="zh-CN" dirty="0"/>
          </a:p>
          <a:p>
            <a:pPr marL="0" indent="0">
              <a:buFontTx/>
              <a:buNone/>
            </a:pPr>
            <a:r>
              <a:rPr kumimoji="1" lang="zh-CN" altLang="en-US" dirty="0"/>
              <a:t>即使同</a:t>
            </a:r>
            <a:r>
              <a:rPr kumimoji="1" lang="en-US" altLang="zh-CN" dirty="0" err="1"/>
              <a:t>uid</a:t>
            </a:r>
            <a:r>
              <a:rPr kumimoji="1" lang="zh-CN" altLang="en-US" dirty="0"/>
              <a:t>有历史样本，由于广告定向与出价不同，获胜人群分布差异也极大。举例说明，广告上线初期，广告主设置精准定向，同时绑定。这时候召回人群和获胜人群次留率质量较高，历史最优过滤阈值时</a:t>
            </a:r>
            <a:r>
              <a:rPr kumimoji="1" lang="en-US" altLang="zh-CN" dirty="0"/>
              <a:t>0.2</a:t>
            </a:r>
          </a:p>
          <a:p>
            <a:pPr marL="0" indent="0">
              <a:buFontTx/>
              <a:buNone/>
            </a:pPr>
            <a:r>
              <a:rPr kumimoji="1" lang="zh-CN" altLang="en-US" dirty="0"/>
              <a:t>基于上述分析结论，我们对</a:t>
            </a:r>
            <a:r>
              <a:rPr kumimoji="1" lang="en-US" altLang="zh-CN" dirty="0"/>
              <a:t>v1</a:t>
            </a:r>
            <a:r>
              <a:rPr kumimoji="1" lang="zh-CN" altLang="en-US" dirty="0"/>
              <a:t>版最优过滤算法做了进一步的扩展。首先，构建</a:t>
            </a:r>
            <a:r>
              <a:rPr kumimoji="1" lang="en-US" altLang="zh-CN" dirty="0"/>
              <a:t>Q</a:t>
            </a:r>
            <a:r>
              <a:rPr kumimoji="1" lang="zh-CN" altLang="en-US" dirty="0"/>
              <a:t>时候我们考虑更多信息。</a:t>
            </a:r>
            <a:endParaRPr kumimoji="1" lang="en-US" altLang="zh-CN" dirty="0"/>
          </a:p>
          <a:p>
            <a:pPr marL="0" indent="0">
              <a:buFontTx/>
              <a:buNone/>
            </a:pPr>
            <a:r>
              <a:rPr kumimoji="1" lang="en-US" altLang="zh-CN" dirty="0"/>
              <a:t>V1</a:t>
            </a:r>
            <a:r>
              <a:rPr kumimoji="1" lang="zh-CN" altLang="en-US" dirty="0"/>
              <a:t>版本，我们使用表</a:t>
            </a:r>
            <a:r>
              <a:rPr kumimoji="1" lang="en-US" altLang="zh-CN" dirty="0"/>
              <a:t>Q</a:t>
            </a:r>
            <a:r>
              <a:rPr kumimoji="1" lang="zh-CN" altLang="en-US" dirty="0"/>
              <a:t>来拟合（</a:t>
            </a:r>
            <a:r>
              <a:rPr kumimoji="1" lang="en-US" altLang="zh-CN" dirty="0" err="1"/>
              <a:t>pdcvr</a:t>
            </a:r>
            <a:r>
              <a:rPr kumimoji="1" lang="zh-CN" altLang="en-US" dirty="0"/>
              <a:t>，大</a:t>
            </a:r>
            <a:r>
              <a:rPr kumimoji="1" lang="en-US" altLang="zh-CN" dirty="0"/>
              <a:t>DCVR</a:t>
            </a:r>
            <a:r>
              <a:rPr kumimoji="1" lang="zh-CN" altLang="en-US" dirty="0"/>
              <a:t>）的关系，表的拟合能力是有限的，很自然，</a:t>
            </a:r>
            <a:r>
              <a:rPr kumimoji="1" lang="en-US" altLang="zh-CN" dirty="0"/>
              <a:t>v2</a:t>
            </a:r>
            <a:r>
              <a:rPr kumimoji="1" lang="zh-CN" altLang="en-US" dirty="0"/>
              <a:t>版我们使用模型来拟合。</a:t>
            </a:r>
            <a:endParaRPr kumimoji="1" lang="en-US" altLang="zh-CN" dirty="0"/>
          </a:p>
          <a:p>
            <a:pPr marL="0" indent="0">
              <a:buFontTx/>
              <a:buNone/>
            </a:pPr>
            <a:endParaRPr kumimoji="1" lang="en-US" altLang="zh-CN" dirty="0"/>
          </a:p>
          <a:p>
            <a:pPr marL="0" indent="0">
              <a:buFontTx/>
              <a:buNone/>
            </a:pPr>
            <a:r>
              <a:rPr kumimoji="1" lang="zh-CN" altLang="en-US" dirty="0"/>
              <a:t>我们基于历史数据构建训练样本，样本的</a:t>
            </a:r>
            <a:r>
              <a:rPr kumimoji="1" lang="en-US" altLang="zh-CN" dirty="0"/>
              <a:t>label=</a:t>
            </a:r>
            <a:r>
              <a:rPr kumimoji="1" lang="zh-CN" altLang="en-US" dirty="0"/>
              <a:t>大</a:t>
            </a:r>
            <a:r>
              <a:rPr kumimoji="1" lang="en-US" altLang="zh-CN" dirty="0"/>
              <a:t>DCVR</a:t>
            </a:r>
            <a:r>
              <a:rPr kumimoji="1" lang="zh-CN" altLang="en-US" dirty="0"/>
              <a:t>，它的物理含义是以</a:t>
            </a:r>
            <a:r>
              <a:rPr kumimoji="1" lang="en-US" altLang="zh-CN" dirty="0" err="1"/>
              <a:t>pdcvr</a:t>
            </a:r>
            <a:r>
              <a:rPr kumimoji="1" lang="zh-CN" altLang="en-US" dirty="0"/>
              <a:t>作为过滤阈值时，过滤后激活用户的真实激活次留率</a:t>
            </a:r>
            <a:endParaRPr kumimoji="1" lang="en-US" altLang="zh-CN" dirty="0"/>
          </a:p>
          <a:p>
            <a:pPr marL="0" indent="0">
              <a:buFontTx/>
              <a:buNone/>
            </a:pPr>
            <a:endParaRPr kumimoji="1" lang="en-US" altLang="zh-CN" dirty="0"/>
          </a:p>
          <a:p>
            <a:pPr marL="0" indent="0">
              <a:buFontTx/>
              <a:buNone/>
            </a:pPr>
            <a:endParaRPr kumimoji="1"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16</a:t>
            </a:fld>
            <a:endParaRPr kumimoji="1" lang="zh-CN" altLang="en-US"/>
          </a:p>
        </p:txBody>
      </p:sp>
    </p:spTree>
    <p:extLst>
      <p:ext uri="{BB962C8B-B14F-4D97-AF65-F5344CB8AC3E}">
        <p14:creationId xmlns:p14="http://schemas.microsoft.com/office/powerpoint/2010/main" val="909563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在特征设计上，除了上文提到的广告定向，粗粒度广告以及调价特征外，基于业务理解和</a:t>
            </a:r>
            <a:r>
              <a:rPr kumimoji="1" lang="en-US" altLang="zh-CN" dirty="0" err="1"/>
              <a:t>badcase</a:t>
            </a:r>
            <a:r>
              <a:rPr kumimoji="1" lang="zh-CN" altLang="en-US" dirty="0"/>
              <a:t>分析，我们陆续构造了一些列基础特征，比如</a:t>
            </a:r>
            <a:r>
              <a:rPr kumimoji="1" lang="en-US" altLang="zh-CN" dirty="0"/>
              <a:t>1</a:t>
            </a:r>
            <a:r>
              <a:rPr kumimoji="1" lang="zh-CN" altLang="en-US" dirty="0"/>
              <a:t>天到</a:t>
            </a:r>
            <a:r>
              <a:rPr kumimoji="1" lang="en-US" altLang="zh-CN" dirty="0"/>
              <a:t>7</a:t>
            </a:r>
            <a:r>
              <a:rPr kumimoji="1" lang="zh-CN" altLang="en-US" dirty="0"/>
              <a:t>天不同窗口期的</a:t>
            </a:r>
            <a:r>
              <a:rPr kumimoji="1" lang="en-US" altLang="zh-CN" dirty="0" err="1"/>
              <a:t>pdcvr</a:t>
            </a:r>
            <a:r>
              <a:rPr kumimoji="1" lang="zh-CN" altLang="en-US" dirty="0"/>
              <a:t>预估偏差特征、排序竞争特征，以及时间特征</a:t>
            </a:r>
            <a:endParaRPr kumimoji="1" lang="en-US" altLang="zh-CN" dirty="0"/>
          </a:p>
          <a:p>
            <a:pPr marL="0" indent="0">
              <a:buFontTx/>
              <a:buNone/>
            </a:pPr>
            <a:endParaRPr kumimoji="1" lang="en-US" altLang="zh-CN" dirty="0"/>
          </a:p>
          <a:p>
            <a:pPr marL="0" indent="0">
              <a:buFontTx/>
              <a:buNone/>
            </a:pPr>
            <a:r>
              <a:rPr kumimoji="1" lang="zh-CN" altLang="en-US" dirty="0"/>
              <a:t>在模型设计上，我们首先使用</a:t>
            </a:r>
            <a:r>
              <a:rPr kumimoji="1" lang="en-US" altLang="zh-CN" dirty="0"/>
              <a:t>FM</a:t>
            </a:r>
            <a:r>
              <a:rPr kumimoji="1" lang="zh-CN" altLang="en-US" dirty="0"/>
              <a:t>对窗口类特征做二维交叉，然后使用</a:t>
            </a:r>
            <a:r>
              <a:rPr kumimoji="1" lang="en-US" altLang="zh-CN" dirty="0" err="1"/>
              <a:t>self-attention+sum</a:t>
            </a:r>
            <a:r>
              <a:rPr kumimoji="1" lang="en-US" altLang="zh-CN" dirty="0"/>
              <a:t> pooling</a:t>
            </a:r>
            <a:r>
              <a:rPr kumimoji="1" lang="zh-CN" altLang="en-US" dirty="0"/>
              <a:t>处理，使得当前预估自动聚焦到与它相关的窗口期</a:t>
            </a:r>
            <a:endParaRPr kumimoji="1" lang="en-US" altLang="zh-CN" dirty="0"/>
          </a:p>
          <a:p>
            <a:pPr marL="0" indent="0">
              <a:buFontTx/>
              <a:buNone/>
            </a:pPr>
            <a:endParaRPr kumimoji="1" lang="en-US" altLang="zh-CN" dirty="0"/>
          </a:p>
          <a:p>
            <a:pPr marL="0" indent="0">
              <a:buFontTx/>
              <a:buNone/>
            </a:pPr>
            <a:r>
              <a:rPr kumimoji="1" lang="zh-CN" altLang="en-US" dirty="0"/>
              <a:t>之后，我们将所有的特征</a:t>
            </a:r>
            <a:r>
              <a:rPr kumimoji="1" lang="en-US" altLang="zh-CN" dirty="0" err="1"/>
              <a:t>concat</a:t>
            </a:r>
            <a:r>
              <a:rPr kumimoji="1" lang="zh-CN" altLang="en-US" dirty="0"/>
              <a:t>在一起，并使用</a:t>
            </a:r>
            <a:r>
              <a:rPr kumimoji="1" lang="en-US" altLang="zh-CN" dirty="0" err="1"/>
              <a:t>DNN+regression</a:t>
            </a:r>
            <a:r>
              <a:rPr kumimoji="1" lang="en-US" altLang="zh-CN" dirty="0"/>
              <a:t> layer</a:t>
            </a:r>
            <a:r>
              <a:rPr kumimoji="1" lang="zh-CN" altLang="en-US" dirty="0"/>
              <a:t>来拟合</a:t>
            </a:r>
            <a:endParaRPr kumimoji="1" lang="en-US" altLang="zh-CN" dirty="0"/>
          </a:p>
          <a:p>
            <a:pPr marL="0" indent="0">
              <a:buFontTx/>
              <a:buNone/>
            </a:pPr>
            <a:endParaRPr kumimoji="1" lang="en-US" altLang="zh-CN" dirty="0"/>
          </a:p>
          <a:p>
            <a:pPr marL="0" indent="0">
              <a:buFontTx/>
              <a:buNone/>
            </a:pPr>
            <a:r>
              <a:rPr kumimoji="1" lang="zh-CN" altLang="en-US" dirty="0"/>
              <a:t>适配预估场景，</a:t>
            </a:r>
            <a:r>
              <a:rPr kumimoji="1" lang="en-US" altLang="zh-CN" dirty="0"/>
              <a:t>loss</a:t>
            </a:r>
            <a:r>
              <a:rPr kumimoji="1" lang="zh-CN" altLang="en-US" dirty="0"/>
              <a:t>函数我们使用加权</a:t>
            </a:r>
            <a:r>
              <a:rPr kumimoji="1" lang="en-US" altLang="zh-CN" dirty="0" err="1"/>
              <a:t>mse</a:t>
            </a:r>
            <a:r>
              <a:rPr kumimoji="1" lang="zh-CN" altLang="en-US" dirty="0"/>
              <a:t>，样本的权重即其对应的人群激活数量。这样，可以避免大人群预估异常的</a:t>
            </a:r>
            <a:r>
              <a:rPr kumimoji="1" lang="en-US" altLang="zh-CN" dirty="0" err="1"/>
              <a:t>badcase</a:t>
            </a:r>
            <a:r>
              <a:rPr kumimoji="1" lang="zh-CN" altLang="en-US" dirty="0"/>
              <a:t>，提升预估稳定性</a:t>
            </a:r>
            <a:endParaRPr kumimoji="1" lang="en-US" altLang="zh-CN" dirty="0"/>
          </a:p>
          <a:p>
            <a:pPr marL="0" indent="0">
              <a:buFontTx/>
              <a:buNone/>
            </a:pPr>
            <a:endParaRPr kumimoji="1" lang="en-US" altLang="zh-CN" dirty="0"/>
          </a:p>
          <a:p>
            <a:pPr marL="0" indent="0">
              <a:buFontTx/>
              <a:buNone/>
            </a:pPr>
            <a:r>
              <a:rPr lang="en-US" altLang="zh-CN" dirty="0"/>
              <a:t>-------</a:t>
            </a:r>
            <a:r>
              <a:rPr lang="zh-CN" altLang="en-US" dirty="0"/>
              <a:t>使用回归模型拟合可以这个？</a:t>
            </a:r>
            <a:br>
              <a:rPr lang="zh-CN" altLang="en-US" dirty="0"/>
            </a:br>
            <a:r>
              <a:rPr lang="zh-CN" altLang="en-US" dirty="0"/>
              <a:t>实际使用模型拟合是很自然的想法。在</a:t>
            </a:r>
            <a:r>
              <a:rPr lang="en-US" altLang="zh-CN" dirty="0"/>
              <a:t>V1</a:t>
            </a:r>
            <a:r>
              <a:rPr lang="zh-CN" altLang="en-US" dirty="0"/>
              <a:t>版本里面，我们设置了大量偏执假设，历史分布与进入类似，</a:t>
            </a:r>
            <a:r>
              <a:rPr lang="en-US" altLang="zh-CN" dirty="0" err="1"/>
              <a:t>pdcvrBias</a:t>
            </a:r>
            <a:r>
              <a:rPr lang="zh-CN" altLang="en-US" dirty="0"/>
              <a:t>稳定，只有</a:t>
            </a:r>
            <a:r>
              <a:rPr lang="en-US" altLang="zh-CN" dirty="0"/>
              <a:t>aid</a:t>
            </a:r>
            <a:r>
              <a:rPr lang="zh-CN" altLang="en-US" dirty="0"/>
              <a:t>和</a:t>
            </a:r>
            <a:r>
              <a:rPr lang="en-US" altLang="zh-CN" dirty="0" err="1"/>
              <a:t>pdcvr</a:t>
            </a:r>
            <a:r>
              <a:rPr lang="zh-CN" altLang="en-US" dirty="0"/>
              <a:t>信息构建表也取得了明显收益，考虑更多信息，使用拟合能力更强的网络，只要样本合理，特征合理，保护机制合理，是一定有正向收益的</a:t>
            </a:r>
            <a:endParaRPr lang="en-US" altLang="zh-CN" dirty="0"/>
          </a:p>
          <a:p>
            <a:pPr marL="0" indent="0">
              <a:buFontTx/>
              <a:buNone/>
            </a:pPr>
            <a:endParaRPr kumimoji="1" lang="en-US" altLang="zh-CN" dirty="0"/>
          </a:p>
          <a:p>
            <a:pPr marL="0" indent="0">
              <a:buFontTx/>
              <a:buNone/>
            </a:pPr>
            <a:r>
              <a:rPr kumimoji="1" lang="en-US" altLang="zh-CN" dirty="0"/>
              <a:t>-------</a:t>
            </a:r>
            <a:r>
              <a:rPr lang="zh-CN" altLang="en-US" dirty="0"/>
              <a:t>什么是</a:t>
            </a:r>
            <a:r>
              <a:rPr lang="en-US" altLang="zh-CN" dirty="0"/>
              <a:t>self-attention</a:t>
            </a:r>
            <a:r>
              <a:rPr lang="zh-CN" altLang="en-US" dirty="0"/>
              <a:t>？</a:t>
            </a:r>
            <a:br>
              <a:rPr lang="zh-CN" altLang="en-US" dirty="0"/>
            </a:br>
            <a:r>
              <a:rPr lang="en-US" altLang="zh-CN" dirty="0"/>
              <a:t>self-attention layer</a:t>
            </a:r>
            <a:r>
              <a:rPr lang="zh-CN" altLang="en-US" dirty="0"/>
              <a:t>是对传统</a:t>
            </a:r>
            <a:r>
              <a:rPr lang="en-US" altLang="zh-CN" dirty="0"/>
              <a:t>RNN, LSTM</a:t>
            </a:r>
            <a:r>
              <a:rPr lang="zh-CN" altLang="en-US" dirty="0"/>
              <a:t>，</a:t>
            </a:r>
            <a:r>
              <a:rPr lang="en-US" altLang="zh-CN" dirty="0"/>
              <a:t>GRU</a:t>
            </a:r>
            <a:r>
              <a:rPr lang="zh-CN" altLang="en-US" dirty="0"/>
              <a:t>的替换，用于处理序列特征。一般用于</a:t>
            </a:r>
            <a:r>
              <a:rPr lang="en-US" altLang="zh-CN" dirty="0"/>
              <a:t>seq2seq</a:t>
            </a:r>
            <a:r>
              <a:rPr lang="zh-CN" altLang="en-US" dirty="0"/>
              <a:t>问题。</a:t>
            </a:r>
            <a:br>
              <a:rPr lang="zh-CN" altLang="en-US" dirty="0"/>
            </a:br>
            <a:r>
              <a:rPr lang="en-US" altLang="zh-CN" dirty="0"/>
              <a:t>self-attention</a:t>
            </a:r>
            <a:r>
              <a:rPr lang="zh-CN" altLang="en-US" dirty="0"/>
              <a:t>数原始</a:t>
            </a:r>
            <a:r>
              <a:rPr lang="en-US" altLang="zh-CN" dirty="0"/>
              <a:t>item </a:t>
            </a:r>
            <a:r>
              <a:rPr lang="en-US" altLang="zh-CN" dirty="0" err="1"/>
              <a:t>i</a:t>
            </a:r>
            <a:r>
              <a:rPr lang="zh-CN" altLang="en-US" dirty="0"/>
              <a:t>的处理也包括三步，第一步将</a:t>
            </a:r>
            <a:r>
              <a:rPr lang="en-US" altLang="zh-CN" dirty="0" err="1"/>
              <a:t>i</a:t>
            </a:r>
            <a:r>
              <a:rPr lang="zh-CN" altLang="en-US" dirty="0"/>
              <a:t>乘上三个矩阵，变换为（</a:t>
            </a:r>
            <a:r>
              <a:rPr lang="en-US" altLang="zh-CN" dirty="0"/>
              <a:t>Q,K,V</a:t>
            </a:r>
            <a:r>
              <a:rPr lang="zh-CN" altLang="en-US" dirty="0"/>
              <a:t>）</a:t>
            </a:r>
            <a:br>
              <a:rPr lang="zh-CN" altLang="en-US" dirty="0"/>
            </a:br>
            <a:r>
              <a:rPr lang="zh-CN" altLang="en-US" dirty="0"/>
              <a:t>之后，基于</a:t>
            </a:r>
            <a:r>
              <a:rPr lang="en-US" altLang="zh-CN" dirty="0"/>
              <a:t>Q,K</a:t>
            </a:r>
            <a:r>
              <a:rPr lang="zh-CN" altLang="en-US" dirty="0"/>
              <a:t>得到</a:t>
            </a:r>
            <a:r>
              <a:rPr lang="en-US" altLang="zh-CN" dirty="0"/>
              <a:t>V</a:t>
            </a:r>
            <a:r>
              <a:rPr lang="zh-CN" altLang="en-US" dirty="0"/>
              <a:t>的原始</a:t>
            </a:r>
            <a:r>
              <a:rPr lang="en-US" altLang="zh-CN" dirty="0"/>
              <a:t>Q</a:t>
            </a:r>
            <a:r>
              <a:rPr lang="zh-CN" altLang="en-US" dirty="0"/>
              <a:t>权重</a:t>
            </a:r>
            <a:r>
              <a:rPr lang="en-US" altLang="zh-CN" dirty="0"/>
              <a:t>A</a:t>
            </a:r>
            <a:r>
              <a:rPr lang="zh-CN" altLang="en-US" dirty="0"/>
              <a:t>，</a:t>
            </a:r>
            <a:r>
              <a:rPr lang="en-US" altLang="zh-CN" dirty="0"/>
              <a:t>A</a:t>
            </a:r>
            <a:r>
              <a:rPr lang="zh-CN" altLang="en-US" dirty="0"/>
              <a:t>做归一化，得到</a:t>
            </a:r>
            <a:r>
              <a:rPr lang="en-US" altLang="zh-CN" dirty="0" err="1"/>
              <a:t>A_hat</a:t>
            </a:r>
            <a:br>
              <a:rPr lang="en-US" altLang="zh-CN" dirty="0"/>
            </a:br>
            <a:r>
              <a:rPr lang="zh-CN" altLang="en-US" dirty="0"/>
              <a:t>基于基于</a:t>
            </a:r>
            <a:r>
              <a:rPr lang="en-US" altLang="zh-CN" dirty="0" err="1"/>
              <a:t>A_hat</a:t>
            </a:r>
            <a:r>
              <a:rPr lang="zh-CN" altLang="en-US" dirty="0"/>
              <a:t>与</a:t>
            </a:r>
            <a:r>
              <a:rPr lang="en-US" altLang="zh-CN" dirty="0"/>
              <a:t>V</a:t>
            </a:r>
            <a:r>
              <a:rPr lang="zh-CN" altLang="en-US" dirty="0"/>
              <a:t>得到输入</a:t>
            </a:r>
            <a:r>
              <a:rPr lang="en-US" altLang="zh-CN" dirty="0"/>
              <a:t>item </a:t>
            </a:r>
            <a:r>
              <a:rPr lang="en-US" altLang="zh-CN" dirty="0" err="1"/>
              <a:t>i</a:t>
            </a:r>
            <a:r>
              <a:rPr lang="zh-CN" altLang="en-US" dirty="0"/>
              <a:t>对应的</a:t>
            </a:r>
            <a:r>
              <a:rPr lang="en-US" altLang="zh-CN" dirty="0"/>
              <a:t>embedding O</a:t>
            </a:r>
            <a:br>
              <a:rPr lang="en-US" altLang="zh-CN" dirty="0"/>
            </a:br>
            <a:r>
              <a:rPr lang="en-US" altLang="zh-CN" dirty="0"/>
              <a:t>multi-head self-attention</a:t>
            </a:r>
            <a:r>
              <a:rPr lang="zh-CN" altLang="en-US" dirty="0"/>
              <a:t>是对</a:t>
            </a:r>
            <a:r>
              <a:rPr lang="en-US" altLang="zh-CN" dirty="0"/>
              <a:t>self-attention</a:t>
            </a:r>
            <a:r>
              <a:rPr lang="zh-CN" altLang="en-US" dirty="0"/>
              <a:t>的扩展，不同点在于</a:t>
            </a:r>
            <a:r>
              <a:rPr lang="en-US" altLang="zh-CN" dirty="0"/>
              <a:t>2</a:t>
            </a:r>
            <a:r>
              <a:rPr lang="zh-CN" altLang="en-US" dirty="0"/>
              <a:t>个，一个是变成得到的</a:t>
            </a:r>
            <a:r>
              <a:rPr lang="en-US" altLang="zh-CN" dirty="0"/>
              <a:t>Q,K,V</a:t>
            </a:r>
            <a:r>
              <a:rPr lang="zh-CN" altLang="en-US" dirty="0"/>
              <a:t>不是</a:t>
            </a:r>
            <a:r>
              <a:rPr lang="en-US" altLang="zh-CN" dirty="0"/>
              <a:t>1</a:t>
            </a:r>
            <a:r>
              <a:rPr lang="zh-CN" altLang="en-US" dirty="0"/>
              <a:t>个矩阵，是</a:t>
            </a:r>
            <a:r>
              <a:rPr lang="en-US" altLang="zh-CN" dirty="0"/>
              <a:t>n</a:t>
            </a:r>
            <a:r>
              <a:rPr lang="zh-CN" altLang="en-US" dirty="0"/>
              <a:t>个矩阵，</a:t>
            </a:r>
            <a:br>
              <a:rPr lang="zh-CN" altLang="en-US" dirty="0"/>
            </a:br>
            <a:r>
              <a:rPr lang="zh-CN" altLang="en-US" dirty="0"/>
              <a:t>同时得到输出</a:t>
            </a:r>
            <a:r>
              <a:rPr lang="en-US" altLang="zh-CN" dirty="0"/>
              <a:t>embedding</a:t>
            </a:r>
            <a:r>
              <a:rPr lang="zh-CN" altLang="en-US" dirty="0"/>
              <a:t>时，会将</a:t>
            </a:r>
            <a:r>
              <a:rPr lang="en-US" altLang="zh-CN" dirty="0"/>
              <a:t>O</a:t>
            </a:r>
            <a:r>
              <a:rPr lang="zh-CN" altLang="en-US" dirty="0"/>
              <a:t>乘上一个矩阵，做维度归一，与输入</a:t>
            </a:r>
            <a:r>
              <a:rPr lang="en-US" altLang="zh-CN" dirty="0"/>
              <a:t>I</a:t>
            </a:r>
            <a:r>
              <a:rPr lang="zh-CN" altLang="en-US" dirty="0"/>
              <a:t>维度维持一致</a:t>
            </a:r>
            <a:endParaRPr kumimoji="1" lang="en-US" altLang="zh-CN" dirty="0"/>
          </a:p>
          <a:p>
            <a:pPr marL="0" indent="0">
              <a:buFontTx/>
              <a:buNone/>
            </a:pPr>
            <a:endParaRPr kumimoji="1"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17</a:t>
            </a:fld>
            <a:endParaRPr kumimoji="1" lang="zh-CN" altLang="en-US"/>
          </a:p>
        </p:txBody>
      </p:sp>
    </p:spTree>
    <p:extLst>
      <p:ext uri="{BB962C8B-B14F-4D97-AF65-F5344CB8AC3E}">
        <p14:creationId xmlns:p14="http://schemas.microsoft.com/office/powerpoint/2010/main" val="3926627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总结下次留策略框架，首先我们解析离线效果日志，处理获得样本的</a:t>
            </a:r>
            <a:r>
              <a:rPr lang="en-US" altLang="zh-CN" dirty="0"/>
              <a:t>label</a:t>
            </a:r>
            <a:r>
              <a:rPr lang="zh-CN" altLang="en-US" dirty="0"/>
              <a:t>，</a:t>
            </a:r>
            <a:r>
              <a:rPr lang="en-US" altLang="zh-CN" dirty="0"/>
              <a:t>label</a:t>
            </a:r>
            <a:r>
              <a:rPr lang="zh-CN" altLang="en-US" dirty="0"/>
              <a:t>关联特征后，训练得到回归模型</a:t>
            </a:r>
            <a:endParaRPr lang="en-US" altLang="zh-CN" dirty="0"/>
          </a:p>
          <a:p>
            <a:r>
              <a:rPr lang="en-US" altLang="zh-CN" dirty="0"/>
              <a:t>T</a:t>
            </a:r>
            <a:r>
              <a:rPr lang="zh-CN" altLang="en-US" dirty="0"/>
              <a:t>日用户到来时，我们先调价，之后基于模型判断是否过滤</a:t>
            </a:r>
            <a:endParaRPr lang="en-US" altLang="zh-CN" dirty="0"/>
          </a:p>
          <a:p>
            <a:endParaRPr lang="en-US" altLang="zh-CN" dirty="0"/>
          </a:p>
          <a:p>
            <a:r>
              <a:rPr lang="zh-CN" altLang="en-US" dirty="0"/>
              <a:t>经过多伦调优，</a:t>
            </a:r>
            <a:r>
              <a:rPr lang="en-US" altLang="zh-CN" dirty="0"/>
              <a:t>v2</a:t>
            </a:r>
            <a:r>
              <a:rPr lang="zh-CN" altLang="en-US" dirty="0"/>
              <a:t>版本策略上线后确定明显正向收益，其中，日考虑达标率提升到近</a:t>
            </a:r>
            <a:r>
              <a:rPr lang="en-US" altLang="zh-CN" dirty="0"/>
              <a:t>80……</a:t>
            </a:r>
            <a:r>
              <a:rPr lang="zh-CN" altLang="en-US" dirty="0"/>
              <a:t>，平均消耗也从</a:t>
            </a:r>
            <a:r>
              <a:rPr lang="en-US" altLang="zh-CN" dirty="0"/>
              <a:t>108</a:t>
            </a:r>
            <a:r>
              <a:rPr lang="zh-CN" altLang="en-US" dirty="0"/>
              <a:t>元提升到</a:t>
            </a:r>
            <a:r>
              <a:rPr lang="en-US" altLang="zh-CN" dirty="0"/>
              <a:t>139.</a:t>
            </a:r>
          </a:p>
          <a:p>
            <a:r>
              <a:rPr lang="zh-CN" altLang="en-US" dirty="0"/>
              <a:t>与</a:t>
            </a:r>
            <a:r>
              <a:rPr lang="en-US" altLang="zh-CN" dirty="0"/>
              <a:t>v1</a:t>
            </a:r>
            <a:r>
              <a:rPr lang="zh-CN" altLang="en-US" dirty="0"/>
              <a:t>版本对比，新广告效果也更稳定，新广告考核达标率从</a:t>
            </a:r>
            <a:r>
              <a:rPr lang="en-US" altLang="zh-CN" dirty="0"/>
              <a:t>v1</a:t>
            </a:r>
            <a:r>
              <a:rPr lang="zh-CN" altLang="en-US" dirty="0"/>
              <a:t>版本的</a:t>
            </a:r>
            <a:r>
              <a:rPr lang="en-US" altLang="zh-CN" dirty="0"/>
              <a:t>34%</a:t>
            </a:r>
            <a:r>
              <a:rPr lang="zh-CN" altLang="en-US" dirty="0"/>
              <a:t>提升到</a:t>
            </a:r>
            <a:r>
              <a:rPr lang="en-US" altLang="zh-CN" dirty="0"/>
              <a:t>71%,badcase</a:t>
            </a:r>
            <a:r>
              <a:rPr lang="zh-CN" altLang="en-US" dirty="0"/>
              <a:t>消耗占比从之前的</a:t>
            </a:r>
            <a:r>
              <a:rPr lang="en-US" altLang="zh-CN" dirty="0"/>
              <a:t>30.07%</a:t>
            </a:r>
            <a:r>
              <a:rPr lang="zh-CN" altLang="en-US" dirty="0"/>
              <a:t>降低到</a:t>
            </a:r>
            <a:r>
              <a:rPr lang="en-US" altLang="zh-CN" dirty="0"/>
              <a:t>4%</a:t>
            </a:r>
            <a:r>
              <a:rPr lang="zh-CN" altLang="en-US" dirty="0"/>
              <a:t>左右</a:t>
            </a:r>
            <a:endParaRPr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18</a:t>
            </a:fld>
            <a:endParaRPr kumimoji="1" lang="zh-CN" altLang="en-US"/>
          </a:p>
        </p:txBody>
      </p:sp>
    </p:spTree>
    <p:extLst>
      <p:ext uri="{BB962C8B-B14F-4D97-AF65-F5344CB8AC3E}">
        <p14:creationId xmlns:p14="http://schemas.microsoft.com/office/powerpoint/2010/main" val="1788377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最后，系统总结下双出价次留的业务成绩。经过</a:t>
            </a:r>
            <a:r>
              <a:rPr kumimoji="1" lang="en-US" altLang="zh-CN" dirty="0"/>
              <a:t>2</a:t>
            </a:r>
            <a:r>
              <a:rPr kumimoji="1" lang="zh-CN" altLang="en-US" dirty="0"/>
              <a:t>个大版本的迭代，</a:t>
            </a:r>
            <a:endParaRPr kumimoji="1" lang="en-US" altLang="zh-CN" dirty="0"/>
          </a:p>
          <a:p>
            <a:pPr marL="0" indent="0">
              <a:buFontTx/>
              <a:buNone/>
            </a:pPr>
            <a:r>
              <a:rPr kumimoji="1" lang="zh-CN" altLang="en-US" dirty="0"/>
              <a:t>我们将次留广告的考核达标率提升到</a:t>
            </a:r>
            <a:r>
              <a:rPr kumimoji="1" lang="en-US" altLang="zh-CN" dirty="0"/>
              <a:t>80%</a:t>
            </a:r>
            <a:r>
              <a:rPr kumimoji="1" lang="zh-CN" altLang="en-US" dirty="0"/>
              <a:t>以上，效果获得了运营同学广泛好评</a:t>
            </a:r>
            <a:endParaRPr kumimoji="1" lang="en-US" altLang="zh-CN" dirty="0"/>
          </a:p>
          <a:p>
            <a:pPr marL="0" indent="0">
              <a:buFontTx/>
              <a:buNone/>
            </a:pPr>
            <a:endParaRPr kumimoji="1" lang="en-US" altLang="zh-CN" dirty="0"/>
          </a:p>
          <a:p>
            <a:pPr marL="0" indent="0">
              <a:buFontTx/>
              <a:buNone/>
            </a:pPr>
            <a:r>
              <a:rPr kumimoji="1" lang="zh-CN" altLang="en-US" dirty="0"/>
              <a:t>同时助力网服收入从日均</a:t>
            </a:r>
            <a:r>
              <a:rPr kumimoji="1" lang="en-US" altLang="zh-CN" dirty="0"/>
              <a:t>863w</a:t>
            </a:r>
            <a:r>
              <a:rPr kumimoji="1" lang="zh-CN" altLang="en-US" dirty="0"/>
              <a:t>提升到当前的</a:t>
            </a:r>
            <a:r>
              <a:rPr kumimoji="1" lang="en-US" altLang="zh-CN" dirty="0"/>
              <a:t>2400w+</a:t>
            </a:r>
            <a:r>
              <a:rPr kumimoji="1" lang="zh-CN" altLang="en-US" dirty="0"/>
              <a:t>，</a:t>
            </a:r>
            <a:r>
              <a:rPr kumimoji="1" lang="en-US" altLang="zh-CN" dirty="0"/>
              <a:t>AMS</a:t>
            </a:r>
            <a:r>
              <a:rPr kumimoji="1" lang="zh-CN" altLang="en-US" dirty="0"/>
              <a:t>排名也从第三提升到第一</a:t>
            </a:r>
            <a:endParaRPr kumimoji="1"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19</a:t>
            </a:fld>
            <a:endParaRPr kumimoji="1" lang="zh-CN" altLang="en-US"/>
          </a:p>
        </p:txBody>
      </p:sp>
    </p:spTree>
    <p:extLst>
      <p:ext uri="{BB962C8B-B14F-4D97-AF65-F5344CB8AC3E}">
        <p14:creationId xmlns:p14="http://schemas.microsoft.com/office/powerpoint/2010/main" val="1281097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zh-CN" altLang="en-US" dirty="0"/>
              <a:t>本人</a:t>
            </a:r>
            <a:r>
              <a:rPr lang="en-US" altLang="zh-CN" dirty="0"/>
              <a:t>09~17</a:t>
            </a:r>
            <a:r>
              <a:rPr lang="zh-CN" altLang="en-US" dirty="0"/>
              <a:t>年在</a:t>
            </a:r>
            <a:endParaRPr lang="en-US" altLang="zh-CN" dirty="0"/>
          </a:p>
          <a:p>
            <a:pPr marL="0" indent="0">
              <a:buFontTx/>
              <a:buNone/>
            </a:pPr>
            <a:r>
              <a:rPr lang="en-US" altLang="zh-CN" dirty="0"/>
              <a:t>17</a:t>
            </a:r>
            <a:r>
              <a:rPr lang="zh-CN" altLang="en-US" dirty="0"/>
              <a:t>年校招进入，一直</a:t>
            </a:r>
            <a:endParaRPr lang="en-US" altLang="zh-CN" dirty="0"/>
          </a:p>
          <a:p>
            <a:pPr marL="0" indent="0">
              <a:buFontTx/>
              <a:buNone/>
            </a:pPr>
            <a:endParaRPr lang="en-US" altLang="zh-CN" dirty="0"/>
          </a:p>
          <a:p>
            <a:pPr marL="0" indent="0">
              <a:buFontTx/>
              <a:buNone/>
            </a:pPr>
            <a:r>
              <a:rPr lang="en-US" altLang="zh-CN" dirty="0"/>
              <a:t>17</a:t>
            </a:r>
            <a:r>
              <a:rPr lang="zh-CN" altLang="en-US" dirty="0"/>
              <a:t>年至今，本人先后获得</a:t>
            </a:r>
            <a:r>
              <a:rPr lang="en-US" altLang="zh-CN" dirty="0"/>
              <a:t>1</a:t>
            </a:r>
            <a:r>
              <a:rPr lang="zh-CN" altLang="en-US" dirty="0"/>
              <a:t>次五星员工和</a:t>
            </a:r>
            <a:r>
              <a:rPr lang="en-US" altLang="zh-CN" dirty="0"/>
              <a:t>4</a:t>
            </a:r>
            <a:r>
              <a:rPr lang="zh-CN" altLang="en-US" dirty="0"/>
              <a:t>次</a:t>
            </a:r>
            <a:r>
              <a:rPr lang="en-US" altLang="zh-CN" dirty="0"/>
              <a:t>4</a:t>
            </a:r>
            <a:r>
              <a:rPr lang="zh-CN" altLang="en-US" dirty="0"/>
              <a:t>星员工</a:t>
            </a:r>
            <a:endParaRPr lang="en-US" altLang="zh-CN" dirty="0"/>
          </a:p>
          <a:p>
            <a:pPr marL="0" indent="0">
              <a:buFontTx/>
              <a:buNone/>
            </a:pPr>
            <a:r>
              <a:rPr lang="zh-CN" altLang="en-US" dirty="0"/>
              <a:t>本人所在的团队也收获了多项公司级荣誉</a:t>
            </a:r>
            <a:endParaRPr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2</a:t>
            </a:fld>
            <a:endParaRPr kumimoji="1" lang="zh-CN" altLang="en-US"/>
          </a:p>
        </p:txBody>
      </p:sp>
    </p:spTree>
    <p:extLst>
      <p:ext uri="{BB962C8B-B14F-4D97-AF65-F5344CB8AC3E}">
        <p14:creationId xmlns:p14="http://schemas.microsoft.com/office/powerpoint/2010/main" val="2422771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zh-CN" altLang="en-US" dirty="0"/>
              <a:t>接下来，再给各位评委老师介绍下微信流量位系统加强策略</a:t>
            </a:r>
            <a:endParaRPr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20</a:t>
            </a:fld>
            <a:endParaRPr kumimoji="1" lang="zh-CN" altLang="en-US"/>
          </a:p>
        </p:txBody>
      </p:sp>
    </p:spTree>
    <p:extLst>
      <p:ext uri="{BB962C8B-B14F-4D97-AF65-F5344CB8AC3E}">
        <p14:creationId xmlns:p14="http://schemas.microsoft.com/office/powerpoint/2010/main" val="3457886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FontTx/>
                  <a:buNone/>
                </a:pPr>
                <a:r>
                  <a:rPr kumimoji="1" lang="zh-CN" altLang="en-US" dirty="0"/>
                  <a:t>随着效果优化的不断深入，网服广告主不再满足与次留广告考核达标。他们对效果有提出了新的考核诉求：在双出价次留广告考核达标的基础上，同时优化下长留率</a:t>
                </a:r>
                <a:endParaRPr kumimoji="1" lang="en-US" altLang="zh-CN" dirty="0"/>
              </a:p>
              <a:p>
                <a:pPr marL="0" indent="0">
                  <a:buFontTx/>
                  <a:buNone/>
                </a:pPr>
                <a:r>
                  <a:rPr kumimoji="1" lang="zh-CN" altLang="en-US" dirty="0"/>
                  <a:t>所谓长留，即</a:t>
                </a:r>
                <a:r>
                  <a:rPr kumimoji="1" lang="en-US" altLang="zh-CN" dirty="0"/>
                  <a:t>2</a:t>
                </a:r>
                <a:r>
                  <a:rPr kumimoji="1" lang="zh-CN" altLang="en-US" dirty="0"/>
                  <a:t>留到</a:t>
                </a:r>
                <a:r>
                  <a:rPr kumimoji="1" lang="en-US" altLang="zh-CN" dirty="0"/>
                  <a:t>30</a:t>
                </a:r>
                <a:r>
                  <a:rPr kumimoji="1" lang="zh-CN" altLang="en-US" dirty="0"/>
                  <a:t>留的泛称。。。</a:t>
                </a:r>
                <a:r>
                  <a:rPr kumimoji="1" lang="en-US" altLang="zh-CN" dirty="0"/>
                  <a:t>N</a:t>
                </a:r>
                <a:r>
                  <a:rPr kumimoji="1" lang="zh-CN" altLang="en-US" dirty="0"/>
                  <a:t>留即</a:t>
                </a:r>
                <a:endParaRPr kumimoji="1" lang="en-US" altLang="zh-CN" dirty="0"/>
              </a:p>
              <a:p>
                <a:pPr marL="0" indent="0">
                  <a:buFontTx/>
                  <a:buNone/>
                </a:pPr>
                <a:r>
                  <a:rPr kumimoji="1" lang="zh-CN" altLang="en-US" dirty="0"/>
                  <a:t>调研其他行业广告主后我们发现，出价点与考核点不一致，是</a:t>
                </a:r>
                <a:r>
                  <a:rPr kumimoji="1" lang="en-US" altLang="zh-CN" dirty="0" err="1"/>
                  <a:t>oCPM</a:t>
                </a:r>
                <a:r>
                  <a:rPr kumimoji="1" lang="zh-CN" altLang="en-US" dirty="0"/>
                  <a:t>的通用痛点，比如教育行业广告主主投有效线索，尝试获得低价体验课用户，但是他们正在考核的是正价课转化率。</a:t>
                </a:r>
                <a:endParaRPr kumimoji="1" lang="en-US" altLang="zh-CN" dirty="0"/>
              </a:p>
              <a:p>
                <a:pPr marL="0" indent="0">
                  <a:buFontTx/>
                  <a:buNone/>
                </a:pPr>
                <a:endParaRPr kumimoji="1" lang="en-US" altLang="zh-CN" dirty="0"/>
              </a:p>
              <a:p>
                <a:pPr marL="0" indent="0">
                  <a:buFontTx/>
                  <a:buNone/>
                </a:pPr>
                <a:r>
                  <a:rPr kumimoji="1" lang="zh-CN" altLang="en-US" dirty="0"/>
                  <a:t>部分评委老师可能会询问，既然这样，为什么。。。这是因为考核周期长，比如。</a:t>
                </a:r>
                <a:endParaRPr kumimoji="1" lang="en-US" altLang="zh-CN" dirty="0"/>
              </a:p>
              <a:p>
                <a:pPr marL="0" indent="0">
                  <a:buFontTx/>
                  <a:buNone/>
                </a:pPr>
                <a:r>
                  <a:rPr kumimoji="1" lang="zh-CN" altLang="en-US" dirty="0"/>
                  <a:t>这样广告主无法及时评估投放效果，无法有效调整定向和出价。同时单渠道</a:t>
                </a:r>
                <a:endParaRPr kumimoji="1" lang="en-US" altLang="zh-CN" dirty="0"/>
              </a:p>
              <a:p>
                <a:pPr marL="0" indent="0">
                  <a:buFontTx/>
                  <a:buNone/>
                </a:pPr>
                <a:r>
                  <a:rPr kumimoji="1" lang="zh-CN" altLang="en-US" dirty="0"/>
                  <a:t>另外一个原因是，金融</a:t>
                </a:r>
                <a:r>
                  <a:rPr kumimoji="1" lang="en-US" altLang="zh-CN" dirty="0"/>
                  <a:t>/</a:t>
                </a:r>
                <a:r>
                  <a:rPr kumimoji="1" lang="zh-CN" altLang="en-US" dirty="0"/>
                  <a:t>游戏行业</a:t>
                </a:r>
                <a:r>
                  <a:rPr kumimoji="1" lang="en-US" altLang="zh-CN" dirty="0" err="1"/>
                  <a:t>roi</a:t>
                </a:r>
                <a:r>
                  <a:rPr kumimoji="1" lang="zh-CN" altLang="en-US" dirty="0"/>
                  <a:t>数据</a:t>
                </a:r>
                <a:endParaRPr kumimoji="1" lang="en-US" altLang="zh-CN" dirty="0"/>
              </a:p>
              <a:p>
                <a:pPr marL="0" indent="0">
                  <a:buFontTx/>
                  <a:buNone/>
                </a:pPr>
                <a:endParaRPr kumimoji="1" lang="en-US" altLang="zh-CN" dirty="0"/>
              </a:p>
              <a:p>
                <a:pPr marL="0" indent="0">
                  <a:buFontTx/>
                  <a:buNone/>
                </a:pPr>
                <a:r>
                  <a:rPr kumimoji="1" lang="zh-CN" altLang="en-US" dirty="0"/>
                  <a:t>怎么办了？</a:t>
                </a:r>
                <a:endParaRPr kumimoji="1" lang="en-US" altLang="zh-CN" dirty="0"/>
              </a:p>
            </p:txBody>
          </p:sp>
        </mc:Choice>
        <mc:Fallback xmlns="">
          <p:sp>
            <p:nvSpPr>
              <p:cNvPr id="3" name="备注占位符 2"/>
              <p:cNvSpPr>
                <a:spLocks noGrp="1"/>
              </p:cNvSpPr>
              <p:nvPr>
                <p:ph type="body" idx="1"/>
              </p:nvPr>
            </p:nvSpPr>
            <p:spPr/>
            <p:txBody>
              <a:bodyPr/>
              <a:lstStyle/>
              <a:p>
                <a:pPr marL="0" indent="0">
                  <a:buFontTx/>
                  <a:buNone/>
                </a:pPr>
                <a:r>
                  <a:rPr kumimoji="1" lang="zh-CN" altLang="en-US" dirty="0"/>
                  <a:t>随着效果优化的不断深入，网服广告主不再满足与次留广告考核达标。他们对效果有提出了新的考核诉求：在双出价次留广告考核达标的基础上，同时优化下长留率</a:t>
                </a:r>
                <a:endParaRPr kumimoji="1" lang="en-US" altLang="zh-CN" dirty="0"/>
              </a:p>
              <a:p>
                <a:pPr marL="0" indent="0">
                  <a:buFontTx/>
                  <a:buNone/>
                </a:pPr>
                <a:r>
                  <a:rPr kumimoji="1" lang="zh-CN" altLang="en-US" dirty="0"/>
                  <a:t>所谓长留，即</a:t>
                </a:r>
                <a:r>
                  <a:rPr kumimoji="1" lang="en-US" altLang="zh-CN" dirty="0"/>
                  <a:t>2</a:t>
                </a:r>
                <a:r>
                  <a:rPr kumimoji="1" lang="zh-CN" altLang="en-US" dirty="0"/>
                  <a:t>留到</a:t>
                </a:r>
                <a:r>
                  <a:rPr kumimoji="1" lang="en-US" altLang="zh-CN" dirty="0"/>
                  <a:t>30</a:t>
                </a:r>
                <a:r>
                  <a:rPr kumimoji="1" lang="zh-CN" altLang="en-US" dirty="0"/>
                  <a:t>留的泛称</a:t>
                </a:r>
                <a:endParaRPr kumimoji="1" lang="en-US" altLang="zh-CN" dirty="0"/>
              </a:p>
              <a:p>
                <a:pPr marL="0" indent="0">
                  <a:buFontTx/>
                  <a:buNone/>
                </a:pPr>
                <a:r>
                  <a:rPr kumimoji="1" lang="zh-CN" altLang="en-US" dirty="0"/>
                  <a:t>调研其他行业广告主后我们发现，出价点与考核点不一致，是</a:t>
                </a:r>
                <a:r>
                  <a:rPr kumimoji="1" lang="en-US" altLang="zh-CN" dirty="0" err="1"/>
                  <a:t>oCPM</a:t>
                </a:r>
                <a:r>
                  <a:rPr kumimoji="1" lang="zh-CN" altLang="en-US" dirty="0"/>
                  <a:t>的通用痛点，比如教育行业广告主主投有效线索，尝试获得低价体验课用户，但是他们正在考核的是高价课转化率。</a:t>
                </a:r>
                <a:endParaRPr kumimoji="1" lang="en-US" altLang="zh-CN" dirty="0"/>
              </a:p>
              <a:p>
                <a:pPr marL="0" indent="0">
                  <a:buFontTx/>
                  <a:buNone/>
                </a:pPr>
                <a:endParaRPr kumimoji="1" lang="en-US" altLang="zh-CN" dirty="0"/>
              </a:p>
              <a:p>
                <a:pPr marL="0" indent="0">
                  <a:buFontTx/>
                  <a:buNone/>
                </a:pPr>
                <a:r>
                  <a:rPr kumimoji="1" lang="zh-CN" altLang="en-US" dirty="0"/>
                  <a:t>部分评委老师可能会询问，既然这样，为什么。。。这是因为考核周期长，比如。这样广告主无法及时评估投放效果，无法有效调整定向和出价。同时单渠道</a:t>
                </a:r>
                <a:endParaRPr kumimoji="1" lang="en-US" altLang="zh-CN" dirty="0"/>
              </a:p>
              <a:p>
                <a:pPr marL="0" indent="0">
                  <a:buFontTx/>
                  <a:buNone/>
                </a:pPr>
                <a:r>
                  <a:rPr kumimoji="1" lang="zh-CN" altLang="en-US" dirty="0"/>
                  <a:t>另外一个原因是，金融</a:t>
                </a:r>
                <a:r>
                  <a:rPr kumimoji="1" lang="en-US" altLang="zh-CN" dirty="0"/>
                  <a:t>/</a:t>
                </a:r>
                <a:r>
                  <a:rPr kumimoji="1" lang="zh-CN" altLang="en-US" dirty="0"/>
                  <a:t>游戏行业</a:t>
                </a:r>
                <a:r>
                  <a:rPr kumimoji="1" lang="en-US" altLang="zh-CN" dirty="0" err="1"/>
                  <a:t>roi</a:t>
                </a:r>
                <a:r>
                  <a:rPr kumimoji="1" lang="zh-CN" altLang="en-US" dirty="0"/>
                  <a:t>数据</a:t>
                </a:r>
                <a:endParaRPr kumimoji="1" lang="en-US" altLang="zh-CN" dirty="0"/>
              </a:p>
              <a:p>
                <a:pPr marL="0" indent="0">
                  <a:buFontTx/>
                  <a:buNone/>
                </a:pPr>
                <a:endParaRPr kumimoji="1" lang="en-US" altLang="zh-CN" dirty="0"/>
              </a:p>
              <a:p>
                <a:pPr marL="0" indent="0">
                  <a:buFontTx/>
                  <a:buNone/>
                </a:pPr>
                <a:r>
                  <a:rPr kumimoji="1" lang="zh-CN" altLang="en-US" dirty="0"/>
                  <a:t>那么，我们</a:t>
                </a:r>
                <a:r>
                  <a:rPr lang="zh-CN" altLang="en-US" sz="1200" kern="1200" dirty="0">
                    <a:solidFill>
                      <a:schemeClr val="tx1"/>
                    </a:solidFill>
                    <a:latin typeface="+mj-ea"/>
                    <a:ea typeface="+mn-ea"/>
                    <a:cs typeface="+mn-cs"/>
                  </a:rPr>
                  <a:t>如何在保证</a:t>
                </a:r>
                <a:r>
                  <a:rPr lang="en-US" altLang="zh-CN" sz="1200" i="0" dirty="0">
                    <a:latin typeface="Cambria Math" panose="02040503050406030204" pitchFamily="18" charset="0"/>
                  </a:rPr>
                  <a:t>𝑜𝐶𝑃𝑀</a:t>
                </a:r>
                <a:r>
                  <a:rPr lang="zh-CN" altLang="en-US" sz="1200" kern="1200" dirty="0">
                    <a:solidFill>
                      <a:schemeClr val="tx1"/>
                    </a:solidFill>
                    <a:latin typeface="+mj-ea"/>
                    <a:ea typeface="+mn-ea"/>
                    <a:cs typeface="+mn-cs"/>
                  </a:rPr>
                  <a:t>成本达成的情况下，帮助广告主优化提升后端考核点效果</a:t>
                </a:r>
                <a:endParaRPr kumimoji="1" lang="en-US" altLang="zh-CN" dirty="0"/>
              </a:p>
            </p:txBody>
          </p:sp>
        </mc:Fallback>
      </mc:AlternateContent>
      <p:sp>
        <p:nvSpPr>
          <p:cNvPr id="4" name="灯片编号占位符 3"/>
          <p:cNvSpPr>
            <a:spLocks noGrp="1"/>
          </p:cNvSpPr>
          <p:nvPr>
            <p:ph type="sldNum" sz="quarter" idx="5"/>
          </p:nvPr>
        </p:nvSpPr>
        <p:spPr/>
        <p:txBody>
          <a:bodyPr/>
          <a:lstStyle/>
          <a:p>
            <a:fld id="{182B62BB-9165-5D4E-BA5F-374C0B770A83}" type="slidenum">
              <a:rPr kumimoji="1" lang="zh-CN" altLang="en-US" smtClean="0"/>
              <a:t>21</a:t>
            </a:fld>
            <a:endParaRPr kumimoji="1" lang="zh-CN" altLang="en-US"/>
          </a:p>
        </p:txBody>
      </p:sp>
    </p:spTree>
    <p:extLst>
      <p:ext uri="{BB962C8B-B14F-4D97-AF65-F5344CB8AC3E}">
        <p14:creationId xmlns:p14="http://schemas.microsoft.com/office/powerpoint/2010/main" val="921670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我们首先调研了</a:t>
            </a:r>
            <a:r>
              <a:rPr kumimoji="1" lang="en-US" altLang="zh-CN" dirty="0"/>
              <a:t>AMS</a:t>
            </a:r>
            <a:r>
              <a:rPr kumimoji="1" lang="zh-CN" altLang="en-US" dirty="0"/>
              <a:t>内部解决方案，我们发现目前成熟在用的策略有</a:t>
            </a:r>
            <a:r>
              <a:rPr kumimoji="1" lang="en-US" altLang="zh-CN" dirty="0"/>
              <a:t>2</a:t>
            </a:r>
            <a:r>
              <a:rPr kumimoji="1" lang="zh-CN" altLang="en-US" dirty="0"/>
              <a:t>套。一套是 </a:t>
            </a:r>
            <a:r>
              <a:rPr kumimoji="1" lang="en-US" altLang="zh-CN" dirty="0"/>
              <a:t>ADX</a:t>
            </a:r>
            <a:r>
              <a:rPr kumimoji="1" lang="zh-CN" altLang="en-US" dirty="0"/>
              <a:t>。使用</a:t>
            </a:r>
            <a:r>
              <a:rPr kumimoji="1" lang="en-US" altLang="zh-CN" dirty="0"/>
              <a:t>ADX</a:t>
            </a:r>
            <a:r>
              <a:rPr kumimoji="1" lang="zh-CN" altLang="en-US" dirty="0"/>
              <a:t>时，广告主自己预估用户。。。，直接对请求出价，</a:t>
            </a:r>
            <a:endParaRPr kumimoji="1" lang="en-US" altLang="zh-CN" dirty="0"/>
          </a:p>
          <a:p>
            <a:pPr marL="0" indent="0">
              <a:buFontTx/>
              <a:buNone/>
            </a:pPr>
            <a:endParaRPr kumimoji="1" lang="en-US" altLang="zh-CN" dirty="0"/>
          </a:p>
          <a:p>
            <a:pPr marL="0" indent="0">
              <a:buFontTx/>
              <a:buNone/>
            </a:pPr>
            <a:r>
              <a:rPr kumimoji="1" lang="zh-CN" altLang="en-US" dirty="0"/>
              <a:t>通过对优质长留用户处高价，劣质长留出低价，自动优化广告的长留率。</a:t>
            </a:r>
            <a:endParaRPr kumimoji="1" lang="en-US" altLang="zh-CN" dirty="0"/>
          </a:p>
          <a:p>
            <a:pPr marL="0" indent="0">
              <a:buFontTx/>
              <a:buNone/>
            </a:pPr>
            <a:endParaRPr kumimoji="1" lang="en-US" altLang="zh-CN" dirty="0"/>
          </a:p>
          <a:p>
            <a:pPr marL="0" indent="0">
              <a:buFontTx/>
              <a:buNone/>
            </a:pPr>
            <a:r>
              <a:rPr kumimoji="1" lang="zh-CN" altLang="en-US" dirty="0"/>
              <a:t>然而，</a:t>
            </a:r>
            <a:r>
              <a:rPr kumimoji="1" lang="en-US" altLang="zh-CN" dirty="0"/>
              <a:t>ADX</a:t>
            </a:r>
            <a:r>
              <a:rPr kumimoji="1" lang="zh-CN" altLang="en-US" dirty="0"/>
              <a:t>面临着</a:t>
            </a:r>
            <a:r>
              <a:rPr kumimoji="1" lang="en-US" altLang="zh-CN" dirty="0"/>
              <a:t>1</a:t>
            </a:r>
            <a:r>
              <a:rPr kumimoji="1" lang="zh-CN" altLang="en-US" dirty="0"/>
              <a:t>个问题，即对广告主工程能力。。。</a:t>
            </a:r>
            <a:endParaRPr kumimoji="1" lang="en-US" altLang="zh-CN" dirty="0"/>
          </a:p>
          <a:p>
            <a:pPr marL="0" indent="0">
              <a:buFontTx/>
              <a:buNone/>
            </a:pPr>
            <a:endParaRPr kumimoji="1" lang="en-US" altLang="zh-CN" dirty="0"/>
          </a:p>
          <a:p>
            <a:pPr marL="0" indent="0">
              <a:buFontTx/>
              <a:buNone/>
            </a:pPr>
            <a:r>
              <a:rPr kumimoji="1" lang="zh-CN" altLang="en-US" dirty="0"/>
              <a:t>另一套方案是</a:t>
            </a:r>
            <a:r>
              <a:rPr kumimoji="1" lang="en-US" altLang="zh-CN" dirty="0"/>
              <a:t>golden</a:t>
            </a:r>
            <a:r>
              <a:rPr kumimoji="1" lang="zh-CN" altLang="en-US" dirty="0"/>
              <a:t>老师和</a:t>
            </a:r>
            <a:r>
              <a:rPr kumimoji="1" lang="en-US" altLang="zh-CN" dirty="0" err="1"/>
              <a:t>niko</a:t>
            </a:r>
            <a:r>
              <a:rPr kumimoji="1" lang="zh-CN" altLang="en-US" dirty="0"/>
              <a:t>老师主推的系统加强策略，使用系统加强时，</a:t>
            </a:r>
            <a:r>
              <a:rPr kumimoji="1" lang="en-US" altLang="zh-CN" dirty="0"/>
              <a:t>MP</a:t>
            </a:r>
            <a:r>
              <a:rPr kumimoji="1" lang="zh-CN" altLang="en-US" dirty="0"/>
              <a:t>与 </a:t>
            </a:r>
            <a:r>
              <a:rPr kumimoji="1" lang="en-US" altLang="zh-CN" dirty="0"/>
              <a:t>pc ad</a:t>
            </a:r>
            <a:r>
              <a:rPr kumimoji="1" lang="zh-CN" altLang="en-US" dirty="0"/>
              <a:t>， </a:t>
            </a:r>
            <a:r>
              <a:rPr kumimoji="1" lang="en-US" altLang="zh-CN" dirty="0"/>
              <a:t>DMP</a:t>
            </a:r>
            <a:r>
              <a:rPr kumimoji="1" lang="zh-CN" altLang="en-US" dirty="0"/>
              <a:t>合作。</a:t>
            </a:r>
            <a:endParaRPr kumimoji="1" lang="en-US" altLang="zh-CN" dirty="0"/>
          </a:p>
          <a:p>
            <a:pPr marL="0" indent="0">
              <a:buFontTx/>
              <a:buNone/>
            </a:pPr>
            <a:r>
              <a:rPr kumimoji="1" lang="zh-CN" altLang="en-US" dirty="0"/>
              <a:t>广告主首先回传脱敏后的分级人群信息到</a:t>
            </a:r>
            <a:r>
              <a:rPr kumimoji="1" lang="en-US" altLang="zh-CN" dirty="0"/>
              <a:t>DMP</a:t>
            </a:r>
          </a:p>
          <a:p>
            <a:pPr marL="0" indent="0">
              <a:buFontTx/>
              <a:buNone/>
            </a:pPr>
            <a:r>
              <a:rPr kumimoji="1" lang="zh-CN" altLang="en-US" dirty="0"/>
              <a:t>平台使用这些数据帮助广告主建模寻找优质用户。</a:t>
            </a:r>
            <a:endParaRPr kumimoji="1" lang="en-US" altLang="zh-CN" dirty="0"/>
          </a:p>
          <a:p>
            <a:pPr marL="0" indent="0">
              <a:buFontTx/>
              <a:buNone/>
            </a:pPr>
            <a:r>
              <a:rPr kumimoji="1" lang="zh-CN" altLang="en-US" dirty="0"/>
              <a:t>之后将用户的模型分映射为加强因子，在保证</a:t>
            </a:r>
            <a:r>
              <a:rPr kumimoji="1" lang="en-US" altLang="zh-CN" dirty="0" err="1"/>
              <a:t>ocpm</a:t>
            </a:r>
            <a:r>
              <a:rPr kumimoji="1" lang="zh-CN" altLang="en-US" dirty="0"/>
              <a:t>转化成本稳定的前提下，通过提升优质用户竞争力来提升后端效果</a:t>
            </a:r>
            <a:endParaRPr kumimoji="1" lang="en-US" altLang="zh-CN" dirty="0"/>
          </a:p>
          <a:p>
            <a:pPr marL="0" indent="0">
              <a:buFontTx/>
              <a:buNone/>
            </a:pPr>
            <a:endParaRPr kumimoji="1" lang="en-US" altLang="zh-CN" dirty="0"/>
          </a:p>
          <a:p>
            <a:pPr marL="0" indent="0">
              <a:buFontTx/>
              <a:buNone/>
            </a:pPr>
            <a:r>
              <a:rPr kumimoji="1" lang="zh-CN" altLang="en-US" dirty="0"/>
              <a:t>系统加强兼顾了</a:t>
            </a:r>
            <a:r>
              <a:rPr kumimoji="1" lang="en-US" altLang="zh-CN" dirty="0"/>
              <a:t>…</a:t>
            </a:r>
            <a:r>
              <a:rPr kumimoji="1" lang="zh-CN" altLang="en-US" dirty="0"/>
              <a:t>，同时使用，因此，也成为了我们最终方案</a:t>
            </a:r>
            <a:endParaRPr kumimoji="1" lang="en-US" altLang="zh-CN" dirty="0"/>
          </a:p>
          <a:p>
            <a:pPr marL="0" indent="0">
              <a:buFontTx/>
              <a:buNone/>
            </a:pPr>
            <a:r>
              <a:rPr kumimoji="1" lang="zh-CN" altLang="en-US" dirty="0"/>
              <a:t>那么</a:t>
            </a:r>
            <a:r>
              <a:rPr kumimoji="1" lang="en-US" altLang="zh-CN" dirty="0"/>
              <a:t>MP</a:t>
            </a:r>
            <a:r>
              <a:rPr kumimoji="1" lang="zh-CN" altLang="en-US" dirty="0"/>
              <a:t>这边具体是怎么建模，又是怎么设计映射机制的了？</a:t>
            </a:r>
            <a:endParaRPr kumimoji="1"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22</a:t>
            </a:fld>
            <a:endParaRPr kumimoji="1" lang="zh-CN" altLang="en-US"/>
          </a:p>
        </p:txBody>
      </p:sp>
    </p:spTree>
    <p:extLst>
      <p:ext uri="{BB962C8B-B14F-4D97-AF65-F5344CB8AC3E}">
        <p14:creationId xmlns:p14="http://schemas.microsoft.com/office/powerpoint/2010/main" val="1916617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首先给各位评委老师介绍下</a:t>
            </a:r>
            <a:r>
              <a:rPr kumimoji="1" lang="en-US" altLang="zh-CN" dirty="0"/>
              <a:t>MP</a:t>
            </a:r>
            <a:r>
              <a:rPr kumimoji="1" lang="zh-CN" altLang="en-US" dirty="0"/>
              <a:t>这边的模型分</a:t>
            </a:r>
            <a:r>
              <a:rPr kumimoji="1" lang="en-US" altLang="zh-CN" dirty="0"/>
              <a:t>-</a:t>
            </a:r>
            <a:r>
              <a:rPr kumimoji="1" lang="zh-CN" altLang="en-US" dirty="0"/>
              <a:t>加强因子映射机制，我们采用冷启动</a:t>
            </a:r>
            <a:r>
              <a:rPr kumimoji="1" lang="en-US" altLang="zh-CN" dirty="0"/>
              <a:t>+</a:t>
            </a:r>
            <a:r>
              <a:rPr kumimoji="1" lang="zh-CN" altLang="en-US" dirty="0"/>
              <a:t>实时</a:t>
            </a:r>
            <a:r>
              <a:rPr kumimoji="1" lang="en-US" altLang="zh-CN" dirty="0"/>
              <a:t>PID</a:t>
            </a:r>
            <a:r>
              <a:rPr kumimoji="1" lang="zh-CN" altLang="en-US" dirty="0"/>
              <a:t>反馈调整的策略架构</a:t>
            </a:r>
            <a:endParaRPr kumimoji="1" lang="en-US" altLang="zh-CN" dirty="0"/>
          </a:p>
          <a:p>
            <a:pPr marL="0" indent="0">
              <a:buFontTx/>
              <a:buNone/>
            </a:pPr>
            <a:endParaRPr kumimoji="1" lang="en-US" altLang="zh-CN" dirty="0"/>
          </a:p>
          <a:p>
            <a:pPr marL="0" indent="0">
              <a:buFontTx/>
              <a:buNone/>
            </a:pPr>
            <a:r>
              <a:rPr kumimoji="1" lang="zh-CN" altLang="en-US" dirty="0"/>
              <a:t>具体而言，上线前，统计。。。使用模型。。。，基于</a:t>
            </a:r>
            <a:endParaRPr kumimoji="1" lang="en-US" altLang="zh-CN" dirty="0"/>
          </a:p>
          <a:p>
            <a:pPr marL="0" indent="0">
              <a:buFontTx/>
              <a:buNone/>
            </a:pPr>
            <a:endParaRPr kumimoji="1" lang="en-US" altLang="zh-CN" dirty="0"/>
          </a:p>
          <a:p>
            <a:pPr marL="0" indent="0">
              <a:buFontTx/>
              <a:buNone/>
            </a:pPr>
            <a:r>
              <a:rPr kumimoji="1" lang="zh-CN" altLang="en-US" dirty="0"/>
              <a:t>广告上线且起量后，我们使用广告维度最近</a:t>
            </a:r>
            <a:r>
              <a:rPr kumimoji="1" lang="en-US" altLang="zh-CN" dirty="0"/>
              <a:t>24h</a:t>
            </a:r>
            <a:r>
              <a:rPr kumimoji="1" lang="zh-CN" altLang="en-US" dirty="0"/>
              <a:t>的数据，统计广告维度模型分均值和方差</a:t>
            </a:r>
            <a:endParaRPr kumimoji="1" lang="en-US" altLang="zh-CN" dirty="0"/>
          </a:p>
          <a:p>
            <a:pPr marL="0" indent="0">
              <a:buFontTx/>
              <a:buNone/>
            </a:pPr>
            <a:endParaRPr kumimoji="1" lang="en-US" altLang="zh-CN" dirty="0"/>
          </a:p>
          <a:p>
            <a:pPr marL="0" indent="0">
              <a:buFontTx/>
              <a:buNone/>
            </a:pPr>
            <a:r>
              <a:rPr kumimoji="1" lang="zh-CN" altLang="en-US" dirty="0"/>
              <a:t>这样</a:t>
            </a:r>
            <a:endParaRPr kumimoji="1" lang="en-US" altLang="zh-CN" dirty="0"/>
          </a:p>
          <a:p>
            <a:pPr marL="0" indent="0">
              <a:buFontTx/>
              <a:buNone/>
            </a:pPr>
            <a:endParaRPr kumimoji="1" lang="en-US" altLang="zh-CN" dirty="0"/>
          </a:p>
          <a:p>
            <a:pPr marL="0" indent="0">
              <a:buFontTx/>
              <a:buNone/>
            </a:pPr>
            <a:endParaRPr kumimoji="1" lang="en-US" altLang="zh-CN" dirty="0"/>
          </a:p>
          <a:p>
            <a:pPr marL="0" indent="0">
              <a:buFontTx/>
              <a:buNone/>
            </a:pPr>
            <a:r>
              <a:rPr kumimoji="1" lang="en-US" altLang="zh-CN" dirty="0"/>
              <a:t>------</a:t>
            </a:r>
            <a:r>
              <a:rPr lang="zh-CN" altLang="en-US" dirty="0"/>
              <a:t>为什么曝光维度为</a:t>
            </a:r>
            <a:r>
              <a:rPr lang="en-US" altLang="zh-CN" dirty="0"/>
              <a:t>1.0</a:t>
            </a:r>
            <a:r>
              <a:rPr lang="zh-CN" altLang="en-US" dirty="0"/>
              <a:t>，就不影响成本了，不是有消耗加权吗？</a:t>
            </a:r>
            <a:br>
              <a:rPr lang="zh-CN" altLang="en-US" dirty="0"/>
            </a:br>
            <a:r>
              <a:rPr lang="en-US" altLang="zh-CN" dirty="0"/>
              <a:t>xx</a:t>
            </a:r>
            <a:r>
              <a:rPr lang="zh-CN" altLang="en-US" dirty="0"/>
              <a:t>老师这个问题很好，问到了核心。实际最优的情况的确是调控时考虑消耗做加权，但是，我们起对比试验时，发现改进并不明显，同时对计算复杂，对数据流依赖大。之所以效果不明显，实际通过大数定理可以说明，只要数量足够多，人群均值基本就保证了正负对冲</a:t>
            </a:r>
            <a:endParaRPr kumimoji="1"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23</a:t>
            </a:fld>
            <a:endParaRPr kumimoji="1" lang="zh-CN" altLang="en-US"/>
          </a:p>
        </p:txBody>
      </p:sp>
    </p:spTree>
    <p:extLst>
      <p:ext uri="{BB962C8B-B14F-4D97-AF65-F5344CB8AC3E}">
        <p14:creationId xmlns:p14="http://schemas.microsoft.com/office/powerpoint/2010/main" val="4027774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接下来再给各位老师介绍下我们在建模寻找优质用户上做的一些工作</a:t>
            </a:r>
            <a:endParaRPr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24</a:t>
            </a:fld>
            <a:endParaRPr kumimoji="1" lang="zh-CN" altLang="en-US"/>
          </a:p>
        </p:txBody>
      </p:sp>
    </p:spTree>
    <p:extLst>
      <p:ext uri="{BB962C8B-B14F-4D97-AF65-F5344CB8AC3E}">
        <p14:creationId xmlns:p14="http://schemas.microsoft.com/office/powerpoint/2010/main" val="1452802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与传统的</a:t>
            </a:r>
            <a:r>
              <a:rPr kumimoji="1" lang="en-US" altLang="zh-CN" dirty="0"/>
              <a:t>CTR/CVR</a:t>
            </a:r>
            <a:r>
              <a:rPr kumimoji="1" lang="zh-CN" altLang="en-US" dirty="0"/>
              <a:t>预估问题对比，系统加强具备独特的场景，体现在</a:t>
            </a:r>
            <a:r>
              <a:rPr kumimoji="1" lang="en-US" altLang="zh-CN" dirty="0"/>
              <a:t>2</a:t>
            </a:r>
            <a:r>
              <a:rPr kumimoji="1" lang="zh-CN" altLang="en-US" dirty="0"/>
              <a:t>点：</a:t>
            </a:r>
            <a:endParaRPr kumimoji="1" lang="en-US" altLang="zh-CN" dirty="0"/>
          </a:p>
          <a:p>
            <a:pPr marL="0" indent="0">
              <a:buFontTx/>
              <a:buNone/>
            </a:pPr>
            <a:r>
              <a:rPr kumimoji="1" lang="zh-CN" altLang="en-US" dirty="0"/>
              <a:t>首先是广告主要求自己回传的数据不能给其他竞品广告主使用。因此，我们选择为每个广告主单独建模。</a:t>
            </a:r>
            <a:endParaRPr kumimoji="1" lang="en-US" altLang="zh-CN" dirty="0"/>
          </a:p>
          <a:p>
            <a:pPr marL="0" indent="0">
              <a:buFontTx/>
              <a:buNone/>
            </a:pPr>
            <a:r>
              <a:rPr kumimoji="1" lang="en-US" altLang="zh-CN" dirty="0"/>
              <a:t>V1</a:t>
            </a:r>
            <a:r>
              <a:rPr kumimoji="1" lang="zh-CN" altLang="en-US" dirty="0"/>
              <a:t>版，考虑建模数量大，业务紧急度高，我们首先调研了树形模型，</a:t>
            </a:r>
            <a:r>
              <a:rPr kumimoji="1" lang="en-US" altLang="zh-CN" dirty="0" err="1"/>
              <a:t>lightgbm</a:t>
            </a:r>
            <a:r>
              <a:rPr kumimoji="1" lang="zh-CN" altLang="en-US" dirty="0"/>
              <a:t>具有内存优化，训练再加速等一系列优点。因此，我们使用开源工具包</a:t>
            </a:r>
            <a:r>
              <a:rPr kumimoji="1" lang="en-US" altLang="zh-CN" dirty="0" err="1"/>
              <a:t>Lightgbm</a:t>
            </a:r>
            <a:endParaRPr kumimoji="1" lang="en-US" altLang="zh-CN" dirty="0"/>
          </a:p>
          <a:p>
            <a:pPr marL="0" indent="0">
              <a:buFontTx/>
              <a:buNone/>
            </a:pPr>
            <a:endParaRPr kumimoji="1" lang="en-US" altLang="zh-CN" dirty="0"/>
          </a:p>
          <a:p>
            <a:pPr marL="0" indent="0">
              <a:buFontTx/>
              <a:buNone/>
            </a:pPr>
            <a:r>
              <a:rPr kumimoji="1" lang="zh-CN" altLang="en-US" dirty="0"/>
              <a:t>系统加强的另一个独特场景是，样本的</a:t>
            </a:r>
            <a:r>
              <a:rPr kumimoji="1" lang="en-US" altLang="zh-CN" dirty="0"/>
              <a:t>label</a:t>
            </a:r>
            <a:r>
              <a:rPr kumimoji="1" lang="zh-CN" altLang="en-US" dirty="0"/>
              <a:t>是脱敏后的分级人群，</a:t>
            </a:r>
            <a:r>
              <a:rPr kumimoji="1" lang="en-US" altLang="zh-CN" dirty="0"/>
              <a:t>label</a:t>
            </a:r>
            <a:r>
              <a:rPr kumimoji="1" lang="zh-CN" altLang="en-US" dirty="0"/>
              <a:t>离散且具有大小偏序关系，因此，我们使用排序模型。</a:t>
            </a:r>
            <a:endParaRPr kumimoji="1" lang="en-US" altLang="zh-CN" dirty="0"/>
          </a:p>
          <a:p>
            <a:pPr marL="0" indent="0">
              <a:buFontTx/>
              <a:buNone/>
            </a:pPr>
            <a:endParaRPr kumimoji="1" lang="en-US" altLang="zh-CN" dirty="0"/>
          </a:p>
          <a:p>
            <a:pPr marL="0" indent="0">
              <a:buFontTx/>
              <a:buNone/>
            </a:pPr>
            <a:r>
              <a:rPr kumimoji="1" lang="zh-CN" altLang="en-US" dirty="0"/>
              <a:t>排序模型有三种建模思想，考虑到系统加强的场景是从</a:t>
            </a:r>
            <a:r>
              <a:rPr kumimoji="1" lang="en-US" altLang="zh-CN" dirty="0"/>
              <a:t>MP 10</a:t>
            </a:r>
            <a:r>
              <a:rPr kumimoji="1" lang="zh-CN" altLang="en-US" dirty="0"/>
              <a:t>亿</a:t>
            </a:r>
            <a:r>
              <a:rPr kumimoji="1" lang="en-US" altLang="zh-CN" dirty="0"/>
              <a:t>+</a:t>
            </a:r>
            <a:r>
              <a:rPr kumimoji="1" lang="zh-CN" altLang="en-US" dirty="0"/>
              <a:t>用户中找到最优质的一批用户，因此我们使用</a:t>
            </a:r>
            <a:r>
              <a:rPr kumimoji="1" lang="en-US" altLang="zh-CN" dirty="0"/>
              <a:t>listwise</a:t>
            </a:r>
            <a:r>
              <a:rPr kumimoji="1" lang="zh-CN" altLang="en-US" dirty="0"/>
              <a:t>类算法，优化整体的序</a:t>
            </a:r>
            <a:endParaRPr kumimoji="1" lang="en-US" altLang="zh-CN" dirty="0"/>
          </a:p>
          <a:p>
            <a:pPr marL="0" indent="0">
              <a:buFontTx/>
              <a:buNone/>
            </a:pPr>
            <a:endParaRPr kumimoji="1" lang="en-US" altLang="zh-CN" dirty="0"/>
          </a:p>
          <a:p>
            <a:pPr marL="0" indent="0">
              <a:buFontTx/>
              <a:buNone/>
            </a:pPr>
            <a:r>
              <a:rPr kumimoji="1" lang="zh-CN" altLang="en-US" dirty="0"/>
              <a:t>在必看分级人群上，使用</a:t>
            </a:r>
            <a:r>
              <a:rPr kumimoji="1" lang="en-US" altLang="zh-CN" dirty="0"/>
              <a:t>v1</a:t>
            </a:r>
            <a:r>
              <a:rPr kumimoji="1" lang="zh-CN" altLang="en-US" dirty="0"/>
              <a:t>版本用户画像基础特征，我们实现并评估了</a:t>
            </a:r>
            <a:r>
              <a:rPr kumimoji="1" lang="en-US" altLang="zh-CN" dirty="0"/>
              <a:t>listwise</a:t>
            </a:r>
            <a:r>
              <a:rPr kumimoji="1" lang="zh-CN" altLang="en-US" dirty="0"/>
              <a:t>类算法的多个模型，发现</a:t>
            </a:r>
            <a:r>
              <a:rPr kumimoji="1" lang="en-US" altLang="zh-CN" dirty="0" err="1"/>
              <a:t>xendcg</a:t>
            </a:r>
            <a:r>
              <a:rPr kumimoji="1" lang="zh-CN" altLang="en-US" dirty="0"/>
              <a:t>效果最优。</a:t>
            </a:r>
            <a:endParaRPr kumimoji="1" lang="en-US" altLang="zh-CN" dirty="0"/>
          </a:p>
          <a:p>
            <a:pPr marL="0" indent="0">
              <a:buFontTx/>
              <a:buNone/>
            </a:pPr>
            <a:endParaRPr kumimoji="1" lang="en-US" altLang="zh-CN" dirty="0"/>
          </a:p>
          <a:p>
            <a:pPr marL="0" indent="0">
              <a:buFontTx/>
              <a:buNone/>
            </a:pPr>
            <a:r>
              <a:rPr kumimoji="1" lang="zh-CN" altLang="en-US" dirty="0"/>
              <a:t>因此，微信流量位系统加强策略使用</a:t>
            </a:r>
            <a:r>
              <a:rPr kumimoji="1" lang="en-US" altLang="zh-CN" dirty="0" err="1"/>
              <a:t>lightgbm-xendcg</a:t>
            </a:r>
            <a:r>
              <a:rPr kumimoji="1" lang="zh-CN" altLang="en-US" dirty="0"/>
              <a:t>作为基准模型。</a:t>
            </a:r>
            <a:endParaRPr kumimoji="1" lang="en-US" altLang="zh-CN" dirty="0"/>
          </a:p>
          <a:p>
            <a:pPr marL="0" indent="0">
              <a:buFontTx/>
              <a:buNone/>
            </a:pPr>
            <a:endParaRPr kumimoji="1" lang="en-US" altLang="zh-CN" dirty="0"/>
          </a:p>
          <a:p>
            <a:pPr marL="0" indent="0">
              <a:buFontTx/>
              <a:buNone/>
            </a:pPr>
            <a:r>
              <a:rPr kumimoji="1" lang="en-US" altLang="zh-CN" dirty="0" err="1"/>
              <a:t>Xendcg</a:t>
            </a:r>
            <a:r>
              <a:rPr kumimoji="1" lang="zh-CN" altLang="en-US" dirty="0"/>
              <a:t>算法通过优化排序评估指标</a:t>
            </a:r>
            <a:r>
              <a:rPr kumimoji="1" lang="en-US" altLang="zh-CN" dirty="0" err="1"/>
              <a:t>ndcg</a:t>
            </a:r>
            <a:r>
              <a:rPr kumimoji="1" lang="zh-CN" altLang="en-US" dirty="0"/>
              <a:t>的下界</a:t>
            </a:r>
            <a:r>
              <a:rPr kumimoji="1" lang="en-US" altLang="zh-CN" dirty="0" err="1"/>
              <a:t>xendcg</a:t>
            </a:r>
            <a:r>
              <a:rPr kumimoji="1" lang="zh-CN" altLang="en-US" dirty="0"/>
              <a:t>来优化全体人群的排序效果。</a:t>
            </a:r>
            <a:r>
              <a:rPr kumimoji="1" lang="en-US" altLang="zh-CN" dirty="0" err="1"/>
              <a:t>Xendcg</a:t>
            </a:r>
            <a:r>
              <a:rPr kumimoji="1" lang="zh-CN" altLang="en-US" dirty="0"/>
              <a:t>通过如下的</a:t>
            </a:r>
            <a:r>
              <a:rPr kumimoji="1" lang="en-US" altLang="zh-CN" dirty="0"/>
              <a:t>3</a:t>
            </a:r>
            <a:r>
              <a:rPr kumimoji="1" lang="zh-CN" altLang="en-US" dirty="0"/>
              <a:t>步计算获得</a:t>
            </a:r>
            <a:endParaRPr kumimoji="1" lang="en-US" altLang="zh-CN" dirty="0"/>
          </a:p>
          <a:p>
            <a:pPr marL="0" indent="0">
              <a:buFontTx/>
              <a:buNone/>
            </a:pPr>
            <a:r>
              <a:rPr kumimoji="1" lang="zh-CN" altLang="en-US" dirty="0"/>
              <a:t>首先将样本人群按照</a:t>
            </a:r>
            <a:r>
              <a:rPr kumimoji="1" lang="en-US" altLang="zh-CN" dirty="0"/>
              <a:t>label</a:t>
            </a:r>
            <a:r>
              <a:rPr kumimoji="1" lang="zh-CN" altLang="en-US" dirty="0"/>
              <a:t>映射为分布</a:t>
            </a:r>
            <a:r>
              <a:rPr kumimoji="1" lang="en-US" altLang="zh-CN" dirty="0" err="1"/>
              <a:t>fai</a:t>
            </a:r>
            <a:r>
              <a:rPr kumimoji="1" lang="zh-CN" altLang="en-US" dirty="0"/>
              <a:t>，然后将人群按照预估值</a:t>
            </a:r>
            <a:r>
              <a:rPr kumimoji="1" lang="en-US" altLang="zh-CN" dirty="0"/>
              <a:t>f</a:t>
            </a:r>
            <a:r>
              <a:rPr kumimoji="1" lang="zh-CN" altLang="en-US" dirty="0"/>
              <a:t>映射为分布</a:t>
            </a:r>
            <a:r>
              <a:rPr kumimoji="1" lang="en-US" altLang="zh-CN" dirty="0" err="1"/>
              <a:t>rou</a:t>
            </a:r>
            <a:r>
              <a:rPr kumimoji="1" lang="zh-CN" altLang="en-US" dirty="0"/>
              <a:t>，基于</a:t>
            </a:r>
            <a:r>
              <a:rPr kumimoji="1" lang="en-US" altLang="zh-CN" dirty="0" err="1"/>
              <a:t>fai,rou</a:t>
            </a:r>
            <a:r>
              <a:rPr kumimoji="1" lang="zh-CN" altLang="en-US" dirty="0"/>
              <a:t>计算</a:t>
            </a:r>
            <a:r>
              <a:rPr kumimoji="1" lang="en-US" altLang="zh-CN" dirty="0" err="1"/>
              <a:t>xendcg</a:t>
            </a:r>
            <a:endParaRPr kumimoji="1" lang="en-US" altLang="zh-CN" dirty="0"/>
          </a:p>
          <a:p>
            <a:pPr marL="0" indent="0">
              <a:buFontTx/>
              <a:buNone/>
            </a:pPr>
            <a:r>
              <a:rPr kumimoji="1" lang="zh-CN" altLang="en-US" dirty="0"/>
              <a:t>最后，通过最大化</a:t>
            </a:r>
            <a:r>
              <a:rPr kumimoji="1" lang="en-US" altLang="zh-CN" dirty="0" err="1"/>
              <a:t>xendcg</a:t>
            </a:r>
            <a:r>
              <a:rPr kumimoji="1" lang="zh-CN" altLang="en-US" dirty="0"/>
              <a:t>，即最小化等价的</a:t>
            </a:r>
            <a:r>
              <a:rPr kumimoji="1" lang="en-US" altLang="zh-CN" dirty="0"/>
              <a:t>loss</a:t>
            </a:r>
            <a:r>
              <a:rPr kumimoji="1" lang="zh-CN" altLang="en-US" dirty="0"/>
              <a:t>函数寻找最优的</a:t>
            </a:r>
            <a:r>
              <a:rPr kumimoji="1" lang="en-US" altLang="zh-CN" dirty="0"/>
              <a:t>f</a:t>
            </a:r>
          </a:p>
          <a:p>
            <a:pPr marL="0" indent="0">
              <a:buFontTx/>
              <a:buNone/>
            </a:pPr>
            <a:endParaRPr kumimoji="1" lang="en-US" altLang="zh-CN" dirty="0"/>
          </a:p>
          <a:p>
            <a:pPr marL="0" indent="0">
              <a:buFontTx/>
              <a:buNone/>
            </a:pPr>
            <a:r>
              <a:rPr kumimoji="1" lang="en-US" altLang="zh-CN" dirty="0"/>
              <a:t>--------</a:t>
            </a:r>
            <a:r>
              <a:rPr kumimoji="1" lang="en-US" altLang="zh-CN" dirty="0" err="1"/>
              <a:t>Lightgbm</a:t>
            </a:r>
            <a:r>
              <a:rPr kumimoji="1" lang="zh-CN" altLang="en-US" dirty="0"/>
              <a:t>的优点</a:t>
            </a:r>
            <a:r>
              <a:rPr kumimoji="1" lang="en-US" altLang="zh-CN" dirty="0"/>
              <a:t>(</a:t>
            </a:r>
            <a:r>
              <a:rPr kumimoji="1" lang="zh-CN" altLang="en-US" dirty="0"/>
              <a:t>单侧梯度采样，</a:t>
            </a:r>
            <a:r>
              <a:rPr kumimoji="1" lang="en-US" altLang="zh-CN" dirty="0"/>
              <a:t>leaf wise, histogram algorithm, </a:t>
            </a:r>
            <a:r>
              <a:rPr kumimoji="1" lang="zh-CN" altLang="en-US" dirty="0"/>
              <a:t>特征捆绑</a:t>
            </a:r>
            <a:r>
              <a:rPr kumimoji="1" lang="en-US" altLang="zh-CN" dirty="0"/>
              <a:t>)</a:t>
            </a:r>
          </a:p>
          <a:p>
            <a:pPr marL="0" indent="0">
              <a:buFontTx/>
              <a:buNone/>
            </a:pPr>
            <a:r>
              <a:rPr lang="en-US" altLang="zh-CN" dirty="0" err="1"/>
              <a:t>ListWise</a:t>
            </a:r>
            <a:r>
              <a:rPr lang="zh-CN" altLang="en-US" dirty="0"/>
              <a:t>的多个算法，差异是什么？</a:t>
            </a:r>
            <a:br>
              <a:rPr lang="zh-CN" altLang="en-US" dirty="0"/>
            </a:br>
            <a:r>
              <a:rPr lang="en-US" altLang="zh-CN" dirty="0" err="1"/>
              <a:t>lambdaRank</a:t>
            </a:r>
            <a:r>
              <a:rPr lang="zh-CN" altLang="en-US" dirty="0"/>
              <a:t>：是对</a:t>
            </a:r>
            <a:r>
              <a:rPr lang="en-US" altLang="zh-CN" dirty="0" err="1"/>
              <a:t>RankNet</a:t>
            </a:r>
            <a:r>
              <a:rPr lang="zh-CN" altLang="en-US" dirty="0"/>
              <a:t>（</a:t>
            </a:r>
            <a:r>
              <a:rPr lang="en-US" altLang="zh-CN" dirty="0"/>
              <a:t>pairwise) </a:t>
            </a:r>
            <a:r>
              <a:rPr lang="zh-CN" altLang="en-US" dirty="0"/>
              <a:t>算法的拓展，基于</a:t>
            </a:r>
            <a:r>
              <a:rPr lang="en-US" altLang="zh-CN" dirty="0"/>
              <a:t>pair</a:t>
            </a:r>
            <a:r>
              <a:rPr lang="zh-CN" altLang="en-US" dirty="0"/>
              <a:t>排序是否正确构建样本</a:t>
            </a:r>
            <a:r>
              <a:rPr lang="en-US" altLang="zh-CN" dirty="0"/>
              <a:t>1,0,-1</a:t>
            </a:r>
            <a:r>
              <a:rPr lang="zh-CN" altLang="en-US" dirty="0"/>
              <a:t>，并预估。在</a:t>
            </a:r>
            <a:r>
              <a:rPr lang="en-US" altLang="zh-CN" dirty="0" err="1"/>
              <a:t>RankNet</a:t>
            </a:r>
            <a:r>
              <a:rPr lang="zh-CN" altLang="en-US" dirty="0"/>
              <a:t>的基础上，他增添了交换样本的</a:t>
            </a:r>
            <a:r>
              <a:rPr lang="en-US" altLang="zh-CN" dirty="0" err="1"/>
              <a:t>ndcg</a:t>
            </a:r>
            <a:r>
              <a:rPr lang="zh-CN" altLang="en-US" dirty="0"/>
              <a:t>损失作为权重（这是这一步考虑全局</a:t>
            </a:r>
            <a:r>
              <a:rPr lang="en-US" altLang="zh-CN" dirty="0"/>
              <a:t>list</a:t>
            </a:r>
            <a:r>
              <a:rPr lang="zh-CN" altLang="en-US" dirty="0"/>
              <a:t>的信息，所以归在</a:t>
            </a:r>
            <a:r>
              <a:rPr lang="en-US" altLang="zh-CN" dirty="0"/>
              <a:t>listwise</a:t>
            </a:r>
            <a:r>
              <a:rPr lang="zh-CN" altLang="en-US" dirty="0"/>
              <a:t>类算法</a:t>
            </a:r>
            <a:br>
              <a:rPr lang="zh-CN" altLang="en-US" dirty="0"/>
            </a:br>
            <a:r>
              <a:rPr lang="en-US" altLang="zh-CN" dirty="0" err="1"/>
              <a:t>softRank</a:t>
            </a:r>
            <a:r>
              <a:rPr lang="en-US" altLang="zh-CN" dirty="0"/>
              <a:t>: </a:t>
            </a:r>
            <a:r>
              <a:rPr lang="zh-CN" altLang="en-US" dirty="0"/>
              <a:t>也称为</a:t>
            </a:r>
            <a:r>
              <a:rPr lang="en-US" altLang="zh-CN" dirty="0" err="1"/>
              <a:t>softNDCG</a:t>
            </a:r>
            <a:r>
              <a:rPr lang="zh-CN" altLang="en-US" dirty="0"/>
              <a:t>，建模思想比较巧妙，它首先预估的是样本</a:t>
            </a:r>
            <a:r>
              <a:rPr lang="en-US" altLang="zh-CN" dirty="0" err="1"/>
              <a:t>i</a:t>
            </a:r>
            <a:r>
              <a:rPr lang="zh-CN" altLang="en-US" dirty="0"/>
              <a:t>在样本</a:t>
            </a:r>
            <a:r>
              <a:rPr lang="en-US" altLang="zh-CN" dirty="0"/>
              <a:t>j</a:t>
            </a:r>
            <a:r>
              <a:rPr lang="zh-CN" altLang="en-US" dirty="0"/>
              <a:t>前面的概率，基于这个概率得到</a:t>
            </a:r>
            <a:r>
              <a:rPr lang="en-US" altLang="zh-CN" dirty="0"/>
              <a:t>j</a:t>
            </a:r>
            <a:r>
              <a:rPr lang="zh-CN" altLang="en-US" dirty="0"/>
              <a:t>的位置期望，以及排序在任意位置</a:t>
            </a:r>
            <a:r>
              <a:rPr lang="en-US" altLang="zh-CN" dirty="0"/>
              <a:t>k</a:t>
            </a:r>
            <a:r>
              <a:rPr lang="zh-CN" altLang="en-US" dirty="0"/>
              <a:t>的期望，之后基于这个算法</a:t>
            </a:r>
            <a:r>
              <a:rPr lang="en-US" altLang="zh-CN" dirty="0" err="1"/>
              <a:t>dcg</a:t>
            </a:r>
            <a:r>
              <a:rPr lang="en-US" altLang="zh-CN" dirty="0"/>
              <a:t>, </a:t>
            </a:r>
            <a:r>
              <a:rPr lang="en-US" altLang="zh-CN" dirty="0" err="1"/>
              <a:t>softndcg</a:t>
            </a:r>
            <a:r>
              <a:rPr lang="zh-CN" altLang="en-US" dirty="0"/>
              <a:t>，通过直接优化</a:t>
            </a:r>
            <a:r>
              <a:rPr lang="en-US" altLang="zh-CN" dirty="0" err="1"/>
              <a:t>softndcg</a:t>
            </a:r>
            <a:r>
              <a:rPr lang="zh-CN" altLang="en-US" dirty="0"/>
              <a:t>去优化模型参数</a:t>
            </a:r>
            <a:br>
              <a:rPr lang="zh-CN" altLang="en-US" dirty="0"/>
            </a:br>
            <a:r>
              <a:rPr lang="en-US" altLang="zh-CN" dirty="0" err="1"/>
              <a:t>ListNet</a:t>
            </a:r>
            <a:r>
              <a:rPr lang="en-US" altLang="zh-CN" dirty="0"/>
              <a:t>: </a:t>
            </a:r>
            <a:r>
              <a:rPr lang="zh-CN" altLang="en-US" dirty="0"/>
              <a:t>是</a:t>
            </a:r>
            <a:r>
              <a:rPr lang="en-US" altLang="zh-CN" dirty="0" err="1"/>
              <a:t>xendcg</a:t>
            </a:r>
            <a:r>
              <a:rPr lang="zh-CN" altLang="en-US" dirty="0"/>
              <a:t>的简化版，分布</a:t>
            </a:r>
            <a:r>
              <a:rPr lang="en-US" altLang="zh-CN" dirty="0" err="1"/>
              <a:t>fai</a:t>
            </a:r>
            <a:r>
              <a:rPr lang="zh-CN" altLang="en-US" dirty="0"/>
              <a:t>，</a:t>
            </a:r>
            <a:r>
              <a:rPr lang="en-US" altLang="zh-CN" dirty="0" err="1"/>
              <a:t>rou</a:t>
            </a:r>
            <a:r>
              <a:rPr lang="zh-CN" altLang="en-US" dirty="0"/>
              <a:t>都通过</a:t>
            </a:r>
            <a:r>
              <a:rPr lang="en-US" altLang="zh-CN" dirty="0"/>
              <a:t>f</a:t>
            </a:r>
            <a:r>
              <a:rPr lang="zh-CN" altLang="en-US" dirty="0"/>
              <a:t>的函数映射，其他环节与</a:t>
            </a:r>
            <a:r>
              <a:rPr lang="en-US" altLang="zh-CN" dirty="0" err="1"/>
              <a:t>xendcg</a:t>
            </a:r>
            <a:r>
              <a:rPr lang="zh-CN" altLang="en-US" dirty="0"/>
              <a:t>一样</a:t>
            </a:r>
            <a:endParaRPr kumimoji="1" lang="en-US" altLang="zh-CN" dirty="0"/>
          </a:p>
          <a:p>
            <a:pPr marL="0" indent="0">
              <a:buFontTx/>
              <a:buNone/>
            </a:pPr>
            <a:endParaRPr kumimoji="1"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25</a:t>
            </a:fld>
            <a:endParaRPr kumimoji="1" lang="zh-CN" altLang="en-US"/>
          </a:p>
        </p:txBody>
      </p:sp>
    </p:spTree>
    <p:extLst>
      <p:ext uri="{BB962C8B-B14F-4D97-AF65-F5344CB8AC3E}">
        <p14:creationId xmlns:p14="http://schemas.microsoft.com/office/powerpoint/2010/main" val="2702545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在特征工程上，考虑到我们预估不同用户对同一个广告主后端转化质量，因此</a:t>
            </a:r>
            <a:r>
              <a:rPr kumimoji="1" lang="en-US" altLang="zh-CN" dirty="0"/>
              <a:t>ad</a:t>
            </a:r>
            <a:r>
              <a:rPr kumimoji="1" lang="zh-CN" altLang="en-US" dirty="0"/>
              <a:t>维度特征没有信息增益。</a:t>
            </a:r>
            <a:endParaRPr kumimoji="1" lang="en-US" altLang="zh-CN" dirty="0"/>
          </a:p>
          <a:p>
            <a:pPr marL="0" indent="0">
              <a:buFontTx/>
              <a:buNone/>
            </a:pPr>
            <a:r>
              <a:rPr kumimoji="1" lang="zh-CN" altLang="en-US" dirty="0"/>
              <a:t>广告主回传的全渠道数据，包括百度，头条等渠道，这些渠道的</a:t>
            </a:r>
            <a:r>
              <a:rPr kumimoji="1" lang="en-US" altLang="zh-CN" dirty="0"/>
              <a:t>ad</a:t>
            </a:r>
            <a:r>
              <a:rPr kumimoji="1" lang="zh-CN" altLang="en-US" dirty="0"/>
              <a:t>特征，</a:t>
            </a:r>
            <a:r>
              <a:rPr kumimoji="1" lang="en-US" altLang="zh-CN" dirty="0"/>
              <a:t>context</a:t>
            </a:r>
            <a:r>
              <a:rPr kumimoji="1" lang="zh-CN" altLang="en-US" dirty="0"/>
              <a:t>类特征是缺失的，因此系统加强建模时，我们只使用</a:t>
            </a:r>
            <a:r>
              <a:rPr kumimoji="1" lang="en-US" altLang="zh-CN" dirty="0"/>
              <a:t>user</a:t>
            </a:r>
            <a:r>
              <a:rPr kumimoji="1" lang="zh-CN" altLang="en-US" dirty="0"/>
              <a:t>维度特征</a:t>
            </a:r>
            <a:endParaRPr kumimoji="1" lang="en-US" altLang="zh-CN" dirty="0"/>
          </a:p>
          <a:p>
            <a:pPr marL="0" indent="0">
              <a:buFontTx/>
              <a:buNone/>
            </a:pPr>
            <a:endParaRPr kumimoji="1" lang="en-US" altLang="zh-CN" dirty="0"/>
          </a:p>
          <a:p>
            <a:pPr marL="0" indent="0">
              <a:buFontTx/>
              <a:buNone/>
            </a:pPr>
            <a:r>
              <a:rPr kumimoji="1" lang="zh-CN" altLang="en-US" dirty="0"/>
              <a:t>为了保证建模效果，我们在特征工程上做了大量工作。</a:t>
            </a:r>
            <a:endParaRPr kumimoji="1" lang="en-US" altLang="zh-CN" dirty="0"/>
          </a:p>
          <a:p>
            <a:pPr marL="0" indent="0">
              <a:buFontTx/>
              <a:buNone/>
            </a:pPr>
            <a:endParaRPr kumimoji="1" lang="en-US" altLang="zh-CN" dirty="0"/>
          </a:p>
          <a:p>
            <a:pPr marL="0" indent="0">
              <a:buFontTx/>
              <a:buNone/>
            </a:pPr>
            <a:r>
              <a:rPr kumimoji="1" lang="zh-CN" altLang="en-US" dirty="0"/>
              <a:t>遵循从通用到分行业的原则，我们与</a:t>
            </a:r>
            <a:r>
              <a:rPr kumimoji="1" lang="en-US" altLang="zh-CN" dirty="0"/>
              <a:t>TEG</a:t>
            </a:r>
            <a:r>
              <a:rPr kumimoji="1" lang="zh-CN" altLang="en-US" dirty="0"/>
              <a:t>画像中心合作，接入了教育，游戏，网服等行业的核心人群，意向人群特征，得到了</a:t>
            </a:r>
            <a:r>
              <a:rPr kumimoji="1" lang="en-US" altLang="zh-CN" dirty="0"/>
              <a:t>v2</a:t>
            </a:r>
            <a:r>
              <a:rPr kumimoji="1" lang="zh-CN" altLang="en-US" dirty="0"/>
              <a:t>版特征</a:t>
            </a:r>
            <a:endParaRPr kumimoji="1" lang="en-US" altLang="zh-CN" dirty="0"/>
          </a:p>
          <a:p>
            <a:pPr marL="0" indent="0">
              <a:buFontTx/>
              <a:buNone/>
            </a:pPr>
            <a:endParaRPr kumimoji="1" lang="en-US" altLang="zh-CN" dirty="0"/>
          </a:p>
          <a:p>
            <a:pPr marL="0" indent="0">
              <a:buFontTx/>
              <a:buNone/>
            </a:pPr>
            <a:r>
              <a:rPr kumimoji="1" lang="zh-CN" altLang="en-US" dirty="0"/>
              <a:t>遵循从业务相关到流量相关的原则，我们与微信数据中心合作共建社交扩散系统，使用恋人，同学，亲人，同事等关系链信息挖掘行业优质社交扩散人群</a:t>
            </a:r>
            <a:endParaRPr kumimoji="1" lang="en-US" altLang="zh-CN" dirty="0"/>
          </a:p>
          <a:p>
            <a:pPr marL="0" indent="0">
              <a:buFontTx/>
              <a:buNone/>
            </a:pPr>
            <a:endParaRPr kumimoji="1" lang="en-US" altLang="zh-CN" dirty="0"/>
          </a:p>
          <a:p>
            <a:pPr marL="0" indent="0">
              <a:buFontTx/>
              <a:buNone/>
            </a:pPr>
            <a:r>
              <a:rPr kumimoji="1" lang="zh-CN" altLang="en-US" dirty="0"/>
              <a:t>我们同步调研并接入了用户视频号长期兴趣特征，同时使用微广内部开源工具</a:t>
            </a:r>
            <a:r>
              <a:rPr kumimoji="1" lang="en-US" altLang="zh-CN" dirty="0"/>
              <a:t>deep sequence</a:t>
            </a:r>
            <a:r>
              <a:rPr kumimoji="1" lang="zh-CN" altLang="en-US" dirty="0"/>
              <a:t>预处理用户广告点击</a:t>
            </a:r>
            <a:r>
              <a:rPr kumimoji="1" lang="en-US" altLang="zh-CN" dirty="0"/>
              <a:t>/</a:t>
            </a:r>
            <a:r>
              <a:rPr kumimoji="1" lang="zh-CN" altLang="en-US" dirty="0"/>
              <a:t>转化序列</a:t>
            </a:r>
            <a:r>
              <a:rPr kumimoji="1" lang="en-US" altLang="zh-CN" dirty="0"/>
              <a:t>embedding</a:t>
            </a:r>
            <a:r>
              <a:rPr kumimoji="1" lang="zh-CN" altLang="en-US" dirty="0"/>
              <a:t>并得到</a:t>
            </a:r>
            <a:r>
              <a:rPr kumimoji="1" lang="en-US" altLang="zh-CN" dirty="0"/>
              <a:t>user-embedding</a:t>
            </a:r>
          </a:p>
          <a:p>
            <a:pPr marL="0" indent="0">
              <a:buFontTx/>
              <a:buNone/>
            </a:pPr>
            <a:endParaRPr kumimoji="1" lang="en-US" altLang="zh-CN" dirty="0"/>
          </a:p>
          <a:p>
            <a:pPr marL="0" indent="0">
              <a:buFontTx/>
              <a:buNone/>
            </a:pPr>
            <a:r>
              <a:rPr kumimoji="1" lang="zh-CN" altLang="en-US" dirty="0"/>
              <a:t>考虑到点击</a:t>
            </a:r>
            <a:r>
              <a:rPr kumimoji="1" lang="en-US" altLang="zh-CN" dirty="0"/>
              <a:t>/</a:t>
            </a:r>
            <a:r>
              <a:rPr kumimoji="1" lang="zh-CN" altLang="en-US" dirty="0"/>
              <a:t>转化行为时间线上是单向依赖的，即当前只受历史影响，不依赖未来，我们使用单向</a:t>
            </a:r>
            <a:r>
              <a:rPr kumimoji="1" lang="en-US" altLang="zh-CN" dirty="0"/>
              <a:t>self-attention</a:t>
            </a:r>
            <a:r>
              <a:rPr kumimoji="1" lang="zh-CN" altLang="en-US" dirty="0"/>
              <a:t>，训练时候</a:t>
            </a:r>
            <a:r>
              <a:rPr kumimoji="1" lang="en-US" altLang="zh-CN" dirty="0"/>
              <a:t>mask</a:t>
            </a:r>
            <a:r>
              <a:rPr kumimoji="1" lang="zh-CN" altLang="en-US" dirty="0"/>
              <a:t>最优一个序列</a:t>
            </a:r>
            <a:r>
              <a:rPr kumimoji="1" lang="en-US" altLang="zh-CN" dirty="0"/>
              <a:t>item</a:t>
            </a:r>
            <a:r>
              <a:rPr kumimoji="1" lang="zh-CN" altLang="en-US" dirty="0"/>
              <a:t>并预估</a:t>
            </a:r>
            <a:endParaRPr kumimoji="1" lang="en-US" altLang="zh-CN" dirty="0"/>
          </a:p>
          <a:p>
            <a:pPr marL="0" indent="0">
              <a:buFontTx/>
              <a:buNone/>
            </a:pPr>
            <a:r>
              <a:rPr kumimoji="1" lang="zh-CN" altLang="en-US" dirty="0"/>
              <a:t>我们将用户所有</a:t>
            </a:r>
            <a:r>
              <a:rPr kumimoji="1" lang="en-US" altLang="zh-CN" dirty="0"/>
              <a:t>item embedding</a:t>
            </a:r>
            <a:r>
              <a:rPr kumimoji="1" lang="zh-CN" altLang="en-US" dirty="0"/>
              <a:t>的均值作为</a:t>
            </a:r>
            <a:r>
              <a:rPr kumimoji="1" lang="en-US" altLang="zh-CN" dirty="0"/>
              <a:t>user embedding</a:t>
            </a:r>
          </a:p>
          <a:p>
            <a:pPr marL="0" indent="0">
              <a:buFontTx/>
              <a:buNone/>
            </a:pPr>
            <a:endParaRPr kumimoji="1" lang="en-US" altLang="zh-CN" dirty="0"/>
          </a:p>
          <a:p>
            <a:pPr marL="0" indent="0">
              <a:buFontTx/>
              <a:buNone/>
            </a:pPr>
            <a:r>
              <a:rPr kumimoji="1" lang="zh-CN" altLang="en-US" dirty="0"/>
              <a:t>为了减少预处理耗时，我们简化了网络结构和样本复杂度</a:t>
            </a:r>
            <a:endParaRPr kumimoji="1" lang="en-US" altLang="zh-CN" dirty="0"/>
          </a:p>
          <a:p>
            <a:pPr marL="0" indent="0">
              <a:buFontTx/>
              <a:buNone/>
            </a:pPr>
            <a:endParaRPr kumimoji="1" lang="en-US" altLang="zh-CN" dirty="0"/>
          </a:p>
          <a:p>
            <a:pPr marL="0" indent="0">
              <a:buFontTx/>
              <a:buNone/>
            </a:pPr>
            <a:endParaRPr kumimoji="1"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26</a:t>
            </a:fld>
            <a:endParaRPr kumimoji="1" lang="zh-CN" altLang="en-US"/>
          </a:p>
        </p:txBody>
      </p:sp>
    </p:spTree>
    <p:extLst>
      <p:ext uri="{BB962C8B-B14F-4D97-AF65-F5344CB8AC3E}">
        <p14:creationId xmlns:p14="http://schemas.microsoft.com/office/powerpoint/2010/main" val="3260071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离线评估环节，</a:t>
            </a:r>
            <a:r>
              <a:rPr kumimoji="1" lang="en-US" altLang="zh-CN" dirty="0"/>
              <a:t>v2,v3</a:t>
            </a:r>
            <a:r>
              <a:rPr kumimoji="1" lang="zh-CN" altLang="en-US" dirty="0"/>
              <a:t>版特征</a:t>
            </a:r>
            <a:r>
              <a:rPr kumimoji="1" lang="en-US" altLang="zh-CN" dirty="0" err="1"/>
              <a:t>auc</a:t>
            </a:r>
            <a:r>
              <a:rPr kumimoji="1" lang="zh-CN" altLang="en-US" dirty="0"/>
              <a:t>增益明显，</a:t>
            </a:r>
            <a:r>
              <a:rPr kumimoji="1" lang="en-US" altLang="zh-CN" dirty="0"/>
              <a:t>v2</a:t>
            </a:r>
            <a:r>
              <a:rPr kumimoji="1" lang="zh-CN" altLang="en-US" dirty="0"/>
              <a:t>版平均有</a:t>
            </a:r>
            <a:r>
              <a:rPr kumimoji="1" lang="en-US" altLang="zh-CN" dirty="0"/>
              <a:t>2%~4%</a:t>
            </a:r>
            <a:r>
              <a:rPr kumimoji="1" lang="zh-CN" altLang="en-US" dirty="0"/>
              <a:t>的提升，</a:t>
            </a:r>
            <a:r>
              <a:rPr kumimoji="1" lang="en-US" altLang="zh-CN" dirty="0"/>
              <a:t>v3</a:t>
            </a:r>
            <a:r>
              <a:rPr kumimoji="1" lang="zh-CN" altLang="en-US" dirty="0"/>
              <a:t>版也有</a:t>
            </a:r>
            <a:r>
              <a:rPr kumimoji="1" lang="en-US" altLang="zh-CN" dirty="0"/>
              <a:t>0.6%</a:t>
            </a:r>
            <a:r>
              <a:rPr kumimoji="1" lang="zh-CN" altLang="en-US" dirty="0"/>
              <a:t>到千分之</a:t>
            </a:r>
            <a:r>
              <a:rPr kumimoji="1" lang="en-US" altLang="zh-CN" dirty="0"/>
              <a:t>15</a:t>
            </a:r>
            <a:r>
              <a:rPr kumimoji="1" lang="zh-CN" altLang="en-US" dirty="0"/>
              <a:t>的提升</a:t>
            </a:r>
            <a:endParaRPr kumimoji="1" lang="en-US" altLang="zh-CN" dirty="0"/>
          </a:p>
          <a:p>
            <a:pPr marL="0" indent="0">
              <a:buFontTx/>
              <a:buNone/>
            </a:pPr>
            <a:endParaRPr kumimoji="1" lang="en-US" altLang="zh-CN" dirty="0"/>
          </a:p>
          <a:p>
            <a:pPr marL="0" indent="0">
              <a:buFontTx/>
              <a:buNone/>
            </a:pPr>
            <a:r>
              <a:rPr kumimoji="1" lang="zh-CN" altLang="en-US" dirty="0"/>
              <a:t>分析各版本的特征</a:t>
            </a:r>
            <a:r>
              <a:rPr kumimoji="1" lang="en-US" altLang="zh-CN" dirty="0"/>
              <a:t>IG</a:t>
            </a:r>
            <a:r>
              <a:rPr kumimoji="1" lang="zh-CN" altLang="en-US" dirty="0"/>
              <a:t>，我们发现三版特征的确提供了明显的信息增益，</a:t>
            </a:r>
            <a:endParaRPr kumimoji="1" lang="en-US" altLang="zh-CN" dirty="0"/>
          </a:p>
          <a:p>
            <a:pPr marL="0" indent="0">
              <a:buFontTx/>
              <a:buNone/>
            </a:pPr>
            <a:endParaRPr kumimoji="1" lang="en-US" altLang="zh-CN" dirty="0"/>
          </a:p>
          <a:p>
            <a:pPr marL="0" indent="0">
              <a:buFontTx/>
              <a:buNone/>
            </a:pPr>
            <a:r>
              <a:rPr kumimoji="1" lang="zh-CN" altLang="en-US" dirty="0"/>
              <a:t>在线实验环节，我们发现，大部分模型后端效果均有正向提升，但是</a:t>
            </a:r>
            <a:r>
              <a:rPr kumimoji="1" lang="en-US" altLang="zh-CN" dirty="0"/>
              <a:t>37</a:t>
            </a:r>
            <a:r>
              <a:rPr kumimoji="1" lang="zh-CN" altLang="en-US" dirty="0"/>
              <a:t>斗罗后端效果并没有提升。为什么会这样了？</a:t>
            </a:r>
            <a:endParaRPr kumimoji="1"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27</a:t>
            </a:fld>
            <a:endParaRPr kumimoji="1" lang="zh-CN" altLang="en-US"/>
          </a:p>
        </p:txBody>
      </p:sp>
    </p:spTree>
    <p:extLst>
      <p:ext uri="{BB962C8B-B14F-4D97-AF65-F5344CB8AC3E}">
        <p14:creationId xmlns:p14="http://schemas.microsoft.com/office/powerpoint/2010/main" val="2217641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我们发现，这是因为斗罗广告主回传了</a:t>
            </a:r>
            <a:r>
              <a:rPr kumimoji="1" lang="en-US" altLang="zh-CN" dirty="0"/>
              <a:t>10</a:t>
            </a:r>
            <a:r>
              <a:rPr kumimoji="1" lang="zh-CN" altLang="en-US" dirty="0"/>
              <a:t>类人群，其中</a:t>
            </a:r>
            <a:r>
              <a:rPr kumimoji="1" lang="en-US" altLang="zh-CN" dirty="0"/>
              <a:t>label=0</a:t>
            </a:r>
            <a:r>
              <a:rPr kumimoji="1" lang="zh-CN" altLang="en-US" dirty="0"/>
              <a:t>的人群数量是</a:t>
            </a:r>
            <a:r>
              <a:rPr kumimoji="1" lang="en-US" altLang="zh-CN" dirty="0"/>
              <a:t>382w</a:t>
            </a:r>
            <a:r>
              <a:rPr kumimoji="1" lang="zh-CN" altLang="en-US" dirty="0"/>
              <a:t>，过于稠密。。。。</a:t>
            </a:r>
            <a:endParaRPr kumimoji="1" lang="en-US" altLang="zh-CN" dirty="0"/>
          </a:p>
          <a:p>
            <a:pPr marL="0" indent="0">
              <a:buFontTx/>
              <a:buNone/>
            </a:pPr>
            <a:endParaRPr kumimoji="1" lang="en-US" altLang="zh-CN" dirty="0"/>
          </a:p>
          <a:p>
            <a:pPr marL="0" indent="0">
              <a:buFontTx/>
              <a:buNone/>
            </a:pPr>
            <a:r>
              <a:rPr kumimoji="1" lang="zh-CN" altLang="en-US" dirty="0"/>
              <a:t>基于分析结论，我们对人群占比。。。，保证</a:t>
            </a:r>
            <a:r>
              <a:rPr kumimoji="1" lang="en-US" altLang="zh-CN" dirty="0"/>
              <a:t>max label</a:t>
            </a:r>
            <a:r>
              <a:rPr kumimoji="1" lang="zh-CN" altLang="en-US" dirty="0"/>
              <a:t>的数量 不超过</a:t>
            </a:r>
            <a:r>
              <a:rPr kumimoji="1" lang="en-US" altLang="zh-CN" dirty="0"/>
              <a:t>min label</a:t>
            </a:r>
            <a:r>
              <a:rPr kumimoji="1" lang="zh-CN" altLang="en-US" dirty="0"/>
              <a:t>样本数量的</a:t>
            </a:r>
            <a:r>
              <a:rPr kumimoji="1" lang="en-US" altLang="zh-CN" dirty="0"/>
              <a:t>4</a:t>
            </a:r>
            <a:r>
              <a:rPr kumimoji="1" lang="zh-CN" altLang="en-US" dirty="0"/>
              <a:t>倍</a:t>
            </a:r>
            <a:endParaRPr kumimoji="1" lang="en-US" altLang="zh-CN" dirty="0"/>
          </a:p>
          <a:p>
            <a:pPr marL="0" indent="0">
              <a:buFontTx/>
              <a:buNone/>
            </a:pPr>
            <a:endParaRPr kumimoji="1" lang="en-US" altLang="zh-CN" dirty="0"/>
          </a:p>
          <a:p>
            <a:pPr marL="0" indent="0">
              <a:buFontTx/>
              <a:buNone/>
            </a:pPr>
            <a:r>
              <a:rPr kumimoji="1" lang="zh-CN" altLang="en-US" dirty="0"/>
              <a:t>然而，这种采样方式诱发了另一个问题，即采样损失大，采样后样本稀疏训练困难</a:t>
            </a:r>
            <a:endParaRPr kumimoji="1" lang="en-US" altLang="zh-CN" dirty="0"/>
          </a:p>
          <a:p>
            <a:pPr marL="0" indent="0">
              <a:buFontTx/>
              <a:buNone/>
            </a:pPr>
            <a:r>
              <a:rPr kumimoji="1" lang="zh-CN" altLang="en-US" dirty="0"/>
              <a:t>针对这个问题，我们先合并一些样本量少的相邻</a:t>
            </a:r>
            <a:r>
              <a:rPr kumimoji="1" lang="en-US" altLang="zh-CN" dirty="0"/>
              <a:t>label</a:t>
            </a:r>
            <a:r>
              <a:rPr kumimoji="1" lang="zh-CN" altLang="en-US" dirty="0"/>
              <a:t>，比如讲</a:t>
            </a:r>
            <a:r>
              <a:rPr kumimoji="1" lang="en-US" altLang="zh-CN" dirty="0"/>
              <a:t>2,3</a:t>
            </a:r>
            <a:r>
              <a:rPr kumimoji="1" lang="zh-CN" altLang="en-US" dirty="0"/>
              <a:t>合并为</a:t>
            </a:r>
            <a:r>
              <a:rPr kumimoji="1" lang="en-US" altLang="zh-CN" dirty="0"/>
              <a:t>2</a:t>
            </a:r>
            <a:r>
              <a:rPr kumimoji="1" lang="zh-CN" altLang="en-US" dirty="0"/>
              <a:t>，讲</a:t>
            </a:r>
            <a:r>
              <a:rPr kumimoji="1" lang="en-US" altLang="zh-CN" dirty="0"/>
              <a:t>4~10</a:t>
            </a:r>
            <a:r>
              <a:rPr kumimoji="1" lang="zh-CN" altLang="en-US" dirty="0"/>
              <a:t>合并为</a:t>
            </a:r>
            <a:r>
              <a:rPr kumimoji="1" lang="en-US" altLang="zh-CN" dirty="0"/>
              <a:t>3</a:t>
            </a:r>
            <a:r>
              <a:rPr kumimoji="1" lang="zh-CN" altLang="en-US" dirty="0"/>
              <a:t>，之后才降采样，这样就控制了采样损失，同时没有损失任何优质付费人群。</a:t>
            </a:r>
            <a:endParaRPr kumimoji="1"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28</a:t>
            </a:fld>
            <a:endParaRPr kumimoji="1" lang="zh-CN" altLang="en-US"/>
          </a:p>
        </p:txBody>
      </p:sp>
    </p:spTree>
    <p:extLst>
      <p:ext uri="{BB962C8B-B14F-4D97-AF65-F5344CB8AC3E}">
        <p14:creationId xmlns:p14="http://schemas.microsoft.com/office/powerpoint/2010/main" val="3142873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模型训练过程中出现的另一个问题是部分模型，加强因子的不同取值极少，比如</a:t>
            </a:r>
            <a:r>
              <a:rPr kumimoji="1" lang="en-US" altLang="zh-CN" dirty="0"/>
              <a:t>B</a:t>
            </a:r>
            <a:r>
              <a:rPr kumimoji="1" lang="zh-CN" altLang="en-US" dirty="0"/>
              <a:t>站游戏在</a:t>
            </a:r>
            <a:r>
              <a:rPr kumimoji="1" lang="en-US" altLang="zh-CN" dirty="0"/>
              <a:t>MP 8E</a:t>
            </a:r>
            <a:r>
              <a:rPr kumimoji="1" lang="zh-CN" altLang="en-US" dirty="0"/>
              <a:t>活跃用户上的加强因子取值只有</a:t>
            </a:r>
            <a:r>
              <a:rPr kumimoji="1" lang="en-US" altLang="zh-CN" dirty="0"/>
              <a:t>11</a:t>
            </a:r>
            <a:r>
              <a:rPr kumimoji="1" lang="zh-CN" altLang="en-US" dirty="0"/>
              <a:t>个。</a:t>
            </a:r>
            <a:endParaRPr kumimoji="1" lang="en-US" altLang="zh-CN" dirty="0"/>
          </a:p>
          <a:p>
            <a:pPr marL="0" indent="0">
              <a:buFontTx/>
              <a:buNone/>
            </a:pPr>
            <a:endParaRPr kumimoji="1" lang="en-US" altLang="zh-CN" dirty="0"/>
          </a:p>
          <a:p>
            <a:pPr marL="0" indent="0">
              <a:buFontTx/>
              <a:buNone/>
            </a:pPr>
            <a:r>
              <a:rPr kumimoji="1" lang="zh-CN" altLang="en-US" dirty="0"/>
              <a:t>我们分析发现，之所以如此，是因为训练结束时，只有</a:t>
            </a:r>
            <a:r>
              <a:rPr kumimoji="1" lang="en-US" altLang="zh-CN" dirty="0"/>
              <a:t>1</a:t>
            </a:r>
            <a:r>
              <a:rPr kumimoji="1" lang="zh-CN" altLang="en-US" dirty="0"/>
              <a:t>颗树，</a:t>
            </a:r>
            <a:r>
              <a:rPr kumimoji="1" lang="en-US" altLang="zh-CN" dirty="0"/>
              <a:t>11</a:t>
            </a:r>
            <a:r>
              <a:rPr kumimoji="1" lang="zh-CN" altLang="en-US" dirty="0"/>
              <a:t>个叶子节点。</a:t>
            </a:r>
            <a:endParaRPr kumimoji="1" lang="en-US" altLang="zh-CN" dirty="0"/>
          </a:p>
          <a:p>
            <a:pPr marL="0" indent="0">
              <a:buFontTx/>
              <a:buNone/>
            </a:pPr>
            <a:r>
              <a:rPr kumimoji="1" lang="zh-CN" altLang="en-US" dirty="0"/>
              <a:t>这不符合预期，训练时。。。</a:t>
            </a:r>
            <a:endParaRPr kumimoji="1" lang="en-US" altLang="zh-CN" dirty="0"/>
          </a:p>
          <a:p>
            <a:pPr marL="0" indent="0">
              <a:buFontTx/>
              <a:buNone/>
            </a:pPr>
            <a:r>
              <a:rPr kumimoji="1" lang="zh-CN" altLang="en-US" dirty="0"/>
              <a:t>进一步分析，我们发现训练时，系统会自动补充另外</a:t>
            </a:r>
            <a:r>
              <a:rPr kumimoji="1" lang="en-US" altLang="zh-CN" dirty="0"/>
              <a:t>5</a:t>
            </a:r>
            <a:r>
              <a:rPr kumimoji="1" lang="zh-CN" altLang="en-US" dirty="0"/>
              <a:t>个监控指标</a:t>
            </a:r>
            <a:r>
              <a:rPr kumimoji="1" lang="en-US" altLang="zh-CN" dirty="0"/>
              <a:t>ndcg1~ndcg5</a:t>
            </a:r>
          </a:p>
          <a:p>
            <a:pPr marL="0" indent="0">
              <a:buFontTx/>
              <a:buNone/>
            </a:pPr>
            <a:endParaRPr kumimoji="1" lang="en-US" altLang="zh-CN" dirty="0"/>
          </a:p>
          <a:p>
            <a:pPr marL="0" indent="0">
              <a:buFontTx/>
              <a:buNone/>
            </a:pPr>
            <a:r>
              <a:rPr kumimoji="1" lang="zh-CN" altLang="en-US" dirty="0"/>
              <a:t>基于分析结论，我们优化</a:t>
            </a:r>
            <a:endParaRPr kumimoji="1" lang="en-US" altLang="zh-CN" dirty="0"/>
          </a:p>
          <a:p>
            <a:pPr marL="0" indent="0">
              <a:buFontTx/>
              <a:buNone/>
            </a:pPr>
            <a:endParaRPr kumimoji="1" lang="en-US" altLang="zh-CN" dirty="0"/>
          </a:p>
          <a:p>
            <a:pPr marL="0" indent="0">
              <a:buFontTx/>
              <a:buNone/>
            </a:pPr>
            <a:r>
              <a:rPr kumimoji="1" lang="zh-CN" altLang="en-US" dirty="0"/>
              <a:t>改进上线后，预估值数量极少问题得到改善，模型分分布变得分散，同时离线</a:t>
            </a:r>
            <a:r>
              <a:rPr kumimoji="1" lang="en-US" altLang="zh-CN" dirty="0" err="1"/>
              <a:t>auc</a:t>
            </a:r>
            <a:r>
              <a:rPr kumimoji="1" lang="zh-CN" altLang="en-US" dirty="0"/>
              <a:t>提升了</a:t>
            </a:r>
            <a:r>
              <a:rPr kumimoji="1" lang="en-US" altLang="zh-CN" dirty="0"/>
              <a:t>1%</a:t>
            </a:r>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29</a:t>
            </a:fld>
            <a:endParaRPr kumimoji="1" lang="zh-CN" altLang="en-US"/>
          </a:p>
        </p:txBody>
      </p:sp>
    </p:spTree>
    <p:extLst>
      <p:ext uri="{BB962C8B-B14F-4D97-AF65-F5344CB8AC3E}">
        <p14:creationId xmlns:p14="http://schemas.microsoft.com/office/powerpoint/2010/main" val="1211375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自入职至今，我先后负责了多项</a:t>
            </a:r>
            <a:r>
              <a:rPr lang="en-US" altLang="zh-CN" dirty="0" err="1"/>
              <a:t>oCPM</a:t>
            </a:r>
            <a:r>
              <a:rPr lang="zh-CN" altLang="en-US" dirty="0"/>
              <a:t>核心策略研发</a:t>
            </a:r>
            <a:endParaRPr lang="en-US" altLang="zh-CN" dirty="0"/>
          </a:p>
          <a:p>
            <a:r>
              <a:rPr lang="en-US" altLang="zh-CN" dirty="0"/>
              <a:t>17~21</a:t>
            </a:r>
            <a:r>
              <a:rPr lang="zh-CN" altLang="en-US" dirty="0"/>
              <a:t>是</a:t>
            </a:r>
            <a:r>
              <a:rPr lang="en-US" altLang="zh-CN" dirty="0" err="1"/>
              <a:t>oCPM</a:t>
            </a:r>
            <a:r>
              <a:rPr lang="zh-CN" altLang="en-US" dirty="0"/>
              <a:t>业务高速发展其，引擎策略配合</a:t>
            </a:r>
            <a:r>
              <a:rPr lang="en-US" altLang="zh-CN" dirty="0"/>
              <a:t>1</a:t>
            </a:r>
            <a:r>
              <a:rPr lang="zh-CN" altLang="en-US" dirty="0"/>
              <a:t>天多条，数平模型升级，以及自动扩量，在上述各项业务上均取得了巨大的突破</a:t>
            </a:r>
          </a:p>
          <a:p>
            <a:pPr marL="0" indent="0">
              <a:buFontTx/>
              <a:buNone/>
            </a:pPr>
            <a:endParaRPr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3</a:t>
            </a:fld>
            <a:endParaRPr kumimoji="1" lang="zh-CN" altLang="en-US"/>
          </a:p>
        </p:txBody>
      </p:sp>
    </p:spTree>
    <p:extLst>
      <p:ext uri="{BB962C8B-B14F-4D97-AF65-F5344CB8AC3E}">
        <p14:creationId xmlns:p14="http://schemas.microsoft.com/office/powerpoint/2010/main" val="2037903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采样优化与</a:t>
            </a:r>
            <a:r>
              <a:rPr kumimoji="1" lang="en-US" altLang="zh-CN" dirty="0"/>
              <a:t>early stopping</a:t>
            </a:r>
            <a:r>
              <a:rPr kumimoji="1" lang="zh-CN" altLang="en-US" dirty="0"/>
              <a:t>优化在线测试时，后端效果也有明显提升。其中</a:t>
            </a:r>
            <a:r>
              <a:rPr kumimoji="1" lang="en-US" altLang="zh-CN" dirty="0"/>
              <a:t>37</a:t>
            </a:r>
            <a:r>
              <a:rPr kumimoji="1" lang="zh-CN" altLang="en-US" dirty="0"/>
              <a:t>斗罗</a:t>
            </a:r>
            <a:r>
              <a:rPr kumimoji="1" lang="en-US" altLang="zh-CN" dirty="0"/>
              <a:t>7</a:t>
            </a:r>
            <a:r>
              <a:rPr kumimoji="1" lang="zh-CN" altLang="en-US" dirty="0"/>
              <a:t>日</a:t>
            </a:r>
            <a:r>
              <a:rPr kumimoji="1" lang="en-US" altLang="zh-CN" dirty="0"/>
              <a:t>ROI+6.92%</a:t>
            </a:r>
            <a:r>
              <a:rPr kumimoji="1" lang="zh-CN" altLang="en-US" dirty="0"/>
              <a:t>，</a:t>
            </a:r>
            <a:r>
              <a:rPr kumimoji="1" lang="en-US" altLang="zh-CN" dirty="0"/>
              <a:t>B</a:t>
            </a:r>
            <a:r>
              <a:rPr kumimoji="1" lang="zh-CN" altLang="en-US" dirty="0"/>
              <a:t>站游戏</a:t>
            </a:r>
            <a:r>
              <a:rPr kumimoji="1" lang="en-US" altLang="zh-CN" dirty="0"/>
              <a:t>7</a:t>
            </a:r>
            <a:r>
              <a:rPr kumimoji="1" lang="zh-CN" altLang="en-US" dirty="0"/>
              <a:t>留率</a:t>
            </a:r>
            <a:r>
              <a:rPr kumimoji="1" lang="en-US" altLang="zh-CN" dirty="0"/>
              <a:t>+3.52%</a:t>
            </a:r>
            <a:r>
              <a:rPr kumimoji="1" lang="zh-CN" altLang="en-US" dirty="0"/>
              <a:t>。</a:t>
            </a:r>
            <a:endParaRPr kumimoji="1" lang="en-US" altLang="zh-CN" dirty="0"/>
          </a:p>
          <a:p>
            <a:pPr marL="0" indent="0">
              <a:buFontTx/>
              <a:buNone/>
            </a:pPr>
            <a:endParaRPr kumimoji="1" lang="en-US" altLang="zh-CN" dirty="0"/>
          </a:p>
          <a:p>
            <a:pPr marL="0" indent="0">
              <a:buFontTx/>
              <a:buNone/>
            </a:pPr>
            <a:r>
              <a:rPr kumimoji="1" lang="zh-CN" altLang="en-US" dirty="0"/>
              <a:t>随着对</a:t>
            </a:r>
            <a:r>
              <a:rPr kumimoji="1" lang="en-US" altLang="zh-CN" dirty="0" err="1"/>
              <a:t>Lightgbm</a:t>
            </a:r>
            <a:r>
              <a:rPr kumimoji="1" lang="zh-CN" altLang="en-US" dirty="0"/>
              <a:t>认知的加深，我们发现。。。，</a:t>
            </a:r>
            <a:endParaRPr kumimoji="1" lang="en-US" altLang="zh-CN" dirty="0"/>
          </a:p>
          <a:p>
            <a:pPr marL="0" indent="0">
              <a:buFontTx/>
              <a:buNone/>
            </a:pPr>
            <a:r>
              <a:rPr kumimoji="1" lang="zh-CN" altLang="en-US" dirty="0"/>
              <a:t>首先是模型分分布存在突变和毛刺，模型分取值较集中，泛化性较差。</a:t>
            </a:r>
            <a:endParaRPr kumimoji="1" lang="en-US" altLang="zh-CN" dirty="0"/>
          </a:p>
          <a:p>
            <a:pPr marL="0" indent="0">
              <a:buFontTx/>
              <a:buNone/>
            </a:pPr>
            <a:r>
              <a:rPr kumimoji="1" lang="zh-CN" altLang="en-US" dirty="0"/>
              <a:t>系统加强的一个经常性的场景是模型长期在线后。。。需要不断，然而</a:t>
            </a:r>
            <a:r>
              <a:rPr kumimoji="1" lang="en-US" altLang="zh-CN" dirty="0" err="1"/>
              <a:t>lightgbm</a:t>
            </a:r>
            <a:r>
              <a:rPr kumimoji="1" lang="zh-CN" altLang="en-US" dirty="0"/>
              <a:t>不支持增量训练。</a:t>
            </a:r>
            <a:endParaRPr kumimoji="1" lang="en-US" altLang="zh-CN" dirty="0"/>
          </a:p>
          <a:p>
            <a:pPr marL="0" indent="0">
              <a:buFontTx/>
              <a:buNone/>
            </a:pPr>
            <a:endParaRPr kumimoji="1" lang="en-US" altLang="zh-CN" dirty="0"/>
          </a:p>
          <a:p>
            <a:pPr marL="0" indent="0">
              <a:buFontTx/>
              <a:buNone/>
            </a:pPr>
            <a:r>
              <a:rPr kumimoji="1" lang="zh-CN" altLang="en-US" dirty="0"/>
              <a:t>因此，为了解决</a:t>
            </a:r>
            <a:r>
              <a:rPr kumimoji="1" lang="en-US" altLang="zh-CN" dirty="0" err="1"/>
              <a:t>lightgbm</a:t>
            </a:r>
            <a:r>
              <a:rPr kumimoji="1" lang="zh-CN" altLang="en-US" dirty="0"/>
              <a:t>的固有问题，同时提升预估效果，我们使用</a:t>
            </a:r>
            <a:r>
              <a:rPr kumimoji="1" lang="en-US" altLang="zh-CN" dirty="0" err="1"/>
              <a:t>nn</a:t>
            </a:r>
            <a:r>
              <a:rPr kumimoji="1" lang="zh-CN" altLang="en-US" dirty="0"/>
              <a:t>类模型进一步优化效果</a:t>
            </a:r>
            <a:endParaRPr kumimoji="1"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30</a:t>
            </a:fld>
            <a:endParaRPr kumimoji="1" lang="zh-CN" altLang="en-US"/>
          </a:p>
        </p:txBody>
      </p:sp>
    </p:spTree>
    <p:extLst>
      <p:ext uri="{BB962C8B-B14F-4D97-AF65-F5344CB8AC3E}">
        <p14:creationId xmlns:p14="http://schemas.microsoft.com/office/powerpoint/2010/main" val="3316688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endParaRPr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31</a:t>
            </a:fld>
            <a:endParaRPr kumimoji="1" lang="zh-CN" altLang="en-US"/>
          </a:p>
        </p:txBody>
      </p:sp>
    </p:spTree>
    <p:extLst>
      <p:ext uri="{BB962C8B-B14F-4D97-AF65-F5344CB8AC3E}">
        <p14:creationId xmlns:p14="http://schemas.microsoft.com/office/powerpoint/2010/main" val="10748351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我们首先调研了</a:t>
            </a:r>
            <a:r>
              <a:rPr kumimoji="1" lang="en-US" altLang="zh-CN" dirty="0"/>
              <a:t>NN</a:t>
            </a:r>
            <a:r>
              <a:rPr kumimoji="1" lang="zh-CN" altLang="en-US" dirty="0"/>
              <a:t>类模型的各类开源工具包，最后选择</a:t>
            </a:r>
            <a:r>
              <a:rPr kumimoji="1" lang="en-US" altLang="zh-CN" dirty="0" err="1"/>
              <a:t>deepctr</a:t>
            </a:r>
            <a:r>
              <a:rPr kumimoji="1" lang="zh-CN" altLang="en-US" dirty="0"/>
              <a:t>去实现模型，原装的</a:t>
            </a:r>
            <a:r>
              <a:rPr kumimoji="1" lang="en-US" altLang="zh-CN" dirty="0" err="1"/>
              <a:t>deepctr</a:t>
            </a:r>
            <a:r>
              <a:rPr kumimoji="1" lang="zh-CN" altLang="en-US" dirty="0"/>
              <a:t>是为</a:t>
            </a:r>
            <a:r>
              <a:rPr kumimoji="1" lang="en-US" altLang="zh-CN" dirty="0"/>
              <a:t>ctr/</a:t>
            </a:r>
            <a:r>
              <a:rPr kumimoji="1" lang="en-US" altLang="zh-CN" dirty="0" err="1"/>
              <a:t>cvr</a:t>
            </a:r>
            <a:r>
              <a:rPr kumimoji="1" lang="zh-CN" altLang="en-US" dirty="0"/>
              <a:t>预估问题设计的，其</a:t>
            </a:r>
            <a:r>
              <a:rPr kumimoji="1" lang="en-US" altLang="zh-CN" dirty="0"/>
              <a:t>loss</a:t>
            </a:r>
            <a:r>
              <a:rPr kumimoji="1" lang="zh-CN" altLang="en-US" dirty="0"/>
              <a:t>函数是交叉熵。</a:t>
            </a:r>
            <a:endParaRPr kumimoji="1" lang="en-US" altLang="zh-CN" dirty="0"/>
          </a:p>
          <a:p>
            <a:pPr marL="0" indent="0">
              <a:buFontTx/>
              <a:buNone/>
            </a:pPr>
            <a:endParaRPr kumimoji="1" lang="en-US" altLang="zh-CN" dirty="0"/>
          </a:p>
          <a:p>
            <a:pPr marL="0" indent="0">
              <a:buFontTx/>
              <a:buNone/>
            </a:pPr>
            <a:r>
              <a:rPr kumimoji="1" lang="zh-CN" altLang="en-US" dirty="0"/>
              <a:t>适配系统加强场景，我们修改其</a:t>
            </a:r>
            <a:r>
              <a:rPr kumimoji="1" lang="en-US" altLang="zh-CN" dirty="0"/>
              <a:t>loss</a:t>
            </a:r>
            <a:r>
              <a:rPr kumimoji="1" lang="zh-CN" altLang="en-US" dirty="0"/>
              <a:t>函数为</a:t>
            </a:r>
            <a:r>
              <a:rPr kumimoji="1" lang="en-US" altLang="zh-CN" dirty="0" err="1"/>
              <a:t>xendcg</a:t>
            </a:r>
            <a:r>
              <a:rPr kumimoji="1" lang="zh-CN" altLang="en-US" dirty="0"/>
              <a:t>。</a:t>
            </a:r>
            <a:endParaRPr kumimoji="1" lang="en-US" altLang="zh-CN" dirty="0"/>
          </a:p>
          <a:p>
            <a:pPr marL="0" indent="0">
              <a:buFontTx/>
              <a:buNone/>
            </a:pPr>
            <a:endParaRPr kumimoji="1" lang="en-US" altLang="zh-CN" dirty="0"/>
          </a:p>
          <a:p>
            <a:pPr marL="0" indent="0">
              <a:buFontTx/>
              <a:buNone/>
            </a:pPr>
            <a:r>
              <a:rPr kumimoji="1" lang="en-US" altLang="zh-CN" dirty="0"/>
              <a:t>NN</a:t>
            </a:r>
            <a:r>
              <a:rPr kumimoji="1" lang="zh-CN" altLang="en-US" dirty="0"/>
              <a:t>类模型训练耗时长，上线缓慢，因此，我们将</a:t>
            </a:r>
            <a:r>
              <a:rPr kumimoji="1" lang="en-US" altLang="zh-CN" dirty="0"/>
              <a:t>NN</a:t>
            </a:r>
            <a:r>
              <a:rPr kumimoji="1" lang="zh-CN" altLang="en-US" dirty="0"/>
              <a:t>类模型作为旁路模型，我们优先上线基准模型</a:t>
            </a:r>
            <a:r>
              <a:rPr kumimoji="1" lang="en-US" altLang="zh-CN" dirty="0" err="1"/>
              <a:t>lightgbm</a:t>
            </a:r>
            <a:r>
              <a:rPr kumimoji="1" lang="zh-CN" altLang="en-US" dirty="0"/>
              <a:t>，等</a:t>
            </a:r>
            <a:r>
              <a:rPr kumimoji="1" lang="en-US" altLang="zh-CN" dirty="0"/>
              <a:t>NN</a:t>
            </a:r>
            <a:r>
              <a:rPr kumimoji="1" lang="zh-CN" altLang="en-US" dirty="0"/>
              <a:t>模型训练结束且离线评估更优后，我们再上线替换</a:t>
            </a:r>
            <a:r>
              <a:rPr kumimoji="1" lang="en-US" altLang="zh-CN" dirty="0" err="1"/>
              <a:t>lightgbm</a:t>
            </a:r>
            <a:r>
              <a:rPr kumimoji="1" lang="zh-CN" altLang="en-US" dirty="0"/>
              <a:t>。</a:t>
            </a:r>
            <a:endParaRPr kumimoji="1" lang="en-US" altLang="zh-CN" dirty="0"/>
          </a:p>
          <a:p>
            <a:pPr marL="0" indent="0">
              <a:buFontTx/>
              <a:buNone/>
            </a:pPr>
            <a:endParaRPr kumimoji="1" lang="en-US" altLang="zh-CN" dirty="0"/>
          </a:p>
          <a:p>
            <a:pPr marL="0" indent="0">
              <a:buFontTx/>
              <a:buNone/>
            </a:pPr>
            <a:r>
              <a:rPr kumimoji="1" lang="zh-CN" altLang="en-US" dirty="0"/>
              <a:t>基于</a:t>
            </a:r>
            <a:r>
              <a:rPr kumimoji="1" lang="en-US" altLang="zh-CN" dirty="0" err="1"/>
              <a:t>deepctr</a:t>
            </a:r>
            <a:r>
              <a:rPr kumimoji="1" lang="zh-CN" altLang="en-US" dirty="0"/>
              <a:t>我们实现了各类经典的</a:t>
            </a:r>
            <a:r>
              <a:rPr kumimoji="1" lang="en-US" altLang="zh-CN" dirty="0"/>
              <a:t>NN</a:t>
            </a:r>
            <a:r>
              <a:rPr kumimoji="1" lang="zh-CN" altLang="en-US" dirty="0"/>
              <a:t>模型，并对比了其网络结构和优缺点，我们发现</a:t>
            </a:r>
            <a:r>
              <a:rPr kumimoji="1" lang="en-US" altLang="zh-CN" dirty="0"/>
              <a:t>DCN-M</a:t>
            </a:r>
            <a:r>
              <a:rPr kumimoji="1" lang="zh-CN" altLang="en-US" dirty="0"/>
              <a:t>拟合能力强，训练耗时可控，同时在测试模型上</a:t>
            </a:r>
            <a:r>
              <a:rPr kumimoji="1" lang="en-US" altLang="zh-CN" dirty="0" err="1"/>
              <a:t>auc</a:t>
            </a:r>
            <a:r>
              <a:rPr kumimoji="1" lang="zh-CN" altLang="en-US" dirty="0"/>
              <a:t>更优，因此我们使用</a:t>
            </a:r>
            <a:r>
              <a:rPr kumimoji="1" lang="en-US" altLang="zh-CN" dirty="0"/>
              <a:t>DCN-M</a:t>
            </a:r>
            <a:r>
              <a:rPr kumimoji="1" lang="zh-CN" altLang="en-US" dirty="0"/>
              <a:t>作为旁路模型。。。</a:t>
            </a:r>
            <a:endParaRPr kumimoji="1" lang="en-US" altLang="zh-CN" dirty="0"/>
          </a:p>
          <a:p>
            <a:pPr marL="0" indent="0">
              <a:buFontTx/>
              <a:buNone/>
            </a:pPr>
            <a:endParaRPr kumimoji="1" lang="en-US" altLang="zh-CN" dirty="0"/>
          </a:p>
          <a:p>
            <a:pPr marL="0" indent="0">
              <a:buFontTx/>
              <a:buNone/>
            </a:pPr>
            <a:r>
              <a:rPr kumimoji="1" lang="en-US" altLang="zh-CN" dirty="0"/>
              <a:t>DCN-M</a:t>
            </a:r>
            <a:r>
              <a:rPr kumimoji="1" lang="zh-CN" altLang="en-US" dirty="0"/>
              <a:t>时</a:t>
            </a:r>
            <a:r>
              <a:rPr kumimoji="1" lang="en-US" altLang="zh-CN" dirty="0"/>
              <a:t>Google 2020</a:t>
            </a:r>
            <a:r>
              <a:rPr kumimoji="1" lang="zh-CN" altLang="en-US" dirty="0"/>
              <a:t>年的工作，是对</a:t>
            </a:r>
            <a:r>
              <a:rPr kumimoji="1" lang="en-US" altLang="zh-CN" dirty="0"/>
              <a:t>DCN</a:t>
            </a:r>
            <a:r>
              <a:rPr kumimoji="1" lang="zh-CN" altLang="en-US" dirty="0"/>
              <a:t>的扩展，它基于改进的</a:t>
            </a:r>
            <a:r>
              <a:rPr kumimoji="1" lang="en-US" altLang="zh-CN" dirty="0"/>
              <a:t>cross-layer</a:t>
            </a:r>
            <a:r>
              <a:rPr kumimoji="1" lang="zh-CN" altLang="en-US" dirty="0"/>
              <a:t>对特征做高维交叉，具体而言，</a:t>
            </a:r>
            <a:endParaRPr kumimoji="1" lang="en-US" altLang="zh-CN" dirty="0"/>
          </a:p>
          <a:p>
            <a:pPr marL="0" indent="0">
              <a:buFontTx/>
              <a:buNone/>
            </a:pPr>
            <a:r>
              <a:rPr kumimoji="1" lang="zh-CN" altLang="en-US" dirty="0"/>
              <a:t>使用。。。</a:t>
            </a:r>
            <a:endParaRPr kumimoji="1" lang="en-US" altLang="zh-CN" dirty="0"/>
          </a:p>
          <a:p>
            <a:pPr marL="0" indent="0">
              <a:buFontTx/>
              <a:buNone/>
            </a:pPr>
            <a:endParaRPr kumimoji="1" lang="en-US" altLang="zh-CN" dirty="0"/>
          </a:p>
          <a:p>
            <a:pPr marL="0" indent="0">
              <a:buFontTx/>
              <a:buNone/>
            </a:pPr>
            <a:r>
              <a:rPr kumimoji="1" lang="zh-CN" altLang="en-US" dirty="0"/>
              <a:t>训练多个</a:t>
            </a:r>
            <a:r>
              <a:rPr kumimoji="1" lang="en-US" altLang="zh-CN" dirty="0"/>
              <a:t>expert</a:t>
            </a:r>
            <a:r>
              <a:rPr kumimoji="1" lang="zh-CN" altLang="en-US" dirty="0"/>
              <a:t>，并通过</a:t>
            </a:r>
            <a:r>
              <a:rPr kumimoji="1" lang="en-US" altLang="zh-CN" dirty="0"/>
              <a:t>gate stack</a:t>
            </a:r>
            <a:r>
              <a:rPr kumimoji="1" lang="zh-CN" altLang="en-US" dirty="0"/>
              <a:t>在一起</a:t>
            </a:r>
            <a:endParaRPr kumimoji="1" lang="en-US" altLang="zh-CN" dirty="0"/>
          </a:p>
          <a:p>
            <a:pPr marL="0" indent="0">
              <a:buFontTx/>
              <a:buNone/>
            </a:pPr>
            <a:endParaRPr kumimoji="1" lang="en-US" altLang="zh-CN" dirty="0"/>
          </a:p>
          <a:p>
            <a:pPr marL="0" indent="0">
              <a:buFontTx/>
              <a:buNone/>
            </a:pPr>
            <a:r>
              <a:rPr kumimoji="1" lang="en-US" altLang="zh-CN" dirty="0"/>
              <a:t>----------</a:t>
            </a:r>
            <a:r>
              <a:rPr lang="en-US" altLang="zh-CN" dirty="0"/>
              <a:t>NN</a:t>
            </a:r>
            <a:r>
              <a:rPr lang="zh-CN" altLang="en-US" dirty="0"/>
              <a:t>类模型时如何结合</a:t>
            </a:r>
            <a:r>
              <a:rPr lang="en-US" altLang="zh-CN" dirty="0" err="1"/>
              <a:t>xendcg</a:t>
            </a:r>
            <a:r>
              <a:rPr lang="zh-CN" altLang="en-US" dirty="0"/>
              <a:t>的？</a:t>
            </a:r>
            <a:br>
              <a:rPr lang="zh-CN" altLang="en-US" dirty="0"/>
            </a:br>
            <a:r>
              <a:rPr lang="zh-CN" altLang="en-US" dirty="0"/>
              <a:t>在</a:t>
            </a:r>
            <a:r>
              <a:rPr lang="en-US" altLang="zh-CN" dirty="0"/>
              <a:t>mini-batch</a:t>
            </a:r>
            <a:r>
              <a:rPr lang="zh-CN" altLang="en-US" dirty="0"/>
              <a:t>上预估每个样本的</a:t>
            </a:r>
            <a:r>
              <a:rPr lang="en-US" altLang="zh-CN" dirty="0"/>
              <a:t>f</a:t>
            </a:r>
            <a:r>
              <a:rPr lang="zh-CN" altLang="en-US" dirty="0"/>
              <a:t>，之后计算</a:t>
            </a:r>
            <a:r>
              <a:rPr lang="en-US" altLang="zh-CN" dirty="0" err="1"/>
              <a:t>xendcg</a:t>
            </a:r>
            <a:r>
              <a:rPr lang="zh-CN" altLang="en-US" dirty="0"/>
              <a:t>和</a:t>
            </a:r>
            <a:r>
              <a:rPr lang="en-US" altLang="zh-CN" dirty="0"/>
              <a:t>loss</a:t>
            </a:r>
            <a:r>
              <a:rPr lang="zh-CN" altLang="en-US" dirty="0"/>
              <a:t>，反向传播，更新网络参数</a:t>
            </a:r>
            <a:br>
              <a:rPr lang="zh-CN" altLang="en-US" dirty="0"/>
            </a:br>
            <a:br>
              <a:rPr lang="zh-CN" altLang="en-US" dirty="0"/>
            </a:br>
            <a:r>
              <a:rPr lang="en-US" altLang="zh-CN" dirty="0"/>
              <a:t>DCN-M</a:t>
            </a:r>
            <a:r>
              <a:rPr lang="zh-CN" altLang="en-US" dirty="0"/>
              <a:t>这边有什么改进吗？</a:t>
            </a:r>
            <a:br>
              <a:rPr lang="zh-CN" altLang="en-US" dirty="0"/>
            </a:br>
            <a:r>
              <a:rPr lang="zh-CN" altLang="en-US" dirty="0"/>
              <a:t>取了上文提到的</a:t>
            </a:r>
            <a:r>
              <a:rPr lang="en-US" altLang="zh-CN" dirty="0"/>
              <a:t>loss</a:t>
            </a:r>
            <a:r>
              <a:rPr lang="zh-CN" altLang="en-US" dirty="0"/>
              <a:t>改进，矩阵做交叉，</a:t>
            </a:r>
            <a:r>
              <a:rPr lang="en-US" altLang="zh-CN" dirty="0"/>
              <a:t>expert gate stack</a:t>
            </a:r>
            <a:r>
              <a:rPr lang="zh-CN" altLang="en-US" dirty="0"/>
              <a:t>复用默认实现，当前我们正在调研并尝试使用核函数，对原始特征做进一步处理</a:t>
            </a:r>
            <a:endParaRPr kumimoji="1" lang="en-US" altLang="zh-CN" dirty="0"/>
          </a:p>
          <a:p>
            <a:pPr marL="0" indent="0">
              <a:buFontTx/>
              <a:buNone/>
            </a:pPr>
            <a:endParaRPr kumimoji="1" lang="en-US" altLang="zh-CN" dirty="0"/>
          </a:p>
          <a:p>
            <a:pPr marL="0" indent="0">
              <a:buFontTx/>
              <a:buNone/>
            </a:pPr>
            <a:r>
              <a:rPr kumimoji="1" lang="en-US" altLang="zh-CN" dirty="0" err="1"/>
              <a:t>xdeepFM</a:t>
            </a:r>
            <a:r>
              <a:rPr kumimoji="1" lang="en-US" altLang="zh-CN" dirty="0"/>
              <a:t> : linear + DNN + DIN</a:t>
            </a:r>
          </a:p>
          <a:p>
            <a:pPr marL="0" indent="0">
              <a:buFontTx/>
              <a:buNone/>
            </a:pPr>
            <a:r>
              <a:rPr kumimoji="1" lang="en-US" altLang="zh-CN" dirty="0"/>
              <a:t>NFM: </a:t>
            </a:r>
            <a:r>
              <a:rPr kumimoji="1" lang="en-US" altLang="zh-CN" dirty="0" err="1"/>
              <a:t>FM+bi-interaction</a:t>
            </a:r>
            <a:r>
              <a:rPr kumimoji="1" lang="en-US" altLang="zh-CN" dirty="0"/>
              <a:t> layer</a:t>
            </a:r>
          </a:p>
          <a:p>
            <a:pPr marL="0" indent="0">
              <a:buFontTx/>
              <a:buNone/>
            </a:pPr>
            <a:r>
              <a:rPr kumimoji="1" lang="en-US" altLang="zh-CN" dirty="0"/>
              <a:t>AFM: NFM+ attention</a:t>
            </a:r>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32</a:t>
            </a:fld>
            <a:endParaRPr kumimoji="1" lang="zh-CN" altLang="en-US"/>
          </a:p>
        </p:txBody>
      </p:sp>
    </p:spTree>
    <p:extLst>
      <p:ext uri="{BB962C8B-B14F-4D97-AF65-F5344CB8AC3E}">
        <p14:creationId xmlns:p14="http://schemas.microsoft.com/office/powerpoint/2010/main" val="42542669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en-US" altLang="zh-CN" dirty="0"/>
              <a:t>DCN-M</a:t>
            </a:r>
            <a:r>
              <a:rPr kumimoji="1" lang="zh-CN" altLang="en-US" dirty="0"/>
              <a:t>明显提升了预估泛化性，模型分分布更光滑，值域范围也变广了。也明显提升了大部分模型的离线</a:t>
            </a:r>
            <a:r>
              <a:rPr kumimoji="1" lang="en-US" altLang="zh-CN" dirty="0" err="1"/>
              <a:t>auc</a:t>
            </a:r>
            <a:r>
              <a:rPr kumimoji="1" lang="zh-CN" altLang="en-US" dirty="0"/>
              <a:t>，</a:t>
            </a:r>
            <a:endParaRPr kumimoji="1" lang="en-US" altLang="zh-CN" dirty="0"/>
          </a:p>
          <a:p>
            <a:pPr marL="0" indent="0">
              <a:buFontTx/>
              <a:buNone/>
            </a:pPr>
            <a:endParaRPr kumimoji="1" lang="en-US" altLang="zh-CN" dirty="0"/>
          </a:p>
          <a:p>
            <a:pPr marL="0" indent="0">
              <a:buFontTx/>
              <a:buNone/>
            </a:pPr>
            <a:r>
              <a:rPr kumimoji="1" lang="zh-CN" altLang="en-US" dirty="0"/>
              <a:t>但是部分小样本广告主，比如七猫，立邦，使用</a:t>
            </a:r>
            <a:r>
              <a:rPr kumimoji="1" lang="en-US" altLang="zh-CN" dirty="0"/>
              <a:t>DCN-M</a:t>
            </a:r>
            <a:r>
              <a:rPr kumimoji="1" lang="zh-CN" altLang="en-US" dirty="0"/>
              <a:t>后效果反而有下跌。为什么会这样了？</a:t>
            </a:r>
            <a:endParaRPr kumimoji="1" lang="en-US" altLang="zh-CN" dirty="0"/>
          </a:p>
          <a:p>
            <a:pPr marL="0" indent="0">
              <a:buFontTx/>
              <a:buNone/>
            </a:pPr>
            <a:endParaRPr kumimoji="1" lang="en-US" altLang="zh-CN" dirty="0"/>
          </a:p>
          <a:p>
            <a:pPr marL="0" indent="0">
              <a:buFontTx/>
              <a:buNone/>
            </a:pPr>
            <a:r>
              <a:rPr kumimoji="1" lang="zh-CN" altLang="en-US" dirty="0"/>
              <a:t>我们发现这与</a:t>
            </a:r>
            <a:r>
              <a:rPr kumimoji="1" lang="en-US" altLang="zh-CN" dirty="0"/>
              <a:t>NN</a:t>
            </a:r>
            <a:r>
              <a:rPr kumimoji="1" lang="zh-CN" altLang="en-US" dirty="0"/>
              <a:t>类模型参数量大，训练时收敛困难相关。首先样本稀疏时，样本可以提供的梯度下降方向较少，如果此时模型初始化参数不好，训练会</a:t>
            </a:r>
            <a:endParaRPr kumimoji="1" lang="en-US" altLang="zh-CN" dirty="0"/>
          </a:p>
          <a:p>
            <a:pPr marL="0" indent="0">
              <a:buFontTx/>
              <a:buNone/>
            </a:pPr>
            <a:endParaRPr kumimoji="1" lang="en-US" altLang="zh-CN" dirty="0"/>
          </a:p>
          <a:p>
            <a:pPr marL="0" indent="0">
              <a:buFontTx/>
              <a:buNone/>
            </a:pPr>
            <a:r>
              <a:rPr kumimoji="1" lang="zh-CN" altLang="en-US" dirty="0"/>
              <a:t>针对这个问题，我们借鉴</a:t>
            </a:r>
            <a:r>
              <a:rPr kumimoji="1" lang="en-US" altLang="zh-CN" dirty="0"/>
              <a:t>meta-learning</a:t>
            </a:r>
            <a:r>
              <a:rPr kumimoji="1" lang="zh-CN" altLang="en-US" dirty="0"/>
              <a:t>小样本优化技术，使用</a:t>
            </a:r>
            <a:r>
              <a:rPr kumimoji="1" lang="en-US" altLang="zh-CN" dirty="0" err="1"/>
              <a:t>maml</a:t>
            </a:r>
            <a:r>
              <a:rPr kumimoji="1" lang="zh-CN" altLang="en-US" dirty="0"/>
              <a:t>优化网络初始化参数</a:t>
            </a:r>
            <a:endParaRPr kumimoji="1" lang="en-US" altLang="zh-CN" dirty="0"/>
          </a:p>
          <a:p>
            <a:pPr marL="0" indent="0">
              <a:buFontTx/>
              <a:buNone/>
            </a:pPr>
            <a:endParaRPr kumimoji="1" lang="en-US" altLang="zh-CN" dirty="0"/>
          </a:p>
          <a:p>
            <a:pPr marL="0" indent="0">
              <a:buFontTx/>
              <a:buNone/>
            </a:pPr>
            <a:r>
              <a:rPr kumimoji="1" lang="zh-CN" altLang="en-US" dirty="0"/>
              <a:t>具体而言，我们将任务按照</a:t>
            </a:r>
            <a:r>
              <a:rPr kumimoji="1" lang="en-US" altLang="zh-CN" dirty="0"/>
              <a:t>…</a:t>
            </a:r>
          </a:p>
          <a:p>
            <a:pPr marL="0" indent="0">
              <a:buFontTx/>
              <a:buNone/>
            </a:pPr>
            <a:r>
              <a:rPr kumimoji="1" lang="zh-CN" altLang="en-US" dirty="0"/>
              <a:t>之后，同一类任务基于</a:t>
            </a:r>
            <a:r>
              <a:rPr kumimoji="1" lang="en-US" altLang="zh-CN" dirty="0" err="1"/>
              <a:t>maml</a:t>
            </a:r>
            <a:r>
              <a:rPr kumimoji="1" lang="zh-CN" altLang="en-US" dirty="0"/>
              <a:t>算法</a:t>
            </a:r>
            <a:endParaRPr kumimoji="1" lang="en-US" altLang="zh-CN" dirty="0"/>
          </a:p>
          <a:p>
            <a:pPr marL="0" indent="0">
              <a:buFontTx/>
              <a:buNone/>
            </a:pPr>
            <a:r>
              <a:rPr kumimoji="1" lang="zh-CN" altLang="en-US" dirty="0"/>
              <a:t>离线评估，</a:t>
            </a:r>
            <a:r>
              <a:rPr kumimoji="1" lang="en-US" altLang="zh-CN" dirty="0"/>
              <a:t>meat-learning</a:t>
            </a:r>
            <a:r>
              <a:rPr kumimoji="1" lang="zh-CN" altLang="en-US" dirty="0"/>
              <a:t>取得了明显正向收益，</a:t>
            </a:r>
            <a:r>
              <a:rPr kumimoji="1" lang="en-US" altLang="zh-CN" dirty="0" err="1"/>
              <a:t>auc</a:t>
            </a:r>
            <a:r>
              <a:rPr kumimoji="1" lang="zh-CN" altLang="en-US" dirty="0"/>
              <a:t>提升了近</a:t>
            </a:r>
            <a:r>
              <a:rPr kumimoji="1" lang="en-US" altLang="zh-CN" dirty="0"/>
              <a:t>1</a:t>
            </a:r>
            <a:r>
              <a:rPr kumimoji="1" lang="zh-CN" altLang="en-US" dirty="0"/>
              <a:t>个百分点</a:t>
            </a:r>
            <a:endParaRPr kumimoji="1" lang="en-US" altLang="zh-CN" dirty="0"/>
          </a:p>
          <a:p>
            <a:pPr marL="0" indent="0">
              <a:buFontTx/>
              <a:buNone/>
            </a:pPr>
            <a:endParaRPr kumimoji="1" lang="en-US" altLang="zh-CN" dirty="0"/>
          </a:p>
          <a:p>
            <a:pPr marL="0" indent="0">
              <a:buFontTx/>
              <a:buNone/>
            </a:pPr>
            <a:endParaRPr kumimoji="1" lang="en-US" altLang="zh-CN" dirty="0"/>
          </a:p>
          <a:p>
            <a:pPr marL="0" indent="0">
              <a:buFontTx/>
              <a:buNone/>
            </a:pPr>
            <a:r>
              <a:rPr kumimoji="1" lang="en-US" altLang="zh-CN" dirty="0"/>
              <a:t>-------</a:t>
            </a:r>
            <a:r>
              <a:rPr lang="zh-CN" altLang="en-US" dirty="0"/>
              <a:t>为什么样本量少，梯度可以提供的下降方向少？</a:t>
            </a:r>
            <a:br>
              <a:rPr lang="zh-CN" altLang="en-US" dirty="0"/>
            </a:br>
            <a:r>
              <a:rPr lang="zh-CN" altLang="en-US" dirty="0"/>
              <a:t>嗯，这个可以这么理解，样本量少时，在样本梯度有表征的维度也少，相对应的，可以提供梯度下降的方向也少</a:t>
            </a:r>
            <a:br>
              <a:rPr lang="zh-CN" altLang="en-US" dirty="0"/>
            </a:br>
            <a:br>
              <a:rPr lang="zh-CN" altLang="en-US" dirty="0"/>
            </a:br>
            <a:r>
              <a:rPr lang="en-US" altLang="zh-CN" dirty="0" err="1"/>
              <a:t>maml</a:t>
            </a:r>
            <a:r>
              <a:rPr lang="zh-CN" altLang="en-US" dirty="0"/>
              <a:t>具体是怎么运行的。</a:t>
            </a:r>
            <a:br>
              <a:rPr lang="zh-CN" altLang="en-US" dirty="0"/>
            </a:br>
            <a:r>
              <a:rPr lang="zh-CN" altLang="en-US" dirty="0"/>
              <a:t>嗯，这个如图示，首先我们随机初始化参数，并训练多个模型，之后我们评估多个模型的平均效果，并反向来更新网络初始化参数，如此反复，直到得到一组初始化参数，使得多个模型独自训练时，效果都比较优</a:t>
            </a:r>
            <a:endParaRPr kumimoji="1"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33</a:t>
            </a:fld>
            <a:endParaRPr kumimoji="1" lang="zh-CN" altLang="en-US"/>
          </a:p>
        </p:txBody>
      </p:sp>
    </p:spTree>
    <p:extLst>
      <p:ext uri="{BB962C8B-B14F-4D97-AF65-F5344CB8AC3E}">
        <p14:creationId xmlns:p14="http://schemas.microsoft.com/office/powerpoint/2010/main" val="4249010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此外，样本稀疏时，网络迭代更新的轮数较少，</a:t>
            </a:r>
            <a:r>
              <a:rPr kumimoji="1" lang="en-US" altLang="zh-CN" dirty="0"/>
              <a:t>embedding</a:t>
            </a:r>
            <a:r>
              <a:rPr kumimoji="1" lang="zh-CN" altLang="en-US" dirty="0"/>
              <a:t>未得充分训练，泛化</a:t>
            </a:r>
            <a:endParaRPr kumimoji="1" lang="en-US" altLang="zh-CN" dirty="0"/>
          </a:p>
          <a:p>
            <a:pPr marL="0" indent="0">
              <a:buFontTx/>
              <a:buNone/>
            </a:pPr>
            <a:endParaRPr kumimoji="1" lang="en-US" altLang="zh-CN" dirty="0"/>
          </a:p>
          <a:p>
            <a:pPr marL="0" indent="0">
              <a:buFontTx/>
              <a:buNone/>
            </a:pPr>
            <a:r>
              <a:rPr kumimoji="1" lang="zh-CN" altLang="en-US" dirty="0"/>
              <a:t>这个问题的常规解决方案时增强训练数据，但这不满足广告主数据隐私的要求</a:t>
            </a:r>
            <a:endParaRPr kumimoji="1" lang="en-US" altLang="zh-CN" dirty="0"/>
          </a:p>
          <a:p>
            <a:pPr marL="0" indent="0">
              <a:buFontTx/>
              <a:buNone/>
            </a:pPr>
            <a:endParaRPr kumimoji="1" lang="en-US" altLang="zh-CN" dirty="0"/>
          </a:p>
          <a:p>
            <a:pPr marL="0" indent="0">
              <a:buFontTx/>
              <a:buNone/>
            </a:pPr>
            <a:r>
              <a:rPr kumimoji="1" lang="zh-CN" altLang="en-US" dirty="0"/>
              <a:t>为了提升</a:t>
            </a:r>
            <a:r>
              <a:rPr kumimoji="1" lang="en-US" altLang="zh-CN" dirty="0"/>
              <a:t>user embedding</a:t>
            </a:r>
            <a:r>
              <a:rPr kumimoji="1" lang="zh-CN" altLang="en-US" dirty="0"/>
              <a:t>的泛化能力，借鉴</a:t>
            </a:r>
            <a:r>
              <a:rPr kumimoji="1" lang="en-US" altLang="zh-CN" dirty="0" err="1"/>
              <a:t>esmm</a:t>
            </a:r>
            <a:r>
              <a:rPr kumimoji="1" lang="en-US" altLang="zh-CN" dirty="0"/>
              <a:t> + transfer learning</a:t>
            </a:r>
            <a:r>
              <a:rPr kumimoji="1" lang="zh-CN" altLang="en-US" dirty="0"/>
              <a:t>的思想，我们优化了模型结构</a:t>
            </a:r>
            <a:endParaRPr kumimoji="1" lang="en-US" altLang="zh-CN" dirty="0"/>
          </a:p>
          <a:p>
            <a:pPr marL="0" indent="0">
              <a:buFontTx/>
              <a:buNone/>
            </a:pPr>
            <a:endParaRPr kumimoji="1" lang="en-US" altLang="zh-CN" dirty="0"/>
          </a:p>
          <a:p>
            <a:pPr marL="0" indent="0">
              <a:buFontTx/>
              <a:buNone/>
            </a:pPr>
            <a:r>
              <a:rPr kumimoji="1" lang="zh-CN" altLang="en-US" dirty="0"/>
              <a:t>以网服行业为例说明，我们通过</a:t>
            </a:r>
            <a:r>
              <a:rPr kumimoji="1" lang="en-US" altLang="zh-CN" dirty="0"/>
              <a:t>2</a:t>
            </a:r>
            <a:r>
              <a:rPr kumimoji="1" lang="zh-CN" altLang="en-US" dirty="0"/>
              <a:t>层共享</a:t>
            </a:r>
            <a:r>
              <a:rPr kumimoji="1" lang="en-US" altLang="zh-CN" dirty="0"/>
              <a:t>fc layer</a:t>
            </a:r>
            <a:r>
              <a:rPr kumimoji="1" lang="zh-CN" altLang="en-US" dirty="0"/>
              <a:t>学习</a:t>
            </a:r>
            <a:r>
              <a:rPr kumimoji="1" lang="en-US" altLang="zh-CN" dirty="0"/>
              <a:t>user embedding</a:t>
            </a:r>
            <a:r>
              <a:rPr kumimoji="1" lang="zh-CN" altLang="en-US" dirty="0"/>
              <a:t>，</a:t>
            </a:r>
            <a:endParaRPr kumimoji="1" lang="en-US" altLang="zh-CN" dirty="0"/>
          </a:p>
          <a:p>
            <a:pPr marL="0" indent="0">
              <a:buFontTx/>
              <a:buNone/>
            </a:pPr>
            <a:r>
              <a:rPr kumimoji="1" lang="zh-CN" altLang="en-US" dirty="0"/>
              <a:t>为了充分训练</a:t>
            </a:r>
            <a:r>
              <a:rPr kumimoji="1" lang="en-US" altLang="zh-CN" dirty="0"/>
              <a:t>user-embedding</a:t>
            </a:r>
            <a:r>
              <a:rPr kumimoji="1" lang="zh-CN" altLang="en-US" dirty="0"/>
              <a:t>，我们增添了激活</a:t>
            </a:r>
            <a:r>
              <a:rPr kumimoji="1" lang="en-US" altLang="zh-CN" dirty="0"/>
              <a:t>-</a:t>
            </a:r>
            <a:r>
              <a:rPr kumimoji="1" lang="zh-CN" altLang="en-US" dirty="0"/>
              <a:t>次留级联子任务，级联子任务同时补充</a:t>
            </a:r>
            <a:r>
              <a:rPr kumimoji="1" lang="en-US" altLang="zh-CN" dirty="0"/>
              <a:t>ad</a:t>
            </a:r>
            <a:r>
              <a:rPr kumimoji="1" lang="zh-CN" altLang="en-US" dirty="0"/>
              <a:t>维度特征，并使用</a:t>
            </a:r>
            <a:r>
              <a:rPr kumimoji="1" lang="en-US" altLang="zh-CN" dirty="0"/>
              <a:t>MP</a:t>
            </a:r>
            <a:r>
              <a:rPr kumimoji="1" lang="zh-CN" altLang="en-US" dirty="0"/>
              <a:t>内部数据构建训练样本</a:t>
            </a:r>
            <a:endParaRPr kumimoji="1" lang="en-US" altLang="zh-CN" dirty="0"/>
          </a:p>
          <a:p>
            <a:pPr marL="0" indent="0">
              <a:buFontTx/>
              <a:buNone/>
            </a:pPr>
            <a:endParaRPr kumimoji="1" lang="en-US" altLang="zh-CN" dirty="0"/>
          </a:p>
          <a:p>
            <a:pPr marL="0" indent="0">
              <a:buFontTx/>
              <a:buNone/>
            </a:pPr>
            <a:r>
              <a:rPr kumimoji="1" lang="zh-CN" altLang="en-US" dirty="0"/>
              <a:t>主任务与级联子任务联合训练，共同优化</a:t>
            </a:r>
            <a:r>
              <a:rPr kumimoji="1" lang="en-US" altLang="zh-CN" dirty="0"/>
              <a:t>user-embedding</a:t>
            </a:r>
            <a:r>
              <a:rPr kumimoji="1" lang="zh-CN" altLang="en-US" dirty="0"/>
              <a:t>层</a:t>
            </a:r>
            <a:endParaRPr kumimoji="1" lang="en-US" altLang="zh-CN" dirty="0"/>
          </a:p>
          <a:p>
            <a:pPr marL="0" indent="0">
              <a:buFontTx/>
              <a:buNone/>
            </a:pPr>
            <a:r>
              <a:rPr kumimoji="1" lang="zh-CN" altLang="en-US" dirty="0"/>
              <a:t>级联子任务也明显地优化了小样本广告主效果，离线</a:t>
            </a:r>
            <a:r>
              <a:rPr kumimoji="1" lang="en-US" altLang="zh-CN" dirty="0" err="1"/>
              <a:t>auc</a:t>
            </a:r>
            <a:r>
              <a:rPr kumimoji="1" lang="zh-CN" altLang="en-US" dirty="0"/>
              <a:t>有千分位的提升</a:t>
            </a:r>
            <a:endParaRPr kumimoji="1" lang="en-US" altLang="zh-CN" dirty="0"/>
          </a:p>
          <a:p>
            <a:pPr marL="0" indent="0">
              <a:buFontTx/>
              <a:buNone/>
            </a:pPr>
            <a:endParaRPr kumimoji="1" lang="en-US" altLang="zh-CN" dirty="0"/>
          </a:p>
          <a:p>
            <a:pPr marL="0" indent="0">
              <a:buFontTx/>
              <a:buNone/>
            </a:pPr>
            <a:r>
              <a:rPr kumimoji="1" lang="en-US" altLang="zh-CN" dirty="0"/>
              <a:t>---------------</a:t>
            </a:r>
            <a:r>
              <a:rPr lang="zh-CN" altLang="en-US" dirty="0"/>
              <a:t>问题，</a:t>
            </a:r>
            <a:r>
              <a:rPr lang="en-US" altLang="zh-CN" dirty="0" err="1"/>
              <a:t>esmm</a:t>
            </a:r>
            <a:r>
              <a:rPr lang="zh-CN" altLang="en-US" dirty="0"/>
              <a:t>，具体是如何和</a:t>
            </a:r>
            <a:r>
              <a:rPr lang="en-US" altLang="zh-CN" dirty="0"/>
              <a:t>DCN-M</a:t>
            </a:r>
            <a:r>
              <a:rPr lang="zh-CN" altLang="en-US" dirty="0"/>
              <a:t>融合在一起的</a:t>
            </a:r>
            <a:br>
              <a:rPr lang="zh-CN" altLang="en-US" dirty="0"/>
            </a:br>
            <a:r>
              <a:rPr lang="zh-CN" altLang="en-US" dirty="0"/>
              <a:t>这个图示细节不是很充足，只是展示了我们的优化思想，实际训练时，</a:t>
            </a:r>
            <a:r>
              <a:rPr lang="en-US" altLang="zh-CN" dirty="0"/>
              <a:t>embedding</a:t>
            </a:r>
            <a:r>
              <a:rPr lang="zh-CN" altLang="en-US" dirty="0"/>
              <a:t>层之前，我们和</a:t>
            </a:r>
            <a:r>
              <a:rPr lang="en-US" altLang="zh-CN" dirty="0"/>
              <a:t>DCN</a:t>
            </a:r>
            <a:r>
              <a:rPr lang="zh-CN" altLang="en-US" dirty="0"/>
              <a:t>训练时一样的，都是 </a:t>
            </a:r>
            <a:r>
              <a:rPr lang="en-US" altLang="zh-CN" dirty="0"/>
              <a:t>sparse </a:t>
            </a:r>
            <a:r>
              <a:rPr lang="zh-CN" altLang="en-US" dirty="0"/>
              <a:t>特征 </a:t>
            </a:r>
            <a:r>
              <a:rPr lang="en-US" altLang="zh-CN" dirty="0"/>
              <a:t>embedding</a:t>
            </a:r>
            <a:r>
              <a:rPr lang="zh-CN" altLang="en-US" dirty="0"/>
              <a:t>， </a:t>
            </a:r>
            <a:r>
              <a:rPr lang="en-US" altLang="zh-CN" dirty="0"/>
              <a:t>dense</a:t>
            </a:r>
            <a:r>
              <a:rPr lang="zh-CN" altLang="en-US" dirty="0"/>
              <a:t>特征直接输入，之后分别交给</a:t>
            </a:r>
            <a:r>
              <a:rPr lang="en-US" altLang="zh-CN" dirty="0"/>
              <a:t>DCN-M</a:t>
            </a:r>
            <a:r>
              <a:rPr lang="zh-CN" altLang="en-US" dirty="0"/>
              <a:t>和级联任务学习，级联任务的基本架构是</a:t>
            </a:r>
            <a:r>
              <a:rPr lang="en-US" altLang="zh-CN" dirty="0"/>
              <a:t>DNN</a:t>
            </a:r>
            <a:br>
              <a:rPr lang="en-US" altLang="zh-CN" dirty="0"/>
            </a:br>
            <a:br>
              <a:rPr lang="en-US" altLang="zh-CN" dirty="0"/>
            </a:br>
            <a:r>
              <a:rPr lang="zh-CN" altLang="en-US" dirty="0"/>
              <a:t>模型如何训练，保证更新逻辑符合预期，样本输入后，分别计算三个塔的</a:t>
            </a:r>
            <a:r>
              <a:rPr lang="en-US" altLang="zh-CN" dirty="0"/>
              <a:t>loss</a:t>
            </a:r>
            <a:r>
              <a:rPr lang="zh-CN" altLang="en-US" dirty="0"/>
              <a:t>，其中主塔只使用系统加强的样本，子塔只使用</a:t>
            </a:r>
            <a:r>
              <a:rPr lang="en-US" altLang="zh-CN" dirty="0"/>
              <a:t>MP</a:t>
            </a:r>
            <a:r>
              <a:rPr lang="zh-CN" altLang="en-US" dirty="0"/>
              <a:t>内部的样本，之后分别更新对于塔关联的参数</a:t>
            </a:r>
            <a:endParaRPr kumimoji="1"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34</a:t>
            </a:fld>
            <a:endParaRPr kumimoji="1" lang="zh-CN" altLang="en-US"/>
          </a:p>
        </p:txBody>
      </p:sp>
    </p:spTree>
    <p:extLst>
      <p:ext uri="{BB962C8B-B14F-4D97-AF65-F5344CB8AC3E}">
        <p14:creationId xmlns:p14="http://schemas.microsoft.com/office/powerpoint/2010/main" val="1274593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最后，系统总结下我们在微信流量系统加强策略上做的一系列算法优化，</a:t>
            </a:r>
            <a:endParaRPr kumimoji="1" lang="en-US" altLang="zh-CN" dirty="0"/>
          </a:p>
          <a:p>
            <a:pPr marL="0" indent="0">
              <a:buFontTx/>
              <a:buNone/>
            </a:pPr>
            <a:r>
              <a:rPr kumimoji="1" lang="en-US" altLang="zh-CN" dirty="0"/>
              <a:t>V1</a:t>
            </a:r>
            <a:r>
              <a:rPr kumimoji="1" lang="zh-CN" altLang="en-US" dirty="0"/>
              <a:t>版，为了快速支持业务需求，我们使用</a:t>
            </a:r>
            <a:r>
              <a:rPr kumimoji="1" lang="en-US" altLang="zh-CN" dirty="0" err="1"/>
              <a:t>Lightgbm-xendcg</a:t>
            </a:r>
            <a:r>
              <a:rPr kumimoji="1" lang="zh-CN" altLang="en-US" dirty="0"/>
              <a:t>作为基准模型，考虑到系统加强独特的业务场景，我们花了极大经历优化特征工程。</a:t>
            </a:r>
            <a:endParaRPr kumimoji="1" lang="en-US" altLang="zh-CN" dirty="0"/>
          </a:p>
          <a:p>
            <a:pPr marL="0" indent="0">
              <a:buFontTx/>
              <a:buNone/>
            </a:pPr>
            <a:endParaRPr kumimoji="1" lang="en-US" altLang="zh-CN" dirty="0"/>
          </a:p>
          <a:p>
            <a:pPr marL="0" indent="0">
              <a:buFontTx/>
              <a:buNone/>
            </a:pPr>
            <a:r>
              <a:rPr kumimoji="1" lang="zh-CN" altLang="en-US" dirty="0"/>
              <a:t>针对模型训练过程中出现的问题，我们先后优化了采样机制和</a:t>
            </a:r>
            <a:r>
              <a:rPr kumimoji="1" lang="en-US" altLang="zh-CN" dirty="0"/>
              <a:t>early-stopping</a:t>
            </a:r>
            <a:r>
              <a:rPr kumimoji="1" lang="zh-CN" altLang="en-US" dirty="0"/>
              <a:t>机制</a:t>
            </a:r>
            <a:endParaRPr kumimoji="1" lang="en-US" altLang="zh-CN" dirty="0"/>
          </a:p>
          <a:p>
            <a:pPr marL="0" indent="0">
              <a:buFontTx/>
              <a:buNone/>
            </a:pPr>
            <a:endParaRPr kumimoji="1" lang="en-US" altLang="zh-CN" dirty="0"/>
          </a:p>
          <a:p>
            <a:pPr marL="0" indent="0">
              <a:buFontTx/>
              <a:buNone/>
            </a:pPr>
            <a:r>
              <a:rPr kumimoji="1" lang="zh-CN" altLang="en-US" dirty="0"/>
              <a:t>针对</a:t>
            </a:r>
            <a:r>
              <a:rPr kumimoji="1" lang="en-US" altLang="zh-CN" dirty="0" err="1"/>
              <a:t>Lightgbm</a:t>
            </a:r>
            <a:r>
              <a:rPr kumimoji="1" lang="zh-CN" altLang="en-US" dirty="0"/>
              <a:t>的固有问题，我们使用</a:t>
            </a:r>
            <a:r>
              <a:rPr kumimoji="1" lang="en-US" altLang="zh-CN" dirty="0"/>
              <a:t>DCN-M</a:t>
            </a:r>
            <a:r>
              <a:rPr kumimoji="1" lang="zh-CN" altLang="en-US" dirty="0"/>
              <a:t>作为旁路模型，并更改其</a:t>
            </a:r>
            <a:r>
              <a:rPr kumimoji="1" lang="en-US" altLang="zh-CN" dirty="0"/>
              <a:t>loss</a:t>
            </a:r>
            <a:r>
              <a:rPr kumimoji="1" lang="zh-CN" altLang="en-US" dirty="0"/>
              <a:t>函数为</a:t>
            </a:r>
            <a:r>
              <a:rPr kumimoji="1" lang="en-US" altLang="zh-CN" dirty="0" err="1"/>
              <a:t>xendcg</a:t>
            </a:r>
            <a:r>
              <a:rPr kumimoji="1" lang="zh-CN" altLang="en-US" dirty="0"/>
              <a:t>。</a:t>
            </a:r>
            <a:endParaRPr kumimoji="1" lang="en-US" altLang="zh-CN" dirty="0"/>
          </a:p>
          <a:p>
            <a:pPr marL="0" indent="0">
              <a:buFontTx/>
              <a:buNone/>
            </a:pPr>
            <a:r>
              <a:rPr kumimoji="1" lang="zh-CN" altLang="en-US" dirty="0"/>
              <a:t>最后，针对小样本广告主效果差问题，我们先后使用</a:t>
            </a:r>
            <a:r>
              <a:rPr kumimoji="1" lang="en-US" altLang="zh-CN" dirty="0" err="1"/>
              <a:t>maml</a:t>
            </a:r>
            <a:r>
              <a:rPr kumimoji="1" lang="zh-CN" altLang="en-US" dirty="0"/>
              <a:t>和级联神经网络做了进一步优化</a:t>
            </a:r>
            <a:endParaRPr kumimoji="1" lang="en-US" altLang="zh-CN" dirty="0"/>
          </a:p>
          <a:p>
            <a:pPr marL="0" indent="0">
              <a:buFontTx/>
              <a:buNone/>
            </a:pPr>
            <a:endParaRPr kumimoji="1" lang="en-US" altLang="zh-CN" dirty="0"/>
          </a:p>
          <a:p>
            <a:pPr marL="0" indent="0">
              <a:buFontTx/>
              <a:buNone/>
            </a:pPr>
            <a:r>
              <a:rPr kumimoji="1" lang="zh-CN" altLang="en-US" dirty="0"/>
              <a:t>系统加强上线后，在各行业均取得了明显收益，后端效果提升也受到了运营，广告主认可和点赞。图示我们截止了一部分正向</a:t>
            </a:r>
            <a:r>
              <a:rPr kumimoji="1" lang="en-US" altLang="zh-CN" dirty="0"/>
              <a:t>case </a:t>
            </a:r>
          </a:p>
          <a:p>
            <a:pPr marL="0" indent="0">
              <a:buFontTx/>
              <a:buNone/>
            </a:pPr>
            <a:r>
              <a:rPr kumimoji="1" lang="zh-CN" altLang="en-US" dirty="0"/>
              <a:t>同时</a:t>
            </a:r>
            <a:r>
              <a:rPr kumimoji="1" lang="en-US" altLang="zh-CN" dirty="0"/>
              <a:t>MP</a:t>
            </a:r>
            <a:r>
              <a:rPr kumimoji="1" lang="zh-CN" altLang="en-US" dirty="0"/>
              <a:t>流量位使用广告主数量持续增加，</a:t>
            </a:r>
            <a:r>
              <a:rPr kumimoji="1" lang="en-US" altLang="zh-CN" dirty="0"/>
              <a:t>MP</a:t>
            </a:r>
            <a:r>
              <a:rPr kumimoji="1" lang="zh-CN" altLang="en-US" dirty="0"/>
              <a:t>日均消耗从</a:t>
            </a:r>
            <a:r>
              <a:rPr kumimoji="1" lang="en-US" altLang="zh-CN" dirty="0"/>
              <a:t>0</a:t>
            </a:r>
            <a:r>
              <a:rPr kumimoji="1" lang="zh-CN" altLang="en-US" dirty="0"/>
              <a:t>提升到</a:t>
            </a:r>
            <a:r>
              <a:rPr kumimoji="1" lang="en-US" altLang="zh-CN" dirty="0"/>
              <a:t>662w</a:t>
            </a:r>
            <a:r>
              <a:rPr kumimoji="1" lang="zh-CN" altLang="en-US" dirty="0"/>
              <a:t>，峰值消耗突破</a:t>
            </a:r>
            <a:r>
              <a:rPr kumimoji="1" lang="en-US" altLang="zh-CN" dirty="0"/>
              <a:t>900w</a:t>
            </a:r>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35</a:t>
            </a:fld>
            <a:endParaRPr kumimoji="1" lang="zh-CN" altLang="en-US"/>
          </a:p>
        </p:txBody>
      </p:sp>
    </p:spTree>
    <p:extLst>
      <p:ext uri="{BB962C8B-B14F-4D97-AF65-F5344CB8AC3E}">
        <p14:creationId xmlns:p14="http://schemas.microsoft.com/office/powerpoint/2010/main" val="1134318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最后，介绍下项目影响力，本人先后获得</a:t>
            </a:r>
            <a:r>
              <a:rPr kumimoji="1" lang="en-US" altLang="zh-CN" dirty="0"/>
              <a:t>1</a:t>
            </a:r>
            <a:r>
              <a:rPr kumimoji="1" lang="zh-CN" altLang="en-US" dirty="0"/>
              <a:t>次</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并在</a:t>
            </a:r>
            <a:r>
              <a:rPr kumimoji="1" lang="en-US" altLang="zh-CN" dirty="0"/>
              <a:t>AMS,</a:t>
            </a:r>
            <a:r>
              <a:rPr kumimoji="1" lang="zh-CN" altLang="en-US" dirty="0"/>
              <a:t>部门，中心内做了多次分享，先后沉淀了智能。。。</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入职至今，我先后培养指导多名正式员工和实习生，并面试</a:t>
            </a:r>
            <a:r>
              <a:rPr kumimoji="1" lang="en-US" altLang="zh-CN" dirty="0"/>
              <a:t>10</a:t>
            </a:r>
            <a:r>
              <a:rPr kumimoji="1" lang="zh-CN" altLang="en-US" dirty="0"/>
              <a:t>人</a:t>
            </a:r>
            <a:r>
              <a:rPr kumimoji="1" lang="en-US" altLang="zh-CN" dirty="0"/>
              <a:t>+</a:t>
            </a:r>
          </a:p>
          <a:p>
            <a:pPr marL="0" indent="0">
              <a:buFontTx/>
              <a:buNone/>
            </a:pPr>
            <a:r>
              <a:rPr kumimoji="1" lang="zh-CN" altLang="en-US" dirty="0"/>
              <a:t>谢谢各位老师的聆听，请指正</a:t>
            </a:r>
            <a:endParaRPr kumimoji="1"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36</a:t>
            </a:fld>
            <a:endParaRPr kumimoji="1" lang="zh-CN" altLang="en-US"/>
          </a:p>
        </p:txBody>
      </p:sp>
    </p:spTree>
    <p:extLst>
      <p:ext uri="{BB962C8B-B14F-4D97-AF65-F5344CB8AC3E}">
        <p14:creationId xmlns:p14="http://schemas.microsoft.com/office/powerpoint/2010/main" val="749288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987425" y="3271838"/>
            <a:ext cx="7897813" cy="2676525"/>
          </a:xfrm>
          <a:prstGeom prst="rect">
            <a:avLst/>
          </a:prstGeom>
        </p:spPr>
        <p:txBody>
          <a:bodyPr/>
          <a:lstStyle/>
          <a:p>
            <a:r>
              <a:rPr lang="zh-CN" altLang="en-US" dirty="0"/>
              <a:t>最后，谢谢各位老师的聆听，请指正</a:t>
            </a:r>
          </a:p>
        </p:txBody>
      </p:sp>
      <p:sp>
        <p:nvSpPr>
          <p:cNvPr id="4" name="灯片编号占位符 3"/>
          <p:cNvSpPr>
            <a:spLocks noGrp="1"/>
          </p:cNvSpPr>
          <p:nvPr>
            <p:ph type="sldNum" sz="quarter" idx="10"/>
          </p:nvPr>
        </p:nvSpPr>
        <p:spPr/>
        <p:txBody>
          <a:bodyPr/>
          <a:lstStyle/>
          <a:p>
            <a:fld id="{4198512A-6BA7-46D8-B330-706E15F3A3AF}" type="slidenum">
              <a:rPr lang="zh-CN" altLang="en-US" smtClean="0"/>
              <a:pPr/>
              <a:t>37</a:t>
            </a:fld>
            <a:endParaRPr lang="zh-CN" altLang="en-US" sz="1200"/>
          </a:p>
        </p:txBody>
      </p:sp>
    </p:spTree>
    <p:extLst>
      <p:ext uri="{BB962C8B-B14F-4D97-AF65-F5344CB8AC3E}">
        <p14:creationId xmlns:p14="http://schemas.microsoft.com/office/powerpoint/2010/main" val="17575565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Pdcvr</a:t>
            </a:r>
            <a:r>
              <a:rPr lang="zh-CN" altLang="en-US" dirty="0"/>
              <a:t>预估，我们还是依赖数平，具体而言，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我们使用级联模型同时预估点击激活率</a:t>
            </a:r>
            <a:r>
              <a:rPr kumimoji="1" lang="en-US" altLang="zh-CN" dirty="0" err="1"/>
              <a:t>pcvr</a:t>
            </a:r>
            <a:r>
              <a:rPr kumimoji="1" lang="zh-CN" altLang="en-US" dirty="0"/>
              <a:t>，与点击次留率深</a:t>
            </a:r>
            <a:r>
              <a:rPr kumimoji="1" lang="en-US" altLang="zh-CN" dirty="0" err="1"/>
              <a:t>pcvr</a:t>
            </a:r>
            <a:r>
              <a:rPr kumimoji="1" lang="zh-CN" altLang="en-US" dirty="0"/>
              <a:t>，</a:t>
            </a:r>
            <a:r>
              <a:rPr kumimoji="1" lang="en-US" altLang="zh-CN" dirty="0"/>
              <a:t>2</a:t>
            </a:r>
            <a:r>
              <a:rPr kumimoji="1" lang="zh-CN" altLang="en-US" dirty="0"/>
              <a:t>个子任务共享底层</a:t>
            </a:r>
            <a:r>
              <a:rPr kumimoji="1" lang="en-US" altLang="zh-CN" dirty="0"/>
              <a:t>embedding</a:t>
            </a:r>
            <a:r>
              <a:rPr kumimoji="1" lang="zh-CN" altLang="en-US" dirty="0"/>
              <a:t>，但通过一个相乘操作级联。</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与单独网络</a:t>
            </a:r>
            <a:endParaRPr kumimoji="1"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38</a:t>
            </a:fld>
            <a:endParaRPr kumimoji="1" lang="zh-CN" altLang="en-US"/>
          </a:p>
        </p:txBody>
      </p:sp>
    </p:spTree>
    <p:extLst>
      <p:ext uri="{BB962C8B-B14F-4D97-AF65-F5344CB8AC3E}">
        <p14:creationId xmlns:p14="http://schemas.microsoft.com/office/powerpoint/2010/main" val="38961586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Pdcvr</a:t>
            </a:r>
            <a:r>
              <a:rPr lang="zh-CN" altLang="en-US" dirty="0"/>
              <a:t>预估，我们还是依赖数平，具体而言，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我们使用级联模型同时预估点击激活率</a:t>
            </a:r>
            <a:r>
              <a:rPr kumimoji="1" lang="en-US" altLang="zh-CN" dirty="0" err="1"/>
              <a:t>pcvr</a:t>
            </a:r>
            <a:r>
              <a:rPr kumimoji="1" lang="zh-CN" altLang="en-US" dirty="0"/>
              <a:t>，与点击次留率深</a:t>
            </a:r>
            <a:r>
              <a:rPr kumimoji="1" lang="en-US" altLang="zh-CN" dirty="0" err="1"/>
              <a:t>pcvr</a:t>
            </a:r>
            <a:r>
              <a:rPr kumimoji="1" lang="zh-CN" altLang="en-US" dirty="0"/>
              <a:t>，</a:t>
            </a:r>
            <a:r>
              <a:rPr kumimoji="1" lang="en-US" altLang="zh-CN" dirty="0"/>
              <a:t>2</a:t>
            </a:r>
            <a:r>
              <a:rPr kumimoji="1" lang="zh-CN" altLang="en-US" dirty="0"/>
              <a:t>个子任务共享底层</a:t>
            </a:r>
            <a:r>
              <a:rPr kumimoji="1" lang="en-US" altLang="zh-CN" dirty="0"/>
              <a:t>embedding</a:t>
            </a:r>
            <a:r>
              <a:rPr kumimoji="1" lang="zh-CN" altLang="en-US" dirty="0"/>
              <a:t>，但通过一个相乘操作级联。</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与单独网络</a:t>
            </a:r>
            <a:endParaRPr kumimoji="1"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39</a:t>
            </a:fld>
            <a:endParaRPr kumimoji="1" lang="zh-CN" altLang="en-US"/>
          </a:p>
        </p:txBody>
      </p:sp>
    </p:spTree>
    <p:extLst>
      <p:ext uri="{BB962C8B-B14F-4D97-AF65-F5344CB8AC3E}">
        <p14:creationId xmlns:p14="http://schemas.microsoft.com/office/powerpoint/2010/main" val="2878622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答辩的内容共分为</a:t>
            </a:r>
            <a:r>
              <a:rPr kumimoji="1" lang="en-US" altLang="zh-CN" dirty="0"/>
              <a:t>2</a:t>
            </a:r>
            <a:r>
              <a:rPr kumimoji="1" lang="zh-CN" altLang="en-US" dirty="0"/>
              <a:t>部分，分别是</a:t>
            </a:r>
            <a:endParaRPr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4</a:t>
            </a:fld>
            <a:endParaRPr kumimoji="1" lang="zh-CN" altLang="en-US"/>
          </a:p>
        </p:txBody>
      </p:sp>
    </p:spTree>
    <p:extLst>
      <p:ext uri="{BB962C8B-B14F-4D97-AF65-F5344CB8AC3E}">
        <p14:creationId xmlns:p14="http://schemas.microsoft.com/office/powerpoint/2010/main" val="25177303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大家可能会问，为什么这个算法搜索的阈值是最优的，即在满足次留率的情况下最大化了消耗？</a:t>
            </a:r>
            <a:endParaRPr lang="en-US" altLang="zh-CN" dirty="0"/>
          </a:p>
          <a:p>
            <a:r>
              <a:rPr lang="zh-CN" altLang="en-US" dirty="0"/>
              <a:t>实际上，我们可以证明最优性</a:t>
            </a:r>
            <a:endParaRPr lang="en-US" altLang="zh-CN" dirty="0"/>
          </a:p>
          <a:p>
            <a:pPr marL="0" indent="0">
              <a:buFontTx/>
              <a:buNone/>
            </a:pPr>
            <a:endParaRPr kumimoji="1"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40</a:t>
            </a:fld>
            <a:endParaRPr kumimoji="1" lang="zh-CN" altLang="en-US"/>
          </a:p>
        </p:txBody>
      </p:sp>
    </p:spTree>
    <p:extLst>
      <p:ext uri="{BB962C8B-B14F-4D97-AF65-F5344CB8AC3E}">
        <p14:creationId xmlns:p14="http://schemas.microsoft.com/office/powerpoint/2010/main" val="28238701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endParaRPr kumimoji="1"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41</a:t>
            </a:fld>
            <a:endParaRPr kumimoji="1" lang="zh-CN" altLang="en-US"/>
          </a:p>
        </p:txBody>
      </p:sp>
    </p:spTree>
    <p:extLst>
      <p:ext uri="{BB962C8B-B14F-4D97-AF65-F5344CB8AC3E}">
        <p14:creationId xmlns:p14="http://schemas.microsoft.com/office/powerpoint/2010/main" val="1718055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最后，总结下系统加强的工程架构，广告主回传</a:t>
            </a:r>
            <a:r>
              <a:rPr kumimoji="1" lang="en-US" altLang="zh-CN" dirty="0"/>
              <a:t>DMP</a:t>
            </a:r>
            <a:r>
              <a:rPr kumimoji="1" lang="zh-CN" altLang="en-US" dirty="0"/>
              <a:t>。。。</a:t>
            </a:r>
            <a:endParaRPr kumimoji="1" lang="en-US" altLang="zh-CN" dirty="0"/>
          </a:p>
          <a:p>
            <a:pPr marL="0" indent="0">
              <a:buFontTx/>
              <a:buNone/>
            </a:pPr>
            <a:endParaRPr kumimoji="1" lang="en-US" altLang="zh-CN" dirty="0"/>
          </a:p>
          <a:p>
            <a:pPr marL="0" indent="0">
              <a:buFontTx/>
              <a:buNone/>
            </a:pPr>
            <a:r>
              <a:rPr kumimoji="1" lang="zh-CN" altLang="en-US" dirty="0"/>
              <a:t>系统加强上线后，在各行业均取得了明显收益，其中</a:t>
            </a:r>
            <a:endParaRPr kumimoji="1"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42</a:t>
            </a:fld>
            <a:endParaRPr kumimoji="1" lang="zh-CN" altLang="en-US"/>
          </a:p>
        </p:txBody>
      </p:sp>
    </p:spTree>
    <p:extLst>
      <p:ext uri="{BB962C8B-B14F-4D97-AF65-F5344CB8AC3E}">
        <p14:creationId xmlns:p14="http://schemas.microsoft.com/office/powerpoint/2010/main" val="1801385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zh-CN" altLang="en-US" dirty="0"/>
              <a:t>首先给评委老师介绍下</a:t>
            </a:r>
            <a:r>
              <a:rPr lang="en-US" altLang="zh-CN" dirty="0"/>
              <a:t>20</a:t>
            </a:r>
            <a:r>
              <a:rPr lang="zh-CN" altLang="en-US" dirty="0"/>
              <a:t>年我们在双出价次留产品上做的一些策略优化</a:t>
            </a:r>
            <a:endParaRPr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5</a:t>
            </a:fld>
            <a:endParaRPr kumimoji="1" lang="zh-CN" altLang="en-US"/>
          </a:p>
        </p:txBody>
      </p:sp>
    </p:spTree>
    <p:extLst>
      <p:ext uri="{BB962C8B-B14F-4D97-AF65-F5344CB8AC3E}">
        <p14:creationId xmlns:p14="http://schemas.microsoft.com/office/powerpoint/2010/main" val="261003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网服行业主投</a:t>
            </a:r>
            <a:r>
              <a:rPr kumimoji="1" lang="en-US" altLang="zh-CN" dirty="0"/>
              <a:t>app</a:t>
            </a:r>
            <a:r>
              <a:rPr kumimoji="1" lang="zh-CN" altLang="en-US" dirty="0"/>
              <a:t>应用推广，从最前端的曝光到最后端的长留</a:t>
            </a:r>
            <a:r>
              <a:rPr kumimoji="1" lang="en-US" altLang="zh-CN" dirty="0"/>
              <a:t>/ROI</a:t>
            </a:r>
            <a:r>
              <a:rPr kumimoji="1" lang="zh-CN" altLang="en-US" dirty="0"/>
              <a:t>，它的转化链路如下</a:t>
            </a:r>
            <a:endParaRPr kumimoji="1" lang="en-US" altLang="zh-CN" dirty="0"/>
          </a:p>
          <a:p>
            <a:pPr marL="0" indent="0">
              <a:buFontTx/>
              <a:buNone/>
            </a:pPr>
            <a:r>
              <a:rPr kumimoji="1" lang="en-US" altLang="zh-CN" dirty="0"/>
              <a:t>2019</a:t>
            </a:r>
            <a:r>
              <a:rPr kumimoji="1" lang="zh-CN" altLang="en-US" dirty="0"/>
              <a:t>年底调研网服行业广告主时我们发现，当前广告主主投激活，但他们希望在继续保证，效果优化考虑下后端激活次留率</a:t>
            </a:r>
            <a:endParaRPr kumimoji="1" lang="en-US" altLang="zh-CN" dirty="0"/>
          </a:p>
          <a:p>
            <a:pPr marL="0" indent="0">
              <a:buFontTx/>
              <a:buNone/>
            </a:pPr>
            <a:endParaRPr kumimoji="1" lang="en-US" altLang="zh-CN" dirty="0"/>
          </a:p>
          <a:p>
            <a:pPr marL="0" indent="0">
              <a:buFontTx/>
              <a:buNone/>
            </a:pPr>
            <a:r>
              <a:rPr kumimoji="1" lang="zh-CN" altLang="en-US" dirty="0"/>
              <a:t>部分不熟悉网服行业的老师可能会询问，什么是激活，什么是次留，这里我也简单介绍下</a:t>
            </a:r>
            <a:endParaRPr kumimoji="1" lang="en-US" altLang="zh-CN" dirty="0"/>
          </a:p>
          <a:p>
            <a:pPr marL="0" indent="0">
              <a:buFontTx/>
              <a:buNone/>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激活即 。。。次留即。。。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j-ea"/>
                <a:ea typeface="+mn-ea"/>
                <a:cs typeface="+mn-cs"/>
              </a:rPr>
              <a:t>考核激活次留率有</a:t>
            </a:r>
            <a:r>
              <a:rPr lang="en-US" altLang="zh-CN" sz="1200" kern="1200" dirty="0">
                <a:solidFill>
                  <a:schemeClr val="tx1"/>
                </a:solidFill>
                <a:latin typeface="+mj-ea"/>
                <a:ea typeface="+mn-ea"/>
                <a:cs typeface="+mn-cs"/>
              </a:rPr>
              <a:t>2</a:t>
            </a:r>
            <a:r>
              <a:rPr lang="zh-CN" altLang="en-US" sz="1200" kern="1200" dirty="0">
                <a:solidFill>
                  <a:schemeClr val="tx1"/>
                </a:solidFill>
                <a:latin typeface="+mj-ea"/>
                <a:ea typeface="+mn-ea"/>
                <a:cs typeface="+mn-cs"/>
              </a:rPr>
              <a:t>个自然日的延迟。</a:t>
            </a:r>
            <a:endParaRPr lang="en-US" altLang="zh-CN" sz="1200" kern="1200" dirty="0">
              <a:solidFill>
                <a:schemeClr val="tx1"/>
              </a:solidFill>
              <a:latin typeface="+mj-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j-ea"/>
                <a:ea typeface="+mn-ea"/>
                <a:cs typeface="+mn-cs"/>
              </a:rPr>
              <a:t>即</a:t>
            </a:r>
            <a:r>
              <a:rPr lang="en-US" altLang="zh-CN" dirty="0"/>
              <a:t>T+2</a:t>
            </a:r>
            <a:r>
              <a:rPr lang="zh-CN" altLang="en-US" dirty="0"/>
              <a:t>日才能基于</a:t>
            </a:r>
            <a:r>
              <a:rPr lang="en-US" altLang="zh-CN" dirty="0"/>
              <a:t>T+1</a:t>
            </a:r>
            <a:r>
              <a:rPr lang="zh-CN" altLang="en-US" dirty="0"/>
              <a:t>日的完全回流的次留和</a:t>
            </a:r>
            <a:r>
              <a:rPr lang="en-US" altLang="zh-CN" dirty="0"/>
              <a:t>T</a:t>
            </a:r>
            <a:r>
              <a:rPr lang="zh-CN" altLang="en-US" dirty="0"/>
              <a:t>日的激活计算得到</a:t>
            </a:r>
            <a:r>
              <a:rPr lang="en-US" altLang="zh-CN" dirty="0"/>
              <a:t>T</a:t>
            </a:r>
            <a:r>
              <a:rPr lang="zh-CN" altLang="en-US" dirty="0"/>
              <a:t>日的激活次留率</a:t>
            </a:r>
            <a:endParaRPr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6</a:t>
            </a:fld>
            <a:endParaRPr kumimoji="1" lang="zh-CN" altLang="en-US"/>
          </a:p>
        </p:txBody>
      </p:sp>
    </p:spTree>
    <p:extLst>
      <p:ext uri="{BB962C8B-B14F-4D97-AF65-F5344CB8AC3E}">
        <p14:creationId xmlns:p14="http://schemas.microsoft.com/office/powerpoint/2010/main" val="3262257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如上所述，投放单目标激活时，实际次留率只有</a:t>
            </a:r>
            <a:r>
              <a:rPr lang="en-US" altLang="zh-CN" dirty="0"/>
              <a:t>25%</a:t>
            </a:r>
            <a:r>
              <a:rPr lang="zh-CN" altLang="en-US" dirty="0"/>
              <a:t>，不达广告主</a:t>
            </a:r>
            <a:r>
              <a:rPr lang="en-US" altLang="zh-CN" dirty="0"/>
              <a:t>35%</a:t>
            </a:r>
            <a:r>
              <a:rPr lang="zh-CN" altLang="en-US" dirty="0"/>
              <a:t>的广告主目标，同时激活次留率分日波动</a:t>
            </a:r>
            <a:endParaRPr lang="en-US" altLang="zh-CN" dirty="0"/>
          </a:p>
          <a:p>
            <a:r>
              <a:rPr lang="zh-CN" altLang="en-US" dirty="0"/>
              <a:t>激活次留率多日不达标之后，即使激活成本达成，广告主也会暂停，同时降低</a:t>
            </a:r>
            <a:endParaRPr lang="en-US" altLang="zh-CN" dirty="0"/>
          </a:p>
          <a:p>
            <a:r>
              <a:rPr lang="zh-CN" altLang="en-US" dirty="0"/>
              <a:t>为了解决这个痛点，从</a:t>
            </a:r>
            <a:r>
              <a:rPr lang="en-US" altLang="zh-CN" dirty="0"/>
              <a:t>2020</a:t>
            </a:r>
            <a:r>
              <a:rPr lang="zh-CN" altLang="en-US" dirty="0"/>
              <a:t>年初开始，微广在投放端上线了双出价次留产品。</a:t>
            </a:r>
            <a:endParaRPr lang="en-US" altLang="zh-CN" dirty="0"/>
          </a:p>
          <a:p>
            <a:endParaRPr lang="en-US" altLang="zh-CN" dirty="0"/>
          </a:p>
          <a:p>
            <a:r>
              <a:rPr lang="zh-CN" altLang="en-US" dirty="0"/>
              <a:t>使用双出价次留时，广告主分</a:t>
            </a:r>
            <a:endParaRPr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7</a:t>
            </a:fld>
            <a:endParaRPr kumimoji="1" lang="zh-CN" altLang="en-US"/>
          </a:p>
        </p:txBody>
      </p:sp>
    </p:spTree>
    <p:extLst>
      <p:ext uri="{BB962C8B-B14F-4D97-AF65-F5344CB8AC3E}">
        <p14:creationId xmlns:p14="http://schemas.microsoft.com/office/powerpoint/2010/main" val="3720331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那么我们是如何保证双出价次留考核达标的了？</a:t>
            </a:r>
            <a:endParaRPr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8</a:t>
            </a:fld>
            <a:endParaRPr kumimoji="1" lang="zh-CN" altLang="en-US"/>
          </a:p>
        </p:txBody>
      </p:sp>
    </p:spTree>
    <p:extLst>
      <p:ext uri="{BB962C8B-B14F-4D97-AF65-F5344CB8AC3E}">
        <p14:creationId xmlns:p14="http://schemas.microsoft.com/office/powerpoint/2010/main" val="4081141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V1</a:t>
            </a:r>
            <a:r>
              <a:rPr lang="zh-CN" altLang="en-US" dirty="0"/>
              <a:t>版本，我们考虑双出价次留是。。。：它在单目标激活的基础上只叠加了一个效果约束，次留率达标</a:t>
            </a:r>
            <a:endParaRPr lang="en-US" altLang="zh-CN" dirty="0"/>
          </a:p>
          <a:p>
            <a:r>
              <a:rPr lang="zh-CN" altLang="en-US" dirty="0"/>
              <a:t>因此，我们仍然使用激活目标的</a:t>
            </a:r>
            <a:r>
              <a:rPr lang="en-US" altLang="zh-CN" dirty="0" err="1"/>
              <a:t>ecpm</a:t>
            </a:r>
            <a:r>
              <a:rPr lang="zh-CN" altLang="en-US" dirty="0"/>
              <a:t>参与排序竞争，这样我们获得了初始激活人群，在获量人群上我们基于激活成本风控，就保证了激活目标成本达成</a:t>
            </a:r>
            <a:endParaRPr lang="en-US" altLang="zh-CN" dirty="0"/>
          </a:p>
          <a:p>
            <a:r>
              <a:rPr lang="zh-CN" altLang="en-US" dirty="0"/>
              <a:t>然而，如图所示，激活次留率只有</a:t>
            </a:r>
            <a:r>
              <a:rPr lang="en-US" altLang="zh-CN" dirty="0"/>
              <a:t>29%</a:t>
            </a:r>
            <a:r>
              <a:rPr lang="zh-CN" altLang="en-US" dirty="0"/>
              <a:t>，不满足广告主</a:t>
            </a:r>
            <a:r>
              <a:rPr lang="en-US" altLang="zh-CN" dirty="0"/>
              <a:t>40%</a:t>
            </a:r>
            <a:r>
              <a:rPr lang="zh-CN" altLang="en-US" dirty="0"/>
              <a:t>的标准</a:t>
            </a:r>
            <a:endParaRPr lang="en-US" altLang="zh-CN" dirty="0"/>
          </a:p>
          <a:p>
            <a:r>
              <a:rPr lang="zh-CN" altLang="en-US" dirty="0"/>
              <a:t>但是，只要我们在初始，如图所示，我们过滤掉红色虚线方框内的</a:t>
            </a:r>
            <a:r>
              <a:rPr lang="en-US" altLang="zh-CN" dirty="0"/>
              <a:t>4</a:t>
            </a:r>
            <a:r>
              <a:rPr lang="zh-CN" altLang="en-US" dirty="0"/>
              <a:t>个用户，过滤后人群的激活次留率</a:t>
            </a:r>
            <a:r>
              <a:rPr lang="en-US" altLang="zh-CN" dirty="0"/>
              <a:t>DCVR</a:t>
            </a:r>
            <a:r>
              <a:rPr lang="zh-CN" altLang="en-US" dirty="0"/>
              <a:t>是</a:t>
            </a:r>
            <a:r>
              <a:rPr lang="en-US" altLang="zh-CN" dirty="0"/>
              <a:t>42%</a:t>
            </a:r>
            <a:r>
              <a:rPr lang="zh-CN" altLang="en-US" dirty="0"/>
              <a:t>，达标</a:t>
            </a:r>
            <a:endParaRPr lang="en-US" altLang="zh-CN" dirty="0"/>
          </a:p>
          <a:p>
            <a:endParaRPr lang="en-US" altLang="zh-CN" dirty="0"/>
          </a:p>
          <a:p>
            <a:r>
              <a:rPr lang="zh-CN" altLang="en-US" dirty="0"/>
              <a:t>这样，我们就确定了</a:t>
            </a:r>
            <a:r>
              <a:rPr lang="en-US" altLang="zh-CN" dirty="0"/>
              <a:t>V1</a:t>
            </a:r>
            <a:r>
              <a:rPr lang="zh-CN" altLang="en-US" dirty="0"/>
              <a:t>版本策略框架</a:t>
            </a:r>
            <a:endParaRPr lang="en-US" altLang="zh-CN" dirty="0"/>
          </a:p>
        </p:txBody>
      </p:sp>
      <p:sp>
        <p:nvSpPr>
          <p:cNvPr id="4" name="灯片编号占位符 3"/>
          <p:cNvSpPr>
            <a:spLocks noGrp="1"/>
          </p:cNvSpPr>
          <p:nvPr>
            <p:ph type="sldNum" sz="quarter" idx="5"/>
          </p:nvPr>
        </p:nvSpPr>
        <p:spPr/>
        <p:txBody>
          <a:bodyPr/>
          <a:lstStyle/>
          <a:p>
            <a:fld id="{182B62BB-9165-5D4E-BA5F-374C0B770A83}" type="slidenum">
              <a:rPr kumimoji="1" lang="zh-CN" altLang="en-US" smtClean="0"/>
              <a:t>9</a:t>
            </a:fld>
            <a:endParaRPr kumimoji="1" lang="zh-CN" altLang="en-US"/>
          </a:p>
        </p:txBody>
      </p:sp>
    </p:spTree>
    <p:extLst>
      <p:ext uri="{BB962C8B-B14F-4D97-AF65-F5344CB8AC3E}">
        <p14:creationId xmlns:p14="http://schemas.microsoft.com/office/powerpoint/2010/main" val="14798249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封面">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80253A1-C212-BF44-B730-F38399CD36F9}"/>
              </a:ext>
            </a:extLst>
          </p:cNvPr>
          <p:cNvPicPr>
            <a:picLocks noChangeAspect="1"/>
          </p:cNvPicPr>
          <p:nvPr/>
        </p:nvPicPr>
        <p:blipFill>
          <a:blip r:embed="rId2"/>
          <a:stretch>
            <a:fillRect/>
          </a:stretch>
        </p:blipFill>
        <p:spPr>
          <a:xfrm>
            <a:off x="926557" y="852056"/>
            <a:ext cx="2465095" cy="237600"/>
          </a:xfrm>
          <a:prstGeom prst="rect">
            <a:avLst/>
          </a:prstGeom>
        </p:spPr>
      </p:pic>
      <p:pic>
        <p:nvPicPr>
          <p:cNvPr id="3" name="图片 2" descr="图片包含 游戏机&#10;&#10;描述已自动生成">
            <a:extLst>
              <a:ext uri="{FF2B5EF4-FFF2-40B4-BE49-F238E27FC236}">
                <a16:creationId xmlns:a16="http://schemas.microsoft.com/office/drawing/2014/main" id="{B83D7FDE-3264-1D44-8266-4F8776BD81E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753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目录">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A45F7A7-741B-3344-82EA-2200305E027C}"/>
              </a:ext>
            </a:extLst>
          </p:cNvPr>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923763" y="6028975"/>
            <a:ext cx="1999543" cy="194400"/>
          </a:xfrm>
          <a:prstGeom prst="rect">
            <a:avLst/>
          </a:prstGeom>
        </p:spPr>
      </p:pic>
      <p:pic>
        <p:nvPicPr>
          <p:cNvPr id="3" name="图片 2" descr="图片包含 游戏机&#10;&#10;描述已自动生成">
            <a:extLst>
              <a:ext uri="{FF2B5EF4-FFF2-40B4-BE49-F238E27FC236}">
                <a16:creationId xmlns:a16="http://schemas.microsoft.com/office/drawing/2014/main" id="{9B811CA8-5F82-B84B-8AC9-BD613EDACBE4}"/>
              </a:ext>
            </a:extLst>
          </p:cNvPr>
          <p:cNvPicPr>
            <a:picLocks noChangeAspect="1"/>
          </p:cNvPicPr>
          <p:nvPr/>
        </p:nvPicPr>
        <p:blipFill>
          <a:blip r:embed="rId3">
            <a:alphaModFix amt="5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83415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容">
    <p:spTree>
      <p:nvGrpSpPr>
        <p:cNvPr id="1" name=""/>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E009FDB9-D89D-9D40-B771-E4F7FA558F78}"/>
              </a:ext>
            </a:extLst>
          </p:cNvPr>
          <p:cNvCxnSpPr>
            <a:cxnSpLocks/>
          </p:cNvCxnSpPr>
          <p:nvPr/>
        </p:nvCxnSpPr>
        <p:spPr>
          <a:xfrm>
            <a:off x="802323" y="913606"/>
            <a:ext cx="1058735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FC0C0197-B5DA-8446-8BE2-6696184C7C18}"/>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316077" y="486841"/>
            <a:ext cx="2073600" cy="201600"/>
          </a:xfrm>
          <a:prstGeom prst="rect">
            <a:avLst/>
          </a:prstGeom>
        </p:spPr>
      </p:pic>
    </p:spTree>
    <p:extLst>
      <p:ext uri="{BB962C8B-B14F-4D97-AF65-F5344CB8AC3E}">
        <p14:creationId xmlns:p14="http://schemas.microsoft.com/office/powerpoint/2010/main" val="4127221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章节">
    <p:spTree>
      <p:nvGrpSpPr>
        <p:cNvPr id="1" name=""/>
        <p:cNvGrpSpPr/>
        <p:nvPr/>
      </p:nvGrpSpPr>
      <p:grpSpPr>
        <a:xfrm>
          <a:off x="0" y="0"/>
          <a:ext cx="0" cy="0"/>
          <a:chOff x="0" y="0"/>
          <a:chExt cx="0" cy="0"/>
        </a:xfrm>
      </p:grpSpPr>
      <p:pic>
        <p:nvPicPr>
          <p:cNvPr id="22" name="图片 21" descr="图片包含 游戏机&#10;&#10;描述已自动生成">
            <a:extLst>
              <a:ext uri="{FF2B5EF4-FFF2-40B4-BE49-F238E27FC236}">
                <a16:creationId xmlns:a16="http://schemas.microsoft.com/office/drawing/2014/main" id="{728AA7C5-F942-E841-A033-47F955FB5FDA}"/>
              </a:ext>
            </a:extLst>
          </p:cNvPr>
          <p:cNvPicPr>
            <a:picLocks noChangeAspect="1"/>
          </p:cNvPicPr>
          <p:nvPr/>
        </p:nvPicPr>
        <p:blipFill>
          <a:blip r:embed="rId2">
            <a:alphaModFix amt="9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1890598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标题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145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二维码">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F80D200E-1D08-0F49-A41D-DA7A96A261A7}"/>
              </a:ext>
            </a:extLst>
          </p:cNvPr>
          <p:cNvSpPr>
            <a:spLocks noChangeAspect="1"/>
          </p:cNvSpPr>
          <p:nvPr/>
        </p:nvSpPr>
        <p:spPr>
          <a:xfrm>
            <a:off x="5268001" y="2060848"/>
            <a:ext cx="1655999" cy="1655999"/>
          </a:xfrm>
          <a:prstGeom prst="roundRect">
            <a:avLst/>
          </a:prstGeom>
          <a:solidFill>
            <a:schemeClr val="bg1"/>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B26BA845-3A5B-244A-8330-7C18DFB4D360}"/>
              </a:ext>
            </a:extLst>
          </p:cNvPr>
          <p:cNvPicPr>
            <a:picLocks noChangeAspect="1"/>
          </p:cNvPicPr>
          <p:nvPr/>
        </p:nvPicPr>
        <p:blipFill>
          <a:blip r:embed="rId2"/>
          <a:stretch>
            <a:fillRect/>
          </a:stretch>
        </p:blipFill>
        <p:spPr>
          <a:xfrm>
            <a:off x="5128498" y="6021288"/>
            <a:ext cx="1935004" cy="180000"/>
          </a:xfrm>
          <a:prstGeom prst="rect">
            <a:avLst/>
          </a:prstGeom>
        </p:spPr>
      </p:pic>
      <p:pic>
        <p:nvPicPr>
          <p:cNvPr id="4" name="图片 3">
            <a:extLst>
              <a:ext uri="{FF2B5EF4-FFF2-40B4-BE49-F238E27FC236}">
                <a16:creationId xmlns:a16="http://schemas.microsoft.com/office/drawing/2014/main" id="{20A89F96-FA64-4D40-9EBD-998CD0C1BC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8011" y="2150858"/>
            <a:ext cx="1475978" cy="1475978"/>
          </a:xfrm>
          <a:prstGeom prst="rect">
            <a:avLst/>
          </a:prstGeom>
          <a:ln>
            <a:noFill/>
          </a:ln>
        </p:spPr>
      </p:pic>
      <p:grpSp>
        <p:nvGrpSpPr>
          <p:cNvPr id="5" name="组合 4">
            <a:extLst>
              <a:ext uri="{FF2B5EF4-FFF2-40B4-BE49-F238E27FC236}">
                <a16:creationId xmlns:a16="http://schemas.microsoft.com/office/drawing/2014/main" id="{014D09DA-5016-3A4B-A9E3-E5BD7FC1EFB8}"/>
              </a:ext>
            </a:extLst>
          </p:cNvPr>
          <p:cNvGrpSpPr/>
          <p:nvPr/>
        </p:nvGrpSpPr>
        <p:grpSpPr>
          <a:xfrm>
            <a:off x="4074187" y="3980585"/>
            <a:ext cx="4297622" cy="627867"/>
            <a:chOff x="-128046" y="4095837"/>
            <a:chExt cx="4297622" cy="627867"/>
          </a:xfrm>
        </p:grpSpPr>
        <p:sp>
          <p:nvSpPr>
            <p:cNvPr id="6" name="object 6">
              <a:extLst>
                <a:ext uri="{FF2B5EF4-FFF2-40B4-BE49-F238E27FC236}">
                  <a16:creationId xmlns:a16="http://schemas.microsoft.com/office/drawing/2014/main" id="{9A1EF663-4C93-C747-B2F1-3559F8D681AD}"/>
                </a:ext>
              </a:extLst>
            </p:cNvPr>
            <p:cNvSpPr txBox="1"/>
            <p:nvPr/>
          </p:nvSpPr>
          <p:spPr>
            <a:xfrm>
              <a:off x="751508" y="4095837"/>
              <a:ext cx="2538515" cy="259686"/>
            </a:xfrm>
            <a:prstGeom prst="rect">
              <a:avLst/>
            </a:prstGeom>
          </p:spPr>
          <p:txBody>
            <a:bodyPr vert="horz" wrap="square" lIns="0" tIns="13335" rIns="0" bIns="0" rtlCol="0">
              <a:spAutoFit/>
            </a:bodyPr>
            <a:lstStyle/>
            <a:p>
              <a:pPr algn="ctr"/>
              <a:r>
                <a:rPr lang="zh-CN" altLang="en-US" sz="1600" dirty="0">
                  <a:solidFill>
                    <a:srgbClr val="262626"/>
                  </a:solidFill>
                  <a:latin typeface="Microsoft YaHei" panose="020B0503020204020204" pitchFamily="34" charset="-122"/>
                  <a:ea typeface="Microsoft YaHei" panose="020B0503020204020204" pitchFamily="34" charset="-122"/>
                </a:rPr>
                <a:t>关注“</a:t>
              </a:r>
              <a:r>
                <a:rPr lang="zh-CN" altLang="en-US" sz="1600" dirty="0">
                  <a:solidFill>
                    <a:srgbClr val="07C160"/>
                  </a:solidFill>
                  <a:latin typeface="Microsoft YaHei" panose="020B0503020204020204" pitchFamily="34" charset="-122"/>
                  <a:ea typeface="Microsoft YaHei" panose="020B0503020204020204" pitchFamily="34" charset="-122"/>
                </a:rPr>
                <a:t>微信广告助手</a:t>
              </a:r>
              <a:r>
                <a:rPr lang="zh-CN" altLang="en-US" sz="1600" dirty="0">
                  <a:solidFill>
                    <a:srgbClr val="262626"/>
                  </a:solidFill>
                  <a:latin typeface="Microsoft YaHei" panose="020B0503020204020204" pitchFamily="34" charset="-122"/>
                  <a:ea typeface="Microsoft YaHei" panose="020B0503020204020204" pitchFamily="34" charset="-122"/>
                </a:rPr>
                <a:t>”</a:t>
              </a:r>
            </a:p>
          </p:txBody>
        </p:sp>
        <p:sp>
          <p:nvSpPr>
            <p:cNvPr id="7" name="object 6">
              <a:extLst>
                <a:ext uri="{FF2B5EF4-FFF2-40B4-BE49-F238E27FC236}">
                  <a16:creationId xmlns:a16="http://schemas.microsoft.com/office/drawing/2014/main" id="{1512ED73-B369-BA48-AE2B-7555AD01B099}"/>
                </a:ext>
              </a:extLst>
            </p:cNvPr>
            <p:cNvSpPr txBox="1"/>
            <p:nvPr/>
          </p:nvSpPr>
          <p:spPr>
            <a:xfrm>
              <a:off x="-128046" y="4425161"/>
              <a:ext cx="4297622" cy="298543"/>
            </a:xfrm>
            <a:prstGeom prst="rect">
              <a:avLst/>
            </a:prstGeom>
          </p:spPr>
          <p:txBody>
            <a:bodyPr vert="horz" wrap="square" lIns="0" tIns="13335" rIns="0" bIns="0" rtlCol="0">
              <a:spAutoFit/>
            </a:bodyPr>
            <a:lstStyle/>
            <a:p>
              <a:pPr algn="ctr">
                <a:lnSpc>
                  <a:spcPct val="150000"/>
                </a:lnSpc>
              </a:pPr>
              <a:r>
                <a:rPr lang="zh-CN" altLang="en-US" sz="1400" dirty="0">
                  <a:solidFill>
                    <a:schemeClr val="tx1">
                      <a:lumMod val="50000"/>
                      <a:lumOff val="50000"/>
                    </a:schemeClr>
                  </a:solidFill>
                  <a:latin typeface="Microsoft YaHei" panose="020B0503020204020204" pitchFamily="34" charset="-122"/>
                  <a:ea typeface="Microsoft YaHei" panose="020B0503020204020204" pitchFamily="34" charset="-122"/>
                  <a:sym typeface="思源黑体 CN Regular" panose="020B0500000000000000" pitchFamily="34" charset="-122"/>
                </a:rPr>
                <a:t>随时随地了解 </a:t>
              </a:r>
              <a:r>
                <a:rPr lang="zh-CN" altLang="en-US" sz="1400" dirty="0">
                  <a:solidFill>
                    <a:srgbClr val="07C160"/>
                  </a:solidFill>
                  <a:latin typeface="Microsoft YaHei" panose="020B0503020204020204" pitchFamily="34" charset="-122"/>
                  <a:ea typeface="Microsoft YaHei" panose="020B0503020204020204" pitchFamily="34" charset="-122"/>
                  <a:sym typeface="思源黑体 CN Regular" panose="020B0500000000000000" pitchFamily="34" charset="-122"/>
                </a:rPr>
                <a:t>最新资讯，在线客服 </a:t>
              </a:r>
              <a:r>
                <a:rPr lang="zh-CN" altLang="en-US" sz="1400" dirty="0">
                  <a:solidFill>
                    <a:schemeClr val="tx1">
                      <a:lumMod val="50000"/>
                      <a:lumOff val="50000"/>
                    </a:schemeClr>
                  </a:solidFill>
                  <a:latin typeface="Microsoft YaHei" panose="020B0503020204020204" pitchFamily="34" charset="-122"/>
                  <a:ea typeface="Microsoft YaHei" panose="020B0503020204020204" pitchFamily="34" charset="-122"/>
                  <a:sym typeface="思源黑体 CN Regular" panose="020B0500000000000000" pitchFamily="34" charset="-122"/>
                </a:rPr>
                <a:t>解答各种问题</a:t>
              </a:r>
            </a:p>
          </p:txBody>
        </p:sp>
      </p:grpSp>
    </p:spTree>
    <p:extLst>
      <p:ext uri="{BB962C8B-B14F-4D97-AF65-F5344CB8AC3E}">
        <p14:creationId xmlns:p14="http://schemas.microsoft.com/office/powerpoint/2010/main" val="2030183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封底">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D502C7F-B556-C94D-AC6F-0A29E9F02148}"/>
              </a:ext>
            </a:extLst>
          </p:cNvPr>
          <p:cNvPicPr>
            <a:picLocks noChangeAspect="1"/>
          </p:cNvPicPr>
          <p:nvPr/>
        </p:nvPicPr>
        <p:blipFill>
          <a:blip r:embed="rId2">
            <a:alphaModFix amt="90000"/>
          </a:blip>
          <a:stretch>
            <a:fillRect/>
          </a:stretch>
        </p:blipFill>
        <p:spPr>
          <a:xfrm>
            <a:off x="3766431" y="3266472"/>
            <a:ext cx="4659138" cy="325056"/>
          </a:xfrm>
          <a:prstGeom prst="rect">
            <a:avLst/>
          </a:prstGeom>
        </p:spPr>
      </p:pic>
      <p:pic>
        <p:nvPicPr>
          <p:cNvPr id="9" name="图片 8">
            <a:extLst>
              <a:ext uri="{FF2B5EF4-FFF2-40B4-BE49-F238E27FC236}">
                <a16:creationId xmlns:a16="http://schemas.microsoft.com/office/drawing/2014/main" id="{D5D21028-44B0-D94A-B517-128670FA872A}"/>
              </a:ext>
            </a:extLst>
          </p:cNvPr>
          <p:cNvPicPr>
            <a:picLocks noChangeAspect="1"/>
          </p:cNvPicPr>
          <p:nvPr/>
        </p:nvPicPr>
        <p:blipFill>
          <a:blip r:embed="rId3"/>
          <a:stretch>
            <a:fillRect/>
          </a:stretch>
        </p:blipFill>
        <p:spPr>
          <a:xfrm>
            <a:off x="5128498" y="6021288"/>
            <a:ext cx="1935004" cy="180000"/>
          </a:xfrm>
          <a:prstGeom prst="rect">
            <a:avLst/>
          </a:prstGeom>
        </p:spPr>
      </p:pic>
    </p:spTree>
    <p:extLst>
      <p:ext uri="{BB962C8B-B14F-4D97-AF65-F5344CB8AC3E}">
        <p14:creationId xmlns:p14="http://schemas.microsoft.com/office/powerpoint/2010/main" val="2319322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封面">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80253A1-C212-BF44-B730-F38399CD36F9}"/>
              </a:ext>
            </a:extLst>
          </p:cNvPr>
          <p:cNvPicPr>
            <a:picLocks noChangeAspect="1"/>
          </p:cNvPicPr>
          <p:nvPr/>
        </p:nvPicPr>
        <p:blipFill>
          <a:blip r:embed="rId2"/>
          <a:stretch>
            <a:fillRect/>
          </a:stretch>
        </p:blipFill>
        <p:spPr>
          <a:xfrm>
            <a:off x="926557" y="852056"/>
            <a:ext cx="2465095" cy="237600"/>
          </a:xfrm>
          <a:prstGeom prst="rect">
            <a:avLst/>
          </a:prstGeom>
        </p:spPr>
      </p:pic>
      <p:pic>
        <p:nvPicPr>
          <p:cNvPr id="3" name="图片 2" descr="图片包含 游戏机&#10;&#10;描述已自动生成">
            <a:extLst>
              <a:ext uri="{FF2B5EF4-FFF2-40B4-BE49-F238E27FC236}">
                <a16:creationId xmlns:a16="http://schemas.microsoft.com/office/drawing/2014/main" id="{B83D7FDE-3264-1D44-8266-4F8776BD81E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67733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8234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6" Type="http://schemas.openxmlformats.org/officeDocument/2006/relationships/image" Target="../media/image34.png"/><Relationship Id="rId39" Type="http://schemas.openxmlformats.org/officeDocument/2006/relationships/image" Target="../media/image43.png"/><Relationship Id="rId51" Type="http://schemas.openxmlformats.org/officeDocument/2006/relationships/image" Target="../media/image50.png"/><Relationship Id="rId3" Type="http://schemas.openxmlformats.org/officeDocument/2006/relationships/image" Target="../media/image30.png"/><Relationship Id="rId34" Type="http://schemas.openxmlformats.org/officeDocument/2006/relationships/image" Target="../media/image41.png"/><Relationship Id="rId42" Type="http://schemas.openxmlformats.org/officeDocument/2006/relationships/image" Target="../media/image340.png"/><Relationship Id="rId47" Type="http://schemas.openxmlformats.org/officeDocument/2006/relationships/image" Target="../media/image46.png"/><Relationship Id="rId50" Type="http://schemas.openxmlformats.org/officeDocument/2006/relationships/image" Target="../media/image49.png"/><Relationship Id="rId7" Type="http://schemas.openxmlformats.org/officeDocument/2006/relationships/image" Target="../media/image33.png"/><Relationship Id="rId25" Type="http://schemas.openxmlformats.org/officeDocument/2006/relationships/image" Target="../media/image331.png"/><Relationship Id="rId33" Type="http://schemas.openxmlformats.org/officeDocument/2006/relationships/image" Target="../media/image330.png"/><Relationship Id="rId38" Type="http://schemas.openxmlformats.org/officeDocument/2006/relationships/image" Target="../media/image42.png"/><Relationship Id="rId46" Type="http://schemas.openxmlformats.org/officeDocument/2006/relationships/image" Target="../media/image45.png"/><Relationship Id="rId2" Type="http://schemas.openxmlformats.org/officeDocument/2006/relationships/notesSlide" Target="../notesSlides/notesSlide10.xml"/><Relationship Id="rId20" Type="http://schemas.openxmlformats.org/officeDocument/2006/relationships/image" Target="../media/image290.png"/><Relationship Id="rId29" Type="http://schemas.openxmlformats.org/officeDocument/2006/relationships/image" Target="../media/image37.png"/><Relationship Id="rId41" Type="http://schemas.openxmlformats.org/officeDocument/2006/relationships/image" Target="../media/image40.png"/><Relationship Id="rId54"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281.png"/><Relationship Id="rId24" Type="http://schemas.openxmlformats.org/officeDocument/2006/relationships/image" Target="../media/image321.png"/><Relationship Id="rId32" Type="http://schemas.openxmlformats.org/officeDocument/2006/relationships/image" Target="../media/image320.png"/><Relationship Id="rId37" Type="http://schemas.openxmlformats.org/officeDocument/2006/relationships/image" Target="../media/image370.png"/><Relationship Id="rId40" Type="http://schemas.openxmlformats.org/officeDocument/2006/relationships/image" Target="../media/image44.png"/><Relationship Id="rId45" Type="http://schemas.openxmlformats.org/officeDocument/2006/relationships/image" Target="../media/image400.png"/><Relationship Id="rId53" Type="http://schemas.openxmlformats.org/officeDocument/2006/relationships/image" Target="../media/image52.png"/><Relationship Id="rId5" Type="http://schemas.openxmlformats.org/officeDocument/2006/relationships/image" Target="../media/image32.png"/><Relationship Id="rId23" Type="http://schemas.openxmlformats.org/officeDocument/2006/relationships/image" Target="../media/image300.png"/><Relationship Id="rId28" Type="http://schemas.openxmlformats.org/officeDocument/2006/relationships/image" Target="../media/image36.png"/><Relationship Id="rId36" Type="http://schemas.openxmlformats.org/officeDocument/2006/relationships/image" Target="../media/image360.png"/><Relationship Id="rId49" Type="http://schemas.openxmlformats.org/officeDocument/2006/relationships/image" Target="../media/image48.png"/><Relationship Id="rId31" Type="http://schemas.openxmlformats.org/officeDocument/2006/relationships/image" Target="../media/image39.png"/><Relationship Id="rId44" Type="http://schemas.openxmlformats.org/officeDocument/2006/relationships/image" Target="../media/image390.png"/><Relationship Id="rId52" Type="http://schemas.openxmlformats.org/officeDocument/2006/relationships/image" Target="../media/image51.png"/><Relationship Id="rId4" Type="http://schemas.openxmlformats.org/officeDocument/2006/relationships/image" Target="../media/image31.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350.png"/><Relationship Id="rId43" Type="http://schemas.openxmlformats.org/officeDocument/2006/relationships/image" Target="../media/image380.png"/><Relationship Id="rId48"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511.png"/><Relationship Id="rId13" Type="http://schemas.openxmlformats.org/officeDocument/2006/relationships/chart" Target="../charts/chart4.xml"/><Relationship Id="rId3" Type="http://schemas.openxmlformats.org/officeDocument/2006/relationships/image" Target="../media/image450.png"/><Relationship Id="rId7" Type="http://schemas.openxmlformats.org/officeDocument/2006/relationships/chart" Target="../charts/chart3.xml"/><Relationship Id="rId12" Type="http://schemas.openxmlformats.org/officeDocument/2006/relationships/image" Target="../media/image560.png"/><Relationship Id="rId17" Type="http://schemas.openxmlformats.org/officeDocument/2006/relationships/image" Target="../media/image59.png"/><Relationship Id="rId2" Type="http://schemas.openxmlformats.org/officeDocument/2006/relationships/notesSlide" Target="../notesSlides/notesSlide11.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7.png"/><Relationship Id="rId5" Type="http://schemas.openxmlformats.org/officeDocument/2006/relationships/image" Target="../media/image490.png"/><Relationship Id="rId15" Type="http://schemas.openxmlformats.org/officeDocument/2006/relationships/image" Target="../media/image571.png"/><Relationship Id="rId10" Type="http://schemas.openxmlformats.org/officeDocument/2006/relationships/image" Target="../media/image56.png"/><Relationship Id="rId4" Type="http://schemas.openxmlformats.org/officeDocument/2006/relationships/image" Target="../media/image480.png"/><Relationship Id="rId9" Type="http://schemas.openxmlformats.org/officeDocument/2006/relationships/image" Target="../media/image55.png"/><Relationship Id="rId14" Type="http://schemas.openxmlformats.org/officeDocument/2006/relationships/chart" Target="../charts/chart4.xml"/></Relationships>
</file>

<file path=ppt/slides/_rels/slide12.xml.rels><?xml version="1.0" encoding="UTF-8" standalone="yes"?>
<Relationships xmlns="http://schemas.openxmlformats.org/package/2006/relationships"><Relationship Id="rId8" Type="http://schemas.openxmlformats.org/officeDocument/2006/relationships/image" Target="../media/image580.png"/><Relationship Id="rId13" Type="http://schemas.openxmlformats.org/officeDocument/2006/relationships/image" Target="../media/image590.png"/><Relationship Id="rId18" Type="http://schemas.openxmlformats.org/officeDocument/2006/relationships/image" Target="../media/image66.png"/><Relationship Id="rId3" Type="http://schemas.openxmlformats.org/officeDocument/2006/relationships/image" Target="../media/image591.png"/><Relationship Id="rId21" Type="http://schemas.openxmlformats.org/officeDocument/2006/relationships/image" Target="../media/image69.png"/><Relationship Id="rId7" Type="http://schemas.openxmlformats.org/officeDocument/2006/relationships/image" Target="../media/image65.png"/><Relationship Id="rId12" Type="http://schemas.openxmlformats.org/officeDocument/2006/relationships/image" Target="../media/image531.png"/><Relationship Id="rId17" Type="http://schemas.openxmlformats.org/officeDocument/2006/relationships/image" Target="../media/image64.png"/><Relationship Id="rId2" Type="http://schemas.openxmlformats.org/officeDocument/2006/relationships/notesSlide" Target="../notesSlides/notesSlide12.xml"/><Relationship Id="rId16" Type="http://schemas.openxmlformats.org/officeDocument/2006/relationships/image" Target="../media/image63.png"/><Relationship Id="rId20" Type="http://schemas.openxmlformats.org/officeDocument/2006/relationships/image" Target="../media/image68.png"/><Relationship Id="rId1" Type="http://schemas.openxmlformats.org/officeDocument/2006/relationships/slideLayout" Target="../slideLayouts/slideLayout2.xml"/><Relationship Id="rId11" Type="http://schemas.openxmlformats.org/officeDocument/2006/relationships/chart" Target="../charts/chart5.xml"/><Relationship Id="rId24" Type="http://schemas.openxmlformats.org/officeDocument/2006/relationships/image" Target="../media/image72.png"/><Relationship Id="rId5" Type="http://schemas.openxmlformats.org/officeDocument/2006/relationships/image" Target="../media/image470.png"/><Relationship Id="rId15" Type="http://schemas.openxmlformats.org/officeDocument/2006/relationships/image" Target="../media/image62.png"/><Relationship Id="rId23" Type="http://schemas.openxmlformats.org/officeDocument/2006/relationships/image" Target="../media/image71.png"/><Relationship Id="rId19" Type="http://schemas.openxmlformats.org/officeDocument/2006/relationships/image" Target="../media/image67.png"/><Relationship Id="rId9" Type="http://schemas.openxmlformats.org/officeDocument/2006/relationships/chart" Target="../charts/chart5.xml"/><Relationship Id="rId14" Type="http://schemas.openxmlformats.org/officeDocument/2006/relationships/image" Target="../media/image61.png"/><Relationship Id="rId22" Type="http://schemas.openxmlformats.org/officeDocument/2006/relationships/image" Target="../media/image70.png"/></Relationships>
</file>

<file path=ppt/slides/_rels/slide13.xml.rels><?xml version="1.0" encoding="UTF-8" standalone="yes"?>
<Relationships xmlns="http://schemas.openxmlformats.org/package/2006/relationships"><Relationship Id="rId8" Type="http://schemas.openxmlformats.org/officeDocument/2006/relationships/chart" Target="../charts/chart7.xml"/><Relationship Id="rId13" Type="http://schemas.openxmlformats.org/officeDocument/2006/relationships/image" Target="../media/image661.png"/><Relationship Id="rId3" Type="http://schemas.openxmlformats.org/officeDocument/2006/relationships/image" Target="../media/image610.png"/><Relationship Id="rId7" Type="http://schemas.openxmlformats.org/officeDocument/2006/relationships/image" Target="../media/image631.png"/><Relationship Id="rId12" Type="http://schemas.openxmlformats.org/officeDocument/2006/relationships/chart" Target="../charts/chart8.xml"/><Relationship Id="rId2" Type="http://schemas.openxmlformats.org/officeDocument/2006/relationships/notesSlide" Target="../notesSlides/notesSlide13.xml"/><Relationship Id="rId16" Type="http://schemas.openxmlformats.org/officeDocument/2006/relationships/image" Target="../media/image671.png"/><Relationship Id="rId1" Type="http://schemas.openxmlformats.org/officeDocument/2006/relationships/slideLayout" Target="../slideLayouts/slideLayout2.xml"/><Relationship Id="rId6" Type="http://schemas.openxmlformats.org/officeDocument/2006/relationships/chart" Target="../charts/chart6.xml"/><Relationship Id="rId11" Type="http://schemas.openxmlformats.org/officeDocument/2006/relationships/chart" Target="../charts/chart8.xml"/><Relationship Id="rId5" Type="http://schemas.openxmlformats.org/officeDocument/2006/relationships/chart" Target="../charts/chart6.xml"/><Relationship Id="rId15" Type="http://schemas.openxmlformats.org/officeDocument/2006/relationships/chart" Target="../charts/chart9.xml"/><Relationship Id="rId10" Type="http://schemas.openxmlformats.org/officeDocument/2006/relationships/image" Target="../media/image641.png"/><Relationship Id="rId4" Type="http://schemas.openxmlformats.org/officeDocument/2006/relationships/image" Target="../media/image620.png"/><Relationship Id="rId9" Type="http://schemas.openxmlformats.org/officeDocument/2006/relationships/chart" Target="../charts/chart7.xml"/><Relationship Id="rId14" Type="http://schemas.openxmlformats.org/officeDocument/2006/relationships/chart" Target="../charts/chart9.xml"/></Relationships>
</file>

<file path=ppt/slides/_rels/slide14.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12" Type="http://schemas.openxmlformats.org/officeDocument/2006/relationships/image" Target="../media/image74.png"/><Relationship Id="rId2" Type="http://schemas.openxmlformats.org/officeDocument/2006/relationships/notesSlide" Target="../notesSlides/notesSlide15.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73.png"/><Relationship Id="rId15" Type="http://schemas.openxmlformats.org/officeDocument/2006/relationships/image" Target="../media/image680.png"/><Relationship Id="rId10" Type="http://schemas.openxmlformats.org/officeDocument/2006/relationships/image" Target="../media/image85.png"/><Relationship Id="rId4" Type="http://schemas.openxmlformats.org/officeDocument/2006/relationships/image" Target="../media/image60.png"/><Relationship Id="rId9" Type="http://schemas.openxmlformats.org/officeDocument/2006/relationships/image" Target="../media/image84.png"/><Relationship Id="rId14" Type="http://schemas.openxmlformats.org/officeDocument/2006/relationships/image" Target="../media/image730.png"/></Relationships>
</file>

<file path=ppt/slides/_rels/slide16.xml.rels><?xml version="1.0" encoding="UTF-8" standalone="yes"?>
<Relationships xmlns="http://schemas.openxmlformats.org/package/2006/relationships"><Relationship Id="rId13" Type="http://schemas.openxmlformats.org/officeDocument/2006/relationships/image" Target="../media/image750.png"/><Relationship Id="rId18" Type="http://schemas.openxmlformats.org/officeDocument/2006/relationships/image" Target="../media/image116.png"/><Relationship Id="rId26" Type="http://schemas.openxmlformats.org/officeDocument/2006/relationships/image" Target="../media/image87.png"/><Relationship Id="rId3" Type="http://schemas.openxmlformats.org/officeDocument/2006/relationships/image" Target="../media/image102.png"/><Relationship Id="rId21" Type="http://schemas.openxmlformats.org/officeDocument/2006/relationships/image" Target="../media/image78.png"/><Relationship Id="rId7" Type="http://schemas.openxmlformats.org/officeDocument/2006/relationships/image" Target="../media/image741.png"/><Relationship Id="rId12" Type="http://schemas.openxmlformats.org/officeDocument/2006/relationships/image" Target="../media/image111.png"/><Relationship Id="rId17" Type="http://schemas.openxmlformats.org/officeDocument/2006/relationships/image" Target="../media/image115.png"/><Relationship Id="rId25" Type="http://schemas.openxmlformats.org/officeDocument/2006/relationships/image" Target="../media/image86.png"/><Relationship Id="rId2" Type="http://schemas.openxmlformats.org/officeDocument/2006/relationships/notesSlide" Target="../notesSlides/notesSlide16.xml"/><Relationship Id="rId16" Type="http://schemas.openxmlformats.org/officeDocument/2006/relationships/image" Target="../media/image114.png"/><Relationship Id="rId20"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720.png"/><Relationship Id="rId11" Type="http://schemas.openxmlformats.org/officeDocument/2006/relationships/image" Target="../media/image110.png"/><Relationship Id="rId24" Type="http://schemas.openxmlformats.org/officeDocument/2006/relationships/image" Target="../media/image800.png"/><Relationship Id="rId5" Type="http://schemas.openxmlformats.org/officeDocument/2006/relationships/image" Target="../media/image710.png"/><Relationship Id="rId15" Type="http://schemas.openxmlformats.org/officeDocument/2006/relationships/image" Target="../media/image113.png"/><Relationship Id="rId23" Type="http://schemas.openxmlformats.org/officeDocument/2006/relationships/image" Target="../media/image80.png"/><Relationship Id="rId28" Type="http://schemas.openxmlformats.org/officeDocument/2006/relationships/image" Target="../media/image89.png"/><Relationship Id="rId10" Type="http://schemas.openxmlformats.org/officeDocument/2006/relationships/image" Target="../media/image109.png"/><Relationship Id="rId19" Type="http://schemas.openxmlformats.org/officeDocument/2006/relationships/image" Target="../media/image76.png"/><Relationship Id="rId4" Type="http://schemas.openxmlformats.org/officeDocument/2006/relationships/image" Target="../media/image700.png"/><Relationship Id="rId14" Type="http://schemas.openxmlformats.org/officeDocument/2006/relationships/image" Target="../media/image112.png"/><Relationship Id="rId22" Type="http://schemas.openxmlformats.org/officeDocument/2006/relationships/image" Target="../media/image100.png"/><Relationship Id="rId27" Type="http://schemas.openxmlformats.org/officeDocument/2006/relationships/image" Target="../media/image88.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8" Type="http://schemas.openxmlformats.org/officeDocument/2006/relationships/image" Target="../media/image122.png"/><Relationship Id="rId3" Type="http://schemas.openxmlformats.org/officeDocument/2006/relationships/image" Target="../media/image11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19" Type="http://schemas.openxmlformats.org/officeDocument/2006/relationships/image" Target="../media/image123.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13" Type="http://schemas.openxmlformats.org/officeDocument/2006/relationships/image" Target="../media/image99.png"/><Relationship Id="rId18" Type="http://schemas.openxmlformats.org/officeDocument/2006/relationships/image" Target="../media/image117.png"/><Relationship Id="rId3" Type="http://schemas.openxmlformats.org/officeDocument/2006/relationships/image" Target="../media/image126.png"/><Relationship Id="rId12" Type="http://schemas.openxmlformats.org/officeDocument/2006/relationships/image" Target="../media/image104.png"/><Relationship Id="rId17" Type="http://schemas.openxmlformats.org/officeDocument/2006/relationships/image" Target="../media/image108.png"/><Relationship Id="rId25" Type="http://schemas.openxmlformats.org/officeDocument/2006/relationships/image" Target="../media/image121.png"/><Relationship Id="rId2" Type="http://schemas.openxmlformats.org/officeDocument/2006/relationships/notesSlide" Target="../notesSlides/notesSlide18.xml"/><Relationship Id="rId16" Type="http://schemas.openxmlformats.org/officeDocument/2006/relationships/image" Target="../media/image136.png"/><Relationship Id="rId20" Type="http://schemas.openxmlformats.org/officeDocument/2006/relationships/chart" Target="../charts/chart11.xml"/><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3.png"/><Relationship Id="rId24" Type="http://schemas.openxmlformats.org/officeDocument/2006/relationships/image" Target="../media/image120.png"/><Relationship Id="rId5" Type="http://schemas.openxmlformats.org/officeDocument/2006/relationships/image" Target="../media/image128.png"/><Relationship Id="rId15" Type="http://schemas.openxmlformats.org/officeDocument/2006/relationships/image" Target="../media/image107.png"/><Relationship Id="rId23" Type="http://schemas.openxmlformats.org/officeDocument/2006/relationships/image" Target="../media/image118.png"/><Relationship Id="rId10" Type="http://schemas.openxmlformats.org/officeDocument/2006/relationships/image" Target="../media/image133.png"/><Relationship Id="rId19" Type="http://schemas.openxmlformats.org/officeDocument/2006/relationships/chart" Target="../charts/chart10.xml"/><Relationship Id="rId4" Type="http://schemas.openxmlformats.org/officeDocument/2006/relationships/image" Target="../media/image127.png"/><Relationship Id="rId14" Type="http://schemas.openxmlformats.org/officeDocument/2006/relationships/image" Target="../media/image100.svg"/><Relationship Id="rId22" Type="http://schemas.openxmlformats.org/officeDocument/2006/relationships/image" Target="../media/image1172.png"/></Relationships>
</file>

<file path=ppt/slides/_rels/slide1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image" Target="../media/image19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24.png"/><Relationship Id="rId7" Type="http://schemas.openxmlformats.org/officeDocument/2006/relationships/diagramQuickStyle" Target="../diagrams/quickStyle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29.png"/><Relationship Id="rId4" Type="http://schemas.openxmlformats.org/officeDocument/2006/relationships/image" Target="../media/image125.png"/><Relationship Id="rId9" Type="http://schemas.microsoft.com/office/2007/relationships/diagramDrawing" Target="../diagrams/drawing2.xml"/></Relationships>
</file>

<file path=ppt/slides/_rels/slide2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39.png"/><Relationship Id="rId18" Type="http://schemas.openxmlformats.org/officeDocument/2006/relationships/image" Target="../media/image146.png"/><Relationship Id="rId3" Type="http://schemas.openxmlformats.org/officeDocument/2006/relationships/image" Target="../media/image105.png"/><Relationship Id="rId7" Type="http://schemas.openxmlformats.org/officeDocument/2006/relationships/image" Target="../media/image134.png"/><Relationship Id="rId12" Type="http://schemas.openxmlformats.org/officeDocument/2006/relationships/image" Target="../media/image140.png"/><Relationship Id="rId17" Type="http://schemas.openxmlformats.org/officeDocument/2006/relationships/image" Target="../media/image142.svg"/><Relationship Id="rId2" Type="http://schemas.openxmlformats.org/officeDocument/2006/relationships/notesSlide" Target="../notesSlides/notesSlide22.xml"/><Relationship Id="rId16"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31.svg"/><Relationship Id="rId11" Type="http://schemas.openxmlformats.org/officeDocument/2006/relationships/image" Target="../media/image138.svg"/><Relationship Id="rId5" Type="http://schemas.openxmlformats.org/officeDocument/2006/relationships/image" Target="../media/image130.png"/><Relationship Id="rId15" Type="http://schemas.openxmlformats.org/officeDocument/2006/relationships/image" Target="../media/image143.png"/><Relationship Id="rId10" Type="http://schemas.openxmlformats.org/officeDocument/2006/relationships/image" Target="../media/image137.png"/><Relationship Id="rId4" Type="http://schemas.openxmlformats.org/officeDocument/2006/relationships/image" Target="../media/image106.svg"/><Relationship Id="rId9" Type="http://schemas.openxmlformats.org/officeDocument/2006/relationships/image" Target="../media/image132.png"/><Relationship Id="rId14" Type="http://schemas.openxmlformats.org/officeDocument/2006/relationships/image" Target="../media/image140.svg"/></Relationships>
</file>

<file path=ppt/slides/_rels/slide23.xml.rels><?xml version="1.0" encoding="UTF-8" standalone="yes"?>
<Relationships xmlns="http://schemas.openxmlformats.org/package/2006/relationships"><Relationship Id="rId8" Type="http://schemas.openxmlformats.org/officeDocument/2006/relationships/image" Target="../media/image1170.png"/><Relationship Id="rId13" Type="http://schemas.openxmlformats.org/officeDocument/2006/relationships/image" Target="../media/image151.png"/><Relationship Id="rId3" Type="http://schemas.openxmlformats.org/officeDocument/2006/relationships/image" Target="../media/image147.png"/><Relationship Id="rId7" Type="http://schemas.openxmlformats.org/officeDocument/2006/relationships/image" Target="../media/image1160.png"/><Relationship Id="rId12" Type="http://schemas.openxmlformats.org/officeDocument/2006/relationships/image" Target="../media/image145.png"/><Relationship Id="rId2" Type="http://schemas.openxmlformats.org/officeDocument/2006/relationships/notesSlide" Target="../notesSlides/notesSlide23.xml"/><Relationship Id="rId1" Type="http://schemas.openxmlformats.org/officeDocument/2006/relationships/slideLayout" Target="../slideLayouts/slideLayout2.xml"/><Relationship Id="rId11" Type="http://schemas.openxmlformats.org/officeDocument/2006/relationships/image" Target="../media/image144.png"/><Relationship Id="rId10" Type="http://schemas.openxmlformats.org/officeDocument/2006/relationships/image" Target="../media/image1480.png"/><Relationship Id="rId4" Type="http://schemas.openxmlformats.org/officeDocument/2006/relationships/image" Target="../media/image148.png"/></Relationships>
</file>

<file path=ppt/slides/_rels/slide24.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56.png"/><Relationship Id="rId18" Type="http://schemas.openxmlformats.org/officeDocument/2006/relationships/image" Target="../media/image159.png"/><Relationship Id="rId3" Type="http://schemas.openxmlformats.org/officeDocument/2006/relationships/image" Target="../media/image158.png"/><Relationship Id="rId7" Type="http://schemas.openxmlformats.org/officeDocument/2006/relationships/image" Target="../media/image149.png"/><Relationship Id="rId12" Type="http://schemas.openxmlformats.org/officeDocument/2006/relationships/image" Target="../media/image155.png"/><Relationship Id="rId17" Type="http://schemas.openxmlformats.org/officeDocument/2006/relationships/image" Target="../media/image157.png"/><Relationship Id="rId2" Type="http://schemas.openxmlformats.org/officeDocument/2006/relationships/notesSlide" Target="../notesSlides/notesSlide25.xml"/><Relationship Id="rId16"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54.png"/><Relationship Id="rId5" Type="http://schemas.openxmlformats.org/officeDocument/2006/relationships/image" Target="../media/image160.png"/><Relationship Id="rId15" Type="http://schemas.openxmlformats.org/officeDocument/2006/relationships/image" Target="../media/image170.png"/><Relationship Id="rId10" Type="http://schemas.openxmlformats.org/officeDocument/2006/relationships/image" Target="../media/image153.png"/><Relationship Id="rId19" Type="http://schemas.openxmlformats.org/officeDocument/2006/relationships/image" Target="../media/image165.png"/><Relationship Id="rId4" Type="http://schemas.openxmlformats.org/officeDocument/2006/relationships/image" Target="../media/image152.png"/><Relationship Id="rId9" Type="http://schemas.openxmlformats.org/officeDocument/2006/relationships/image" Target="../media/image164.png"/><Relationship Id="rId14" Type="http://schemas.openxmlformats.org/officeDocument/2006/relationships/image" Target="../media/image169.png"/></Relationships>
</file>

<file path=ppt/slides/_rels/slide26.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62.png"/><Relationship Id="rId3" Type="http://schemas.openxmlformats.org/officeDocument/2006/relationships/image" Target="../media/image174.png"/><Relationship Id="rId7" Type="http://schemas.openxmlformats.org/officeDocument/2006/relationships/image" Target="../media/image178.png"/><Relationship Id="rId12" Type="http://schemas.openxmlformats.org/officeDocument/2006/relationships/image" Target="../media/image149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530.png"/><Relationship Id="rId11" Type="http://schemas.openxmlformats.org/officeDocument/2006/relationships/image" Target="../media/image150.png"/><Relationship Id="rId5" Type="http://schemas.openxmlformats.org/officeDocument/2006/relationships/image" Target="../media/image1521.png"/><Relationship Id="rId10" Type="http://schemas.openxmlformats.org/officeDocument/2006/relationships/image" Target="../media/image181.png"/><Relationship Id="rId4" Type="http://schemas.openxmlformats.org/officeDocument/2006/relationships/image" Target="../media/image175.png"/><Relationship Id="rId9" Type="http://schemas.openxmlformats.org/officeDocument/2006/relationships/image" Target="../media/image180.png"/></Relationships>
</file>

<file path=ppt/slides/_rels/slide27.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chart" Target="../charts/chart14.xml"/><Relationship Id="rId5" Type="http://schemas.openxmlformats.org/officeDocument/2006/relationships/image" Target="../media/image186.png"/><Relationship Id="rId4" Type="http://schemas.openxmlformats.org/officeDocument/2006/relationships/image" Target="../media/image1560.png"/></Relationships>
</file>

<file path=ppt/slides/_rels/slide28.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460.png"/><Relationship Id="rId7" Type="http://schemas.openxmlformats.org/officeDocument/2006/relationships/chart" Target="../charts/chart1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chart" Target="../charts/chart15.xml"/><Relationship Id="rId11" Type="http://schemas.openxmlformats.org/officeDocument/2006/relationships/image" Target="../media/image1520.png"/><Relationship Id="rId5" Type="http://schemas.openxmlformats.org/officeDocument/2006/relationships/image" Target="../media/image166.png"/><Relationship Id="rId10" Type="http://schemas.openxmlformats.org/officeDocument/2006/relationships/chart" Target="../charts/chart17.xml"/><Relationship Id="rId4" Type="http://schemas.openxmlformats.org/officeDocument/2006/relationships/image" Target="../media/image176.png"/><Relationship Id="rId9" Type="http://schemas.openxmlformats.org/officeDocument/2006/relationships/image" Target="../media/image1511.png"/></Relationships>
</file>

<file path=ppt/slides/_rels/slide29.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540.png"/><Relationship Id="rId7" Type="http://schemas.openxmlformats.org/officeDocument/2006/relationships/image" Target="../media/image172.png"/><Relationship Id="rId12" Type="http://schemas.openxmlformats.org/officeDocument/2006/relationships/image" Target="../media/image173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68.png"/><Relationship Id="rId11" Type="http://schemas.openxmlformats.org/officeDocument/2006/relationships/image" Target="../media/image177.png"/><Relationship Id="rId5" Type="http://schemas.openxmlformats.org/officeDocument/2006/relationships/image" Target="../media/image185.png"/><Relationship Id="rId10" Type="http://schemas.openxmlformats.org/officeDocument/2006/relationships/image" Target="../media/image194.png"/><Relationship Id="rId4" Type="http://schemas.openxmlformats.org/officeDocument/2006/relationships/image" Target="../media/image167.png"/><Relationship Id="rId9" Type="http://schemas.openxmlformats.org/officeDocument/2006/relationships/image" Target="../media/image172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770.png"/><Relationship Id="rId11" Type="http://schemas.openxmlformats.org/officeDocument/2006/relationships/image" Target="../media/image177.png"/><Relationship Id="rId5" Type="http://schemas.openxmlformats.org/officeDocument/2006/relationships/image" Target="../media/image203.png"/><Relationship Id="rId10" Type="http://schemas.openxmlformats.org/officeDocument/2006/relationships/image" Target="../media/image207.png"/><Relationship Id="rId4" Type="http://schemas.openxmlformats.org/officeDocument/2006/relationships/image" Target="../media/image202.png"/><Relationship Id="rId9" Type="http://schemas.openxmlformats.org/officeDocument/2006/relationships/image" Target="../media/image183.png"/></Relationships>
</file>

<file path=ppt/slides/_rels/slide3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208.png"/><Relationship Id="rId7" Type="http://schemas.openxmlformats.org/officeDocument/2006/relationships/image" Target="../media/image19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84.jpeg"/><Relationship Id="rId11" Type="http://schemas.openxmlformats.org/officeDocument/2006/relationships/image" Target="../media/image195.png"/><Relationship Id="rId5" Type="http://schemas.openxmlformats.org/officeDocument/2006/relationships/image" Target="../media/image210.png"/><Relationship Id="rId10" Type="http://schemas.openxmlformats.org/officeDocument/2006/relationships/image" Target="../media/image215.png"/><Relationship Id="rId4" Type="http://schemas.openxmlformats.org/officeDocument/2006/relationships/image" Target="../media/image188.png"/><Relationship Id="rId9" Type="http://schemas.openxmlformats.org/officeDocument/2006/relationships/image" Target="../media/image214.png"/></Relationships>
</file>

<file path=ppt/slides/_rels/slide33.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18.png"/><Relationship Id="rId18" Type="http://schemas.openxmlformats.org/officeDocument/2006/relationships/image" Target="../media/image229.png"/><Relationship Id="rId3" Type="http://schemas.openxmlformats.org/officeDocument/2006/relationships/image" Target="../media/image211.png"/><Relationship Id="rId21" Type="http://schemas.openxmlformats.org/officeDocument/2006/relationships/image" Target="../media/image232.png"/><Relationship Id="rId7" Type="http://schemas.openxmlformats.org/officeDocument/2006/relationships/image" Target="../media/image193.png"/><Relationship Id="rId12" Type="http://schemas.openxmlformats.org/officeDocument/2006/relationships/image" Target="../media/image216.png"/><Relationship Id="rId17" Type="http://schemas.openxmlformats.org/officeDocument/2006/relationships/image" Target="../media/image228.png"/><Relationship Id="rId2" Type="http://schemas.openxmlformats.org/officeDocument/2006/relationships/notesSlide" Target="../notesSlides/notesSlide33.xml"/><Relationship Id="rId16" Type="http://schemas.openxmlformats.org/officeDocument/2006/relationships/image" Target="../media/image227.png"/><Relationship Id="rId20" Type="http://schemas.openxmlformats.org/officeDocument/2006/relationships/image" Target="../media/image231.png"/><Relationship Id="rId1" Type="http://schemas.openxmlformats.org/officeDocument/2006/relationships/slideLayout" Target="../slideLayouts/slideLayout2.xml"/><Relationship Id="rId6" Type="http://schemas.openxmlformats.org/officeDocument/2006/relationships/image" Target="../media/image217.png"/><Relationship Id="rId11" Type="http://schemas.openxmlformats.org/officeDocument/2006/relationships/image" Target="../media/image212.png"/><Relationship Id="rId15" Type="http://schemas.openxmlformats.org/officeDocument/2006/relationships/image" Target="../media/image226.png"/><Relationship Id="rId10" Type="http://schemas.openxmlformats.org/officeDocument/2006/relationships/image" Target="../media/image2060.png"/><Relationship Id="rId19" Type="http://schemas.openxmlformats.org/officeDocument/2006/relationships/image" Target="../media/image230.png"/><Relationship Id="rId4" Type="http://schemas.openxmlformats.org/officeDocument/2006/relationships/image" Target="../media/image197.png"/><Relationship Id="rId9" Type="http://schemas.openxmlformats.org/officeDocument/2006/relationships/image" Target="../media/image196.png"/><Relationship Id="rId14" Type="http://schemas.openxmlformats.org/officeDocument/2006/relationships/image" Target="../media/image225.png"/><Relationship Id="rId22" Type="http://schemas.openxmlformats.org/officeDocument/2006/relationships/image" Target="../media/image209.png"/></Relationships>
</file>

<file path=ppt/slides/_rels/slide34.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200.png"/><Relationship Id="rId7" Type="http://schemas.openxmlformats.org/officeDocument/2006/relationships/image" Target="../media/image224.png"/><Relationship Id="rId12" Type="http://schemas.openxmlformats.org/officeDocument/2006/relationships/image" Target="../media/image234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9" Type="http://schemas.openxmlformats.org/officeDocument/2006/relationships/image" Target="../media/image206.png"/></Relationships>
</file>

<file path=ppt/slides/_rels/slide35.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105.png"/><Relationship Id="rId3" Type="http://schemas.openxmlformats.org/officeDocument/2006/relationships/image" Target="../media/image242.png"/><Relationship Id="rId7" Type="http://schemas.openxmlformats.org/officeDocument/2006/relationships/image" Target="../media/image245.png"/><Relationship Id="rId12" Type="http://schemas.openxmlformats.org/officeDocument/2006/relationships/image" Target="../media/image132.png"/><Relationship Id="rId2" Type="http://schemas.openxmlformats.org/officeDocument/2006/relationships/notesSlide" Target="../notesSlides/notesSlide35.xml"/><Relationship Id="rId16" Type="http://schemas.openxmlformats.org/officeDocument/2006/relationships/image" Target="../media/image131.svg"/><Relationship Id="rId1" Type="http://schemas.openxmlformats.org/officeDocument/2006/relationships/slideLayout" Target="../slideLayouts/slideLayout2.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5" Type="http://schemas.openxmlformats.org/officeDocument/2006/relationships/image" Target="../media/image130.png"/><Relationship Id="rId10" Type="http://schemas.openxmlformats.org/officeDocument/2006/relationships/image" Target="../media/image248.png"/><Relationship Id="rId4" Type="http://schemas.openxmlformats.org/officeDocument/2006/relationships/chart" Target="../charts/chart18.xml"/><Relationship Id="rId9" Type="http://schemas.openxmlformats.org/officeDocument/2006/relationships/image" Target="../media/image247.png"/><Relationship Id="rId14" Type="http://schemas.openxmlformats.org/officeDocument/2006/relationships/image" Target="../media/image106.svg"/></Relationships>
</file>

<file path=ppt/slides/_rels/slide3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37.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95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000.png"/><Relationship Id="rId4" Type="http://schemas.openxmlformats.org/officeDocument/2006/relationships/image" Target="../media/image1970.png"/></Relationships>
</file>

<file path=ppt/slides/_rels/slide39.xml.rels><?xml version="1.0" encoding="UTF-8" standalone="yes"?>
<Relationships xmlns="http://schemas.openxmlformats.org/package/2006/relationships"><Relationship Id="rId8" Type="http://schemas.openxmlformats.org/officeDocument/2006/relationships/image" Target="../media/image1400.png"/><Relationship Id="rId3" Type="http://schemas.openxmlformats.org/officeDocument/2006/relationships/image" Target="../media/image238.png"/><Relationship Id="rId7" Type="http://schemas.openxmlformats.org/officeDocument/2006/relationships/image" Target="../media/image139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20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51.png"/><Relationship Id="rId13" Type="http://schemas.openxmlformats.org/officeDocument/2006/relationships/image" Target="../media/image500.png"/><Relationship Id="rId3" Type="http://schemas.openxmlformats.org/officeDocument/2006/relationships/image" Target="../media/image401.png"/><Relationship Id="rId7" Type="http://schemas.openxmlformats.org/officeDocument/2006/relationships/image" Target="../media/image440.png"/><Relationship Id="rId12" Type="http://schemas.openxmlformats.org/officeDocument/2006/relationships/image" Target="../media/image4900.png"/><Relationship Id="rId2" Type="http://schemas.openxmlformats.org/officeDocument/2006/relationships/notesSlide" Target="../notesSlides/notesSlide40.xml"/><Relationship Id="rId16"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800.png"/><Relationship Id="rId5" Type="http://schemas.openxmlformats.org/officeDocument/2006/relationships/image" Target="../media/image420.png"/><Relationship Id="rId15" Type="http://schemas.openxmlformats.org/officeDocument/2006/relationships/image" Target="../media/image520.png"/><Relationship Id="rId10" Type="http://schemas.openxmlformats.org/officeDocument/2006/relationships/image" Target="../media/image471.png"/><Relationship Id="rId4" Type="http://schemas.openxmlformats.org/officeDocument/2006/relationships/image" Target="../media/image410.png"/><Relationship Id="rId9" Type="http://schemas.openxmlformats.org/officeDocument/2006/relationships/image" Target="../media/image461.png"/><Relationship Id="rId14" Type="http://schemas.openxmlformats.org/officeDocument/2006/relationships/image" Target="../media/image510.png"/></Relationships>
</file>

<file path=ppt/slides/_rels/slide4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3.png"/></Relationships>
</file>

<file path=ppt/slides/_rels/slide4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8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10.png"/><Relationship Id="rId13" Type="http://schemas.openxmlformats.org/officeDocument/2006/relationships/image" Target="../media/image25.png"/><Relationship Id="rId3" Type="http://schemas.openxmlformats.org/officeDocument/2006/relationships/image" Target="../media/image1510.png"/><Relationship Id="rId7" Type="http://schemas.openxmlformats.org/officeDocument/2006/relationships/image" Target="../media/image19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9.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110.png"/><Relationship Id="rId1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1">
            <a:extLst>
              <a:ext uri="{FF2B5EF4-FFF2-40B4-BE49-F238E27FC236}">
                <a16:creationId xmlns:a16="http://schemas.microsoft.com/office/drawing/2014/main" id="{48A5398D-3B91-41D6-BFB6-2B00E53C5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5742"/>
            <a:ext cx="121904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1">
            <a:extLst>
              <a:ext uri="{FF2B5EF4-FFF2-40B4-BE49-F238E27FC236}">
                <a16:creationId xmlns:a16="http://schemas.microsoft.com/office/drawing/2014/main" id="{CBF80E07-3E2F-452F-98E8-7102888A7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8772"/>
            <a:ext cx="121904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5">
            <a:extLst>
              <a:ext uri="{FF2B5EF4-FFF2-40B4-BE49-F238E27FC236}">
                <a16:creationId xmlns:a16="http://schemas.microsoft.com/office/drawing/2014/main" id="{9C891B15-A182-4958-9610-B9002343C82C}"/>
              </a:ext>
            </a:extLst>
          </p:cNvPr>
          <p:cNvSpPr txBox="1">
            <a:spLocks noChangeArrowheads="1"/>
          </p:cNvSpPr>
          <p:nvPr/>
        </p:nvSpPr>
        <p:spPr bwMode="auto">
          <a:xfrm>
            <a:off x="1006692" y="2487682"/>
            <a:ext cx="103056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gn="ctr">
              <a:spcBef>
                <a:spcPct val="0"/>
              </a:spcBef>
              <a:buNone/>
            </a:pPr>
            <a:r>
              <a:rPr lang="zh-CN" altLang="en-US" sz="4000" dirty="0">
                <a:solidFill>
                  <a:schemeClr val="bg1"/>
                </a:solidFill>
                <a:latin typeface="微软雅黑" panose="020B0503020204020204" pitchFamily="34" charset="-122"/>
              </a:rPr>
              <a:t>杨小东（</a:t>
            </a:r>
            <a:r>
              <a:rPr lang="en-US" altLang="zh-CN" sz="4000" dirty="0">
                <a:solidFill>
                  <a:schemeClr val="bg1"/>
                </a:solidFill>
                <a:latin typeface="微软雅黑" panose="020B0503020204020204" pitchFamily="34" charset="-122"/>
              </a:rPr>
              <a:t>fredxdyang</a:t>
            </a:r>
            <a:r>
              <a:rPr lang="zh-CN" altLang="en-US" sz="4000" dirty="0">
                <a:solidFill>
                  <a:schemeClr val="bg1"/>
                </a:solidFill>
                <a:latin typeface="微软雅黑" panose="020B0503020204020204" pitchFamily="34" charset="-122"/>
              </a:rPr>
              <a:t>）通道面试陈述</a:t>
            </a:r>
            <a:endParaRPr lang="zh-CN" altLang="zh-CN" sz="4000" dirty="0">
              <a:solidFill>
                <a:schemeClr val="bg1"/>
              </a:solidFill>
              <a:latin typeface="微软雅黑" panose="020B0503020204020204" pitchFamily="34" charset="-122"/>
            </a:endParaRPr>
          </a:p>
        </p:txBody>
      </p:sp>
      <p:pic>
        <p:nvPicPr>
          <p:cNvPr id="16" name="Picture 3" descr="logo">
            <a:extLst>
              <a:ext uri="{FF2B5EF4-FFF2-40B4-BE49-F238E27FC236}">
                <a16:creationId xmlns:a16="http://schemas.microsoft.com/office/drawing/2014/main" id="{8B257431-041A-432F-A939-37E53BBA9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350" y="261938"/>
            <a:ext cx="122396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5">
            <a:extLst>
              <a:ext uri="{FF2B5EF4-FFF2-40B4-BE49-F238E27FC236}">
                <a16:creationId xmlns:a16="http://schemas.microsoft.com/office/drawing/2014/main" id="{E007AE45-E87F-44DE-9B10-17E4CEA2EE90}"/>
              </a:ext>
            </a:extLst>
          </p:cNvPr>
          <p:cNvSpPr txBox="1">
            <a:spLocks noChangeArrowheads="1"/>
          </p:cNvSpPr>
          <p:nvPr/>
        </p:nvSpPr>
        <p:spPr bwMode="auto">
          <a:xfrm>
            <a:off x="2031206" y="3801487"/>
            <a:ext cx="7328661"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spcBef>
                <a:spcPct val="0"/>
              </a:spcBef>
              <a:spcAft>
                <a:spcPts val="600"/>
              </a:spcAft>
              <a:buNone/>
            </a:pPr>
            <a:r>
              <a:rPr lang="zh-CN" altLang="en-US" sz="2000" dirty="0">
                <a:solidFill>
                  <a:schemeClr val="bg1"/>
                </a:solidFill>
                <a:latin typeface="微软雅黑" panose="020B0503020204020204" pitchFamily="34" charset="-122"/>
              </a:rPr>
              <a:t>申报目标：技术研究类</a:t>
            </a:r>
            <a:r>
              <a:rPr lang="en-US" altLang="zh-CN" sz="2000" dirty="0">
                <a:solidFill>
                  <a:schemeClr val="bg1"/>
                </a:solidFill>
                <a:latin typeface="微软雅黑" panose="020B0503020204020204" pitchFamily="34" charset="-122"/>
              </a:rPr>
              <a:t> – </a:t>
            </a:r>
            <a:r>
              <a:rPr lang="zh-CN" altLang="en-US" sz="2000" dirty="0">
                <a:solidFill>
                  <a:schemeClr val="bg1"/>
                </a:solidFill>
                <a:latin typeface="微软雅黑" panose="020B0503020204020204" pitchFamily="34" charset="-122"/>
              </a:rPr>
              <a:t>应用研究职位 </a:t>
            </a:r>
            <a:r>
              <a:rPr lang="en-US" altLang="zh-CN" sz="2000" dirty="0">
                <a:solidFill>
                  <a:schemeClr val="bg1"/>
                </a:solidFill>
                <a:latin typeface="微软雅黑" panose="020B0503020204020204" pitchFamily="34" charset="-122"/>
              </a:rPr>
              <a:t>T10</a:t>
            </a:r>
          </a:p>
          <a:p>
            <a:pPr>
              <a:spcBef>
                <a:spcPct val="0"/>
              </a:spcBef>
              <a:spcAft>
                <a:spcPts val="600"/>
              </a:spcAft>
              <a:buNone/>
            </a:pPr>
            <a:r>
              <a:rPr lang="zh-CN" altLang="en-US" sz="2000" dirty="0">
                <a:solidFill>
                  <a:schemeClr val="bg1"/>
                </a:solidFill>
                <a:latin typeface="微软雅黑" panose="020B0503020204020204" pitchFamily="34" charset="-122"/>
              </a:rPr>
              <a:t>部       门：微信广告部 </a:t>
            </a:r>
            <a:r>
              <a:rPr lang="en-US" altLang="zh-CN" sz="2000" dirty="0">
                <a:solidFill>
                  <a:schemeClr val="bg1"/>
                </a:solidFill>
                <a:latin typeface="微软雅黑" panose="020B0503020204020204" pitchFamily="34" charset="-122"/>
              </a:rPr>
              <a:t>- </a:t>
            </a:r>
            <a:r>
              <a:rPr lang="zh-CN" altLang="en-US" sz="2000" dirty="0">
                <a:solidFill>
                  <a:schemeClr val="bg1"/>
                </a:solidFill>
                <a:latin typeface="微软雅黑" panose="020B0503020204020204" pitchFamily="34" charset="-122"/>
              </a:rPr>
              <a:t>引擎策略研发中心 </a:t>
            </a:r>
            <a:r>
              <a:rPr lang="en-US" altLang="zh-CN" sz="2000" dirty="0">
                <a:solidFill>
                  <a:schemeClr val="bg1"/>
                </a:solidFill>
                <a:latin typeface="微软雅黑" panose="020B0503020204020204" pitchFamily="34" charset="-122"/>
              </a:rPr>
              <a:t>– </a:t>
            </a:r>
            <a:r>
              <a:rPr lang="zh-CN" altLang="en-US" sz="2000" dirty="0">
                <a:solidFill>
                  <a:schemeClr val="bg1"/>
                </a:solidFill>
                <a:latin typeface="微软雅黑" panose="020B0503020204020204" pitchFamily="34" charset="-122"/>
              </a:rPr>
              <a:t>效果引擎开发组</a:t>
            </a:r>
            <a:endParaRPr lang="en-US" altLang="zh-CN" sz="2000" dirty="0">
              <a:solidFill>
                <a:schemeClr val="bg1"/>
              </a:solidFill>
              <a:latin typeface="微软雅黑" panose="020B0503020204020204" pitchFamily="34" charset="-122"/>
            </a:endParaRPr>
          </a:p>
          <a:p>
            <a:pPr>
              <a:spcBef>
                <a:spcPct val="0"/>
              </a:spcBef>
              <a:spcAft>
                <a:spcPts val="600"/>
              </a:spcAft>
              <a:buNone/>
            </a:pPr>
            <a:r>
              <a:rPr lang="zh-CN" altLang="en-US" sz="2000" dirty="0">
                <a:solidFill>
                  <a:schemeClr val="bg1"/>
                </a:solidFill>
                <a:latin typeface="微软雅黑" panose="020B0503020204020204" pitchFamily="34" charset="-122"/>
              </a:rPr>
              <a:t>时       间：</a:t>
            </a:r>
            <a:r>
              <a:rPr lang="en-US" altLang="zh-CN" sz="2000" dirty="0">
                <a:solidFill>
                  <a:schemeClr val="bg1"/>
                </a:solidFill>
                <a:latin typeface="微软雅黑" panose="020B0503020204020204" pitchFamily="34" charset="-122"/>
              </a:rPr>
              <a:t>2021</a:t>
            </a:r>
            <a:r>
              <a:rPr lang="zh-CN" altLang="en-US" sz="2000" dirty="0">
                <a:solidFill>
                  <a:schemeClr val="bg1"/>
                </a:solidFill>
                <a:latin typeface="微软雅黑" panose="020B0503020204020204" pitchFamily="34" charset="-122"/>
              </a:rPr>
              <a:t>年</a:t>
            </a:r>
            <a:r>
              <a:rPr lang="en-US" altLang="zh-CN" sz="2000" dirty="0">
                <a:solidFill>
                  <a:schemeClr val="bg1"/>
                </a:solidFill>
                <a:latin typeface="微软雅黑" panose="020B0503020204020204" pitchFamily="34" charset="-122"/>
              </a:rPr>
              <a:t>8</a:t>
            </a:r>
            <a:r>
              <a:rPr lang="zh-CN" altLang="en-US" sz="2000" dirty="0">
                <a:solidFill>
                  <a:schemeClr val="bg1"/>
                </a:solidFill>
                <a:latin typeface="微软雅黑" panose="020B0503020204020204" pitchFamily="34" charset="-122"/>
              </a:rPr>
              <a:t>月</a:t>
            </a:r>
            <a:endParaRPr lang="en-US" altLang="zh-CN" sz="2000" dirty="0">
              <a:solidFill>
                <a:schemeClr val="bg1"/>
              </a:solidFill>
              <a:latin typeface="微软雅黑" panose="020B0503020204020204" pitchFamily="34" charset="-122"/>
            </a:endParaRPr>
          </a:p>
        </p:txBody>
      </p:sp>
      <p:sp>
        <p:nvSpPr>
          <p:cNvPr id="18" name="Text Box 4">
            <a:extLst>
              <a:ext uri="{FF2B5EF4-FFF2-40B4-BE49-F238E27FC236}">
                <a16:creationId xmlns:a16="http://schemas.microsoft.com/office/drawing/2014/main" id="{A8DA3B02-7175-437E-B46A-F1D470314F1C}"/>
              </a:ext>
            </a:extLst>
          </p:cNvPr>
          <p:cNvSpPr txBox="1">
            <a:spLocks noChangeArrowheads="1"/>
          </p:cNvSpPr>
          <p:nvPr/>
        </p:nvSpPr>
        <p:spPr bwMode="auto">
          <a:xfrm>
            <a:off x="10271639" y="112911"/>
            <a:ext cx="18309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gn="ctr">
              <a:spcBef>
                <a:spcPct val="0"/>
              </a:spcBef>
              <a:buFont typeface="Arial" panose="020B0604020202020204" pitchFamily="34" charset="0"/>
              <a:buNone/>
            </a:pPr>
            <a:r>
              <a:rPr lang="en-US" altLang="zh-CN" sz="1400" dirty="0">
                <a:solidFill>
                  <a:schemeClr val="bg1"/>
                </a:solidFill>
                <a:latin typeface="微软雅黑" panose="020B0503020204020204" pitchFamily="34" charset="-122"/>
              </a:rPr>
              <a:t>CDG</a:t>
            </a:r>
            <a:r>
              <a:rPr lang="zh-CN" altLang="en-US" sz="1400" dirty="0">
                <a:solidFill>
                  <a:schemeClr val="bg1"/>
                </a:solidFill>
                <a:latin typeface="微软雅黑" panose="020B0503020204020204" pitchFamily="34" charset="-122"/>
              </a:rPr>
              <a:t>企业发展事业群</a:t>
            </a:r>
            <a:endParaRPr lang="zh-CN" altLang="zh-CN" sz="1400" dirty="0">
              <a:solidFill>
                <a:schemeClr val="bg1"/>
              </a:solidFill>
              <a:latin typeface="微软雅黑" panose="020B0503020204020204" pitchFamily="34" charset="-122"/>
            </a:endParaRPr>
          </a:p>
        </p:txBody>
      </p:sp>
      <p:pic>
        <p:nvPicPr>
          <p:cNvPr id="19" name="图片 18">
            <a:extLst>
              <a:ext uri="{FF2B5EF4-FFF2-40B4-BE49-F238E27FC236}">
                <a16:creationId xmlns:a16="http://schemas.microsoft.com/office/drawing/2014/main" id="{BE34F744-EA8F-475A-A7B5-2666F2A71C3C}"/>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28261" b="79130" l="2529" r="19250"/>
                    </a14:imgEffect>
                  </a14:imgLayer>
                </a14:imgProps>
              </a:ext>
              <a:ext uri="{28A0092B-C50C-407E-A947-70E740481C1C}">
                <a14:useLocalDpi xmlns:a14="http://schemas.microsoft.com/office/drawing/2010/main" val="0"/>
              </a:ext>
            </a:extLst>
          </a:blip>
          <a:srcRect l="1835" t="25353" r="79670" b="17137"/>
          <a:stretch/>
        </p:blipFill>
        <p:spPr>
          <a:xfrm>
            <a:off x="9936973" y="66716"/>
            <a:ext cx="334666" cy="390443"/>
          </a:xfrm>
          <a:prstGeom prst="rect">
            <a:avLst/>
          </a:prstGeom>
        </p:spPr>
      </p:pic>
    </p:spTree>
    <p:extLst>
      <p:ext uri="{BB962C8B-B14F-4D97-AF65-F5344CB8AC3E}">
        <p14:creationId xmlns:p14="http://schemas.microsoft.com/office/powerpoint/2010/main" val="2144891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00B4F4D2-E712-413C-8DDE-00260717C61C}"/>
              </a:ext>
            </a:extLst>
          </p:cNvPr>
          <p:cNvGrpSpPr/>
          <p:nvPr/>
        </p:nvGrpSpPr>
        <p:grpSpPr>
          <a:xfrm>
            <a:off x="-1" y="0"/>
            <a:ext cx="12184064" cy="818826"/>
            <a:chOff x="-1" y="0"/>
            <a:chExt cx="12184064" cy="818826"/>
          </a:xfrm>
        </p:grpSpPr>
        <p:sp>
          <p:nvSpPr>
            <p:cNvPr id="10" name="矩形 9">
              <a:extLst>
                <a:ext uri="{FF2B5EF4-FFF2-40B4-BE49-F238E27FC236}">
                  <a16:creationId xmlns:a16="http://schemas.microsoft.com/office/drawing/2014/main" id="{AD385383-E3C1-43B5-898A-4C3BD69F8F26}"/>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1" name="组合 10">
              <a:extLst>
                <a:ext uri="{FF2B5EF4-FFF2-40B4-BE49-F238E27FC236}">
                  <a16:creationId xmlns:a16="http://schemas.microsoft.com/office/drawing/2014/main" id="{DC185D2B-643C-4920-84E8-103B29F7F548}"/>
                </a:ext>
              </a:extLst>
            </p:cNvPr>
            <p:cNvGrpSpPr/>
            <p:nvPr/>
          </p:nvGrpSpPr>
          <p:grpSpPr>
            <a:xfrm>
              <a:off x="0" y="818826"/>
              <a:ext cx="12167232" cy="0"/>
              <a:chOff x="0" y="683817"/>
              <a:chExt cx="12167232" cy="0"/>
            </a:xfrm>
          </p:grpSpPr>
          <p:cxnSp>
            <p:nvCxnSpPr>
              <p:cNvPr id="12" name="直接连接符 11">
                <a:extLst>
                  <a:ext uri="{FF2B5EF4-FFF2-40B4-BE49-F238E27FC236}">
                    <a16:creationId xmlns:a16="http://schemas.microsoft.com/office/drawing/2014/main" id="{7981C6FF-7984-45ED-A943-0ABC7D6B5CB0}"/>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a:extLst>
                  <a:ext uri="{FF2B5EF4-FFF2-40B4-BE49-F238E27FC236}">
                    <a16:creationId xmlns:a16="http://schemas.microsoft.com/office/drawing/2014/main" id="{4BBF983C-AE09-4404-A3DD-786F17329CAE}"/>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a:extLst>
                  <a:ext uri="{FF2B5EF4-FFF2-40B4-BE49-F238E27FC236}">
                    <a16:creationId xmlns:a16="http://schemas.microsoft.com/office/drawing/2014/main" id="{40FD19E2-F590-4A6A-9BC8-426382DD22A3}"/>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a:extLst>
                  <a:ext uri="{FF2B5EF4-FFF2-40B4-BE49-F238E27FC236}">
                    <a16:creationId xmlns:a16="http://schemas.microsoft.com/office/drawing/2014/main" id="{A10CFD56-DAF7-4599-87F6-BAA1F16105EE}"/>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E38331D-8183-4E6B-8D52-C30F45BC8941}"/>
                  </a:ext>
                </a:extLst>
              </p:cNvPr>
              <p:cNvSpPr txBox="1"/>
              <p:nvPr/>
            </p:nvSpPr>
            <p:spPr>
              <a:xfrm>
                <a:off x="151635" y="162630"/>
                <a:ext cx="11925795" cy="523220"/>
              </a:xfrm>
              <a:prstGeom prst="rect">
                <a:avLst/>
              </a:prstGeom>
              <a:noFill/>
            </p:spPr>
            <p:txBody>
              <a:bodyPr wrap="square" rtlCol="0">
                <a:spAutoFit/>
              </a:bodyPr>
              <a:lstStyle/>
              <a:p>
                <a14:m>
                  <m:oMath xmlns:m="http://schemas.openxmlformats.org/officeDocument/2006/math">
                    <m:r>
                      <a:rPr lang="en-US" altLang="zh-CN" sz="2800" b="1" i="1" dirty="0">
                        <a:latin typeface="Cambria Math" panose="02040503050406030204" pitchFamily="18" charset="0"/>
                      </a:rPr>
                      <m:t>𝑽</m:t>
                    </m:r>
                    <m:r>
                      <a:rPr lang="en-US" altLang="zh-CN" sz="2800" b="1" i="1" dirty="0">
                        <a:latin typeface="Cambria Math" panose="02040503050406030204" pitchFamily="18" charset="0"/>
                      </a:rPr>
                      <m:t>𝟏</m:t>
                    </m:r>
                  </m:oMath>
                </a14:m>
                <a:r>
                  <a:rPr lang="zh-CN" altLang="en-US" sz="2800" b="1" dirty="0">
                    <a:latin typeface="+mj-ea"/>
                  </a:rPr>
                  <a:t>版：</a:t>
                </a:r>
                <a:r>
                  <a:rPr lang="zh-CN" altLang="en-US" sz="2800" b="1" dirty="0">
                    <a:latin typeface="+mj-ea"/>
                    <a:ea typeface="+mj-ea"/>
                  </a:rPr>
                  <a:t>预估精确</a:t>
                </a:r>
                <a:r>
                  <a:rPr lang="en-US" altLang="zh-CN" sz="2800" b="1" dirty="0">
                    <a:latin typeface="+mj-ea"/>
                    <a:ea typeface="+mj-ea"/>
                  </a:rPr>
                  <a:t>+</a:t>
                </a:r>
                <a:r>
                  <a:rPr lang="zh-CN" altLang="en-US" sz="2800" b="1" dirty="0">
                    <a:latin typeface="+mj-ea"/>
                    <a:ea typeface="+mj-ea"/>
                  </a:rPr>
                  <a:t>人群分布已知情形下最优过滤算法</a:t>
                </a:r>
                <a:endParaRPr lang="zh-CN" altLang="en-US" sz="2000" b="1" dirty="0">
                  <a:solidFill>
                    <a:srgbClr val="92D050"/>
                  </a:solidFill>
                  <a:latin typeface="+mj-ea"/>
                  <a:ea typeface="+mj-ea"/>
                </a:endParaRPr>
              </a:p>
            </p:txBody>
          </p:sp>
        </mc:Choice>
        <mc:Fallback xmlns="">
          <p:sp>
            <p:nvSpPr>
              <p:cNvPr id="16" name="文本框 15">
                <a:extLst>
                  <a:ext uri="{FF2B5EF4-FFF2-40B4-BE49-F238E27FC236}">
                    <a16:creationId xmlns:a16="http://schemas.microsoft.com/office/drawing/2014/main" id="{2E38331D-8183-4E6B-8D52-C30F45BC8941}"/>
                  </a:ext>
                </a:extLst>
              </p:cNvPr>
              <p:cNvSpPr txBox="1">
                <a:spLocks noRot="1" noChangeAspect="1" noMove="1" noResize="1" noEditPoints="1" noAdjustHandles="1" noChangeArrowheads="1" noChangeShapeType="1" noTextEdit="1"/>
              </p:cNvSpPr>
              <p:nvPr/>
            </p:nvSpPr>
            <p:spPr>
              <a:xfrm>
                <a:off x="151635" y="162630"/>
                <a:ext cx="11925795" cy="523220"/>
              </a:xfrm>
              <a:prstGeom prst="rect">
                <a:avLst/>
              </a:prstGeom>
              <a:blipFill>
                <a:blip r:embed="rId3"/>
                <a:stretch>
                  <a:fillRect t="-16279" b="-32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0D113A9-DAA7-4400-8D9A-B7A37E5E9E78}"/>
                  </a:ext>
                </a:extLst>
              </p:cNvPr>
              <p:cNvSpPr txBox="1"/>
              <p:nvPr/>
            </p:nvSpPr>
            <p:spPr>
              <a:xfrm>
                <a:off x="5582959" y="831048"/>
                <a:ext cx="6494471" cy="89319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zh-CN" altLang="en-US" sz="1200" dirty="0">
                    <a:latin typeface="+mj-ea"/>
                    <a:ea typeface="+mj-ea"/>
                  </a:rPr>
                  <a:t>预估准确</a:t>
                </a:r>
                <a:r>
                  <a:rPr lang="en-US" altLang="zh-CN" sz="1200" dirty="0">
                    <a:latin typeface="+mj-ea"/>
                    <a:ea typeface="+mj-ea"/>
                  </a:rPr>
                  <a:t>+</a:t>
                </a:r>
                <a:r>
                  <a:rPr lang="en-US" altLang="zh-CN" sz="1200" dirty="0"/>
                  <a:t> </a:t>
                </a:r>
                <a14:m>
                  <m:oMath xmlns:m="http://schemas.openxmlformats.org/officeDocument/2006/math">
                    <m:r>
                      <a:rPr lang="en-US" altLang="zh-CN" sz="1200" i="1">
                        <a:latin typeface="Cambria Math" panose="02040503050406030204" pitchFamily="18" charset="0"/>
                      </a:rPr>
                      <m:t>𝑝𝑑𝑐𝑣𝑟</m:t>
                    </m:r>
                  </m:oMath>
                </a14:m>
                <a:r>
                  <a:rPr lang="zh-CN" altLang="en-US" sz="1200" dirty="0">
                    <a:latin typeface="+mj-ea"/>
                    <a:ea typeface="+mj-ea"/>
                  </a:rPr>
                  <a:t>分布已知情形下最优过滤算法 </a:t>
                </a:r>
                <a:r>
                  <a:rPr lang="en-US" altLang="zh-CN" sz="1200" dirty="0">
                    <a:latin typeface="+mj-ea"/>
                    <a:ea typeface="+mj-ea"/>
                  </a:rPr>
                  <a:t>(</a:t>
                </a:r>
                <a:r>
                  <a:rPr lang="zh-CN" altLang="en-US" sz="1200" dirty="0">
                    <a:latin typeface="+mj-ea"/>
                    <a:ea typeface="+mj-ea"/>
                  </a:rPr>
                  <a:t>最优性证明见附录</a:t>
                </a:r>
                <a:r>
                  <a:rPr lang="en-US" altLang="zh-CN" sz="1200" dirty="0">
                    <a:latin typeface="+mj-ea"/>
                    <a:ea typeface="+mj-ea"/>
                  </a:rPr>
                  <a:t>3)</a:t>
                </a:r>
              </a:p>
              <a:p>
                <a:pPr marL="285750" indent="-285750">
                  <a:lnSpc>
                    <a:spcPct val="150000"/>
                  </a:lnSpc>
                  <a:buFont typeface="Arial" panose="020B0604020202020204" pitchFamily="34" charset="0"/>
                  <a:buChar char="•"/>
                </a:pPr>
                <a14:m>
                  <m:oMath xmlns:m="http://schemas.openxmlformats.org/officeDocument/2006/math">
                    <m:r>
                      <a:rPr lang="en-US" altLang="zh-CN" sz="1200" b="0" i="1" smtClean="0">
                        <a:latin typeface="Cambria Math" panose="02040503050406030204" pitchFamily="18" charset="0"/>
                        <a:ea typeface="+mj-ea"/>
                      </a:rPr>
                      <m:t>𝑆𝑡𝑒𝑝</m:t>
                    </m:r>
                    <m:r>
                      <a:rPr lang="en-US" altLang="zh-CN" sz="1200" b="0" i="1" smtClean="0">
                        <a:latin typeface="Cambria Math" panose="02040503050406030204" pitchFamily="18" charset="0"/>
                        <a:ea typeface="+mj-ea"/>
                      </a:rPr>
                      <m:t>1−</m:t>
                    </m:r>
                    <m:r>
                      <a:rPr lang="zh-CN" altLang="en-US" sz="1200" i="1">
                        <a:latin typeface="Cambria Math" panose="02040503050406030204" pitchFamily="18" charset="0"/>
                        <a:ea typeface="+mj-ea"/>
                      </a:rPr>
                      <m:t>样本排序</m:t>
                    </m:r>
                    <m:r>
                      <a:rPr lang="en-US" altLang="zh-CN" sz="1200" b="0" i="1" smtClean="0">
                        <a:latin typeface="Cambria Math" panose="02040503050406030204" pitchFamily="18" charset="0"/>
                        <a:ea typeface="+mj-ea"/>
                      </a:rPr>
                      <m:t>:   </m:t>
                    </m:r>
                  </m:oMath>
                </a14:m>
                <a:r>
                  <a:rPr lang="zh-CN" altLang="en-US" sz="1200" dirty="0">
                    <a:latin typeface="+mj-ea"/>
                    <a:ea typeface="+mj-ea"/>
                  </a:rPr>
                  <a:t>将初始激活用户基于</a:t>
                </a:r>
                <a14:m>
                  <m:oMath xmlns:m="http://schemas.openxmlformats.org/officeDocument/2006/math">
                    <m:r>
                      <a:rPr lang="en-US" altLang="zh-CN" sz="1200" b="0" i="1" dirty="0" smtClean="0">
                        <a:latin typeface="Cambria Math" panose="02040503050406030204" pitchFamily="18" charset="0"/>
                        <a:ea typeface="+mj-ea"/>
                      </a:rPr>
                      <m:t>𝑝𝑑</m:t>
                    </m:r>
                    <m:r>
                      <a:rPr lang="en-US" altLang="zh-CN" sz="1200" i="1" dirty="0" smtClean="0">
                        <a:latin typeface="Cambria Math" panose="02040503050406030204" pitchFamily="18" charset="0"/>
                        <a:ea typeface="+mj-ea"/>
                      </a:rPr>
                      <m:t>𝑐𝑣𝑟</m:t>
                    </m:r>
                  </m:oMath>
                </a14:m>
                <a:r>
                  <a:rPr lang="zh-CN" altLang="en-US" sz="1200" b="1" dirty="0">
                    <a:latin typeface="+mj-ea"/>
                    <a:ea typeface="+mj-ea"/>
                  </a:rPr>
                  <a:t>升序排列</a:t>
                </a:r>
                <a:r>
                  <a:rPr lang="zh-CN" altLang="en-US" sz="1200" dirty="0">
                    <a:latin typeface="+mj-ea"/>
                    <a:ea typeface="+mj-ea"/>
                  </a:rPr>
                  <a:t>，编号排序后的用户为</a:t>
                </a:r>
                <a14:m>
                  <m:oMath xmlns:m="http://schemas.openxmlformats.org/officeDocument/2006/math">
                    <m:r>
                      <a:rPr lang="en-US" altLang="zh-CN" sz="1200" b="0" i="1" smtClean="0">
                        <a:latin typeface="Cambria Math" panose="02040503050406030204" pitchFamily="18" charset="0"/>
                        <a:ea typeface="+mj-ea"/>
                      </a:rPr>
                      <m:t>𝑖</m:t>
                    </m:r>
                    <m:r>
                      <a:rPr lang="en-US" altLang="zh-CN" sz="1200" b="0" i="1" smtClean="0">
                        <a:latin typeface="Cambria Math" panose="02040503050406030204" pitchFamily="18" charset="0"/>
                        <a:ea typeface="+mj-ea"/>
                      </a:rPr>
                      <m:t>={1,…,</m:t>
                    </m:r>
                    <m:r>
                      <a:rPr lang="en-US" altLang="zh-CN" sz="1200" b="0" i="1" smtClean="0">
                        <a:latin typeface="Cambria Math" panose="02040503050406030204" pitchFamily="18" charset="0"/>
                        <a:ea typeface="+mj-ea"/>
                      </a:rPr>
                      <m:t>𝑛</m:t>
                    </m:r>
                    <m:r>
                      <a:rPr lang="en-US" altLang="zh-CN" sz="1200" b="0" i="1" smtClean="0">
                        <a:latin typeface="Cambria Math" panose="02040503050406030204" pitchFamily="18" charset="0"/>
                        <a:ea typeface="+mj-ea"/>
                      </a:rPr>
                      <m:t>}</m:t>
                    </m:r>
                  </m:oMath>
                </a14:m>
                <a:r>
                  <a:rPr lang="zh-CN" altLang="en-US" sz="1200" dirty="0">
                    <a:latin typeface="+mj-ea"/>
                    <a:ea typeface="+mj-ea"/>
                  </a:rPr>
                  <a:t>，对应激活次留率为</a:t>
                </a:r>
                <a14:m>
                  <m:oMath xmlns:m="http://schemas.openxmlformats.org/officeDocument/2006/math">
                    <m:sSub>
                      <m:sSubPr>
                        <m:ctrlPr>
                          <a:rPr lang="en-US" altLang="zh-CN" sz="1200" b="0" i="1" smtClean="0">
                            <a:latin typeface="Cambria Math" panose="02040503050406030204" pitchFamily="18" charset="0"/>
                            <a:ea typeface="+mj-ea"/>
                          </a:rPr>
                        </m:ctrlPr>
                      </m:sSubPr>
                      <m:e>
                        <m:r>
                          <a:rPr lang="en-US" altLang="zh-CN" sz="1200" b="0" i="1" smtClean="0">
                            <a:latin typeface="Cambria Math" panose="02040503050406030204" pitchFamily="18" charset="0"/>
                            <a:ea typeface="+mj-ea"/>
                          </a:rPr>
                          <m:t>𝑝𝑑𝑐𝑣𝑟</m:t>
                        </m:r>
                      </m:e>
                      <m:sub>
                        <m:r>
                          <a:rPr lang="en-US" altLang="zh-CN" sz="1200" b="0" i="1" smtClean="0">
                            <a:latin typeface="Cambria Math" panose="02040503050406030204" pitchFamily="18" charset="0"/>
                            <a:ea typeface="+mj-ea"/>
                          </a:rPr>
                          <m:t>𝑖</m:t>
                        </m:r>
                      </m:sub>
                    </m:sSub>
                  </m:oMath>
                </a14:m>
                <a:endParaRPr lang="en-US" altLang="zh-CN" sz="1200" dirty="0">
                  <a:latin typeface="+mj-ea"/>
                  <a:ea typeface="+mj-ea"/>
                </a:endParaRPr>
              </a:p>
            </p:txBody>
          </p:sp>
        </mc:Choice>
        <mc:Fallback xmlns="">
          <p:sp>
            <p:nvSpPr>
              <p:cNvPr id="17" name="文本框 16">
                <a:extLst>
                  <a:ext uri="{FF2B5EF4-FFF2-40B4-BE49-F238E27FC236}">
                    <a16:creationId xmlns:a16="http://schemas.microsoft.com/office/drawing/2014/main" id="{F0D113A9-DAA7-4400-8D9A-B7A37E5E9E78}"/>
                  </a:ext>
                </a:extLst>
              </p:cNvPr>
              <p:cNvSpPr txBox="1">
                <a:spLocks noRot="1" noChangeAspect="1" noMove="1" noResize="1" noEditPoints="1" noAdjustHandles="1" noChangeArrowheads="1" noChangeShapeType="1" noTextEdit="1"/>
              </p:cNvSpPr>
              <p:nvPr/>
            </p:nvSpPr>
            <p:spPr>
              <a:xfrm>
                <a:off x="5582959" y="831048"/>
                <a:ext cx="6494471" cy="893193"/>
              </a:xfrm>
              <a:prstGeom prst="rect">
                <a:avLst/>
              </a:prstGeom>
              <a:blipFill>
                <a:blip r:embed="rId4"/>
                <a:stretch>
                  <a:fillRect r="-2249" b="-3356"/>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680D9D5-04F8-4280-ABD7-7A109A492C92}"/>
                  </a:ext>
                </a:extLst>
              </p:cNvPr>
              <p:cNvSpPr txBox="1"/>
              <p:nvPr/>
            </p:nvSpPr>
            <p:spPr>
              <a:xfrm>
                <a:off x="131316" y="938502"/>
                <a:ext cx="5489606" cy="1530997"/>
              </a:xfrm>
              <a:prstGeom prst="rect">
                <a:avLst/>
              </a:prstGeom>
              <a:noFill/>
            </p:spPr>
            <p:txBody>
              <a:bodyPr wrap="square" rtlCol="0">
                <a:spAutoFit/>
              </a:bodyPr>
              <a:lstStyle/>
              <a:p>
                <a:pPr>
                  <a:lnSpc>
                    <a:spcPct val="150000"/>
                  </a:lnSpc>
                </a:pPr>
                <a:r>
                  <a:rPr lang="zh-CN" altLang="en-US" sz="1200" dirty="0">
                    <a:latin typeface="+mj-ea"/>
                    <a:ea typeface="+mj-ea"/>
                  </a:rPr>
                  <a:t>已知</a:t>
                </a:r>
                <a14:m>
                  <m:oMath xmlns:m="http://schemas.openxmlformats.org/officeDocument/2006/math">
                    <m:r>
                      <a:rPr lang="en-US" altLang="zh-CN" sz="1200" b="0" i="1" smtClean="0">
                        <a:latin typeface="Cambria Math" panose="02040503050406030204" pitchFamily="18" charset="0"/>
                        <a:ea typeface="+mj-ea"/>
                      </a:rPr>
                      <m:t>𝑇</m:t>
                    </m:r>
                  </m:oMath>
                </a14:m>
                <a:r>
                  <a:rPr lang="zh-CN" altLang="en-US" sz="1200" dirty="0">
                    <a:latin typeface="+mj-ea"/>
                    <a:ea typeface="+mj-ea"/>
                  </a:rPr>
                  <a:t>日广告投放获得</a:t>
                </a:r>
                <a14:m>
                  <m:oMath xmlns:m="http://schemas.openxmlformats.org/officeDocument/2006/math">
                    <m:r>
                      <a:rPr lang="en-US" altLang="zh-CN" sz="1200" i="1">
                        <a:latin typeface="Cambria Math" panose="02040503050406030204" pitchFamily="18" charset="0"/>
                      </a:rPr>
                      <m:t>𝑛</m:t>
                    </m:r>
                  </m:oMath>
                </a14:m>
                <a:r>
                  <a:rPr lang="zh-CN" altLang="en-US" sz="1200" dirty="0">
                    <a:latin typeface="+mj-ea"/>
                    <a:ea typeface="+mj-ea"/>
                  </a:rPr>
                  <a:t>个激活用户，用户的激活次留率</a:t>
                </a:r>
                <a14:m>
                  <m:oMath xmlns:m="http://schemas.openxmlformats.org/officeDocument/2006/math">
                    <m:r>
                      <a:rPr lang="en-US" altLang="zh-CN" sz="1200" b="0" i="1" smtClean="0">
                        <a:latin typeface="Cambria Math" panose="02040503050406030204" pitchFamily="18" charset="0"/>
                        <a:ea typeface="+mj-ea"/>
                      </a:rPr>
                      <m:t>𝑝𝑑𝑐𝑣𝑟</m:t>
                    </m:r>
                  </m:oMath>
                </a14:m>
                <a:r>
                  <a:rPr lang="zh-CN" altLang="en-US" sz="1200" dirty="0">
                    <a:latin typeface="+mj-ea"/>
                    <a:ea typeface="+mj-ea"/>
                  </a:rPr>
                  <a:t>预估精确且已知</a:t>
                </a:r>
                <a:endParaRPr lang="en-US" altLang="zh-CN" sz="1200" dirty="0">
                  <a:latin typeface="+mj-ea"/>
                  <a:ea typeface="+mj-ea"/>
                </a:endParaRPr>
              </a:p>
              <a:p>
                <a:pPr>
                  <a:lnSpc>
                    <a:spcPct val="150000"/>
                  </a:lnSpc>
                </a:pPr>
                <a:r>
                  <a:rPr lang="zh-CN" altLang="en-US" sz="1200" dirty="0">
                    <a:latin typeface="+mj-ea"/>
                    <a:ea typeface="+mj-ea"/>
                  </a:rPr>
                  <a:t>针对任意用户</a:t>
                </a:r>
                <a14:m>
                  <m:oMath xmlns:m="http://schemas.openxmlformats.org/officeDocument/2006/math">
                    <m:r>
                      <a:rPr lang="en-US" altLang="zh-CN" sz="1200" i="1" dirty="0">
                        <a:latin typeface="Cambria Math" panose="02040503050406030204" pitchFamily="18" charset="0"/>
                      </a:rPr>
                      <m:t>𝑖</m:t>
                    </m:r>
                  </m:oMath>
                </a14:m>
                <a:r>
                  <a:rPr lang="zh-CN" altLang="en-US" sz="1200" dirty="0">
                    <a:latin typeface="+mj-ea"/>
                    <a:ea typeface="+mj-ea"/>
                  </a:rPr>
                  <a:t>我们都可以选择是否过滤，其中</a:t>
                </a:r>
                <a14:m>
                  <m:oMath xmlns:m="http://schemas.openxmlformats.org/officeDocument/2006/math">
                    <m:sSub>
                      <m:sSubPr>
                        <m:ctrlPr>
                          <a:rPr lang="en-US" altLang="zh-CN" sz="1200" i="1" smtClean="0">
                            <a:latin typeface="Cambria Math" panose="02040503050406030204" pitchFamily="18" charset="0"/>
                            <a:ea typeface="+mj-ea"/>
                          </a:rPr>
                        </m:ctrlPr>
                      </m:sSubPr>
                      <m:e>
                        <m:r>
                          <a:rPr lang="en-US" altLang="zh-CN" sz="1200" b="0" i="1" smtClean="0">
                            <a:latin typeface="Cambria Math" panose="02040503050406030204" pitchFamily="18" charset="0"/>
                            <a:ea typeface="+mj-ea"/>
                          </a:rPr>
                          <m:t>𝑤</m:t>
                        </m:r>
                      </m:e>
                      <m:sub>
                        <m:r>
                          <a:rPr lang="en-US" altLang="zh-CN" sz="1200" b="0" i="1" smtClean="0">
                            <a:latin typeface="Cambria Math" panose="02040503050406030204" pitchFamily="18" charset="0"/>
                            <a:ea typeface="+mj-ea"/>
                          </a:rPr>
                          <m:t>𝑖</m:t>
                        </m:r>
                      </m:sub>
                    </m:sSub>
                    <m:r>
                      <a:rPr lang="en-US" altLang="zh-CN" sz="1200" b="0" i="1" smtClean="0">
                        <a:latin typeface="Cambria Math" panose="02040503050406030204" pitchFamily="18" charset="0"/>
                        <a:ea typeface="+mj-ea"/>
                      </a:rPr>
                      <m:t>=0</m:t>
                    </m:r>
                  </m:oMath>
                </a14:m>
                <a:r>
                  <a:rPr lang="zh-CN" altLang="en-US" sz="1200" dirty="0">
                    <a:latin typeface="+mj-ea"/>
                    <a:ea typeface="+mj-ea"/>
                  </a:rPr>
                  <a:t>表示过滤，</a:t>
                </a:r>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𝑤</m:t>
                        </m:r>
                      </m:e>
                      <m:sub>
                        <m:r>
                          <a:rPr lang="en-US" altLang="zh-CN" sz="1200" i="1">
                            <a:latin typeface="Cambria Math" panose="02040503050406030204" pitchFamily="18" charset="0"/>
                          </a:rPr>
                          <m:t>𝑖</m:t>
                        </m:r>
                      </m:sub>
                    </m:sSub>
                    <m:r>
                      <a:rPr lang="en-US" altLang="zh-CN" sz="1200" i="1">
                        <a:latin typeface="Cambria Math" panose="02040503050406030204" pitchFamily="18" charset="0"/>
                      </a:rPr>
                      <m:t>=</m:t>
                    </m:r>
                    <m:r>
                      <a:rPr lang="en-US" altLang="zh-CN" sz="1200" b="0" i="1" smtClean="0">
                        <a:latin typeface="Cambria Math" panose="02040503050406030204" pitchFamily="18" charset="0"/>
                      </a:rPr>
                      <m:t>1</m:t>
                    </m:r>
                  </m:oMath>
                </a14:m>
                <a:r>
                  <a:rPr lang="zh-CN" altLang="en-US" sz="1200" dirty="0">
                    <a:latin typeface="+mj-ea"/>
                    <a:ea typeface="+mj-ea"/>
                  </a:rPr>
                  <a:t>表示不过滤，最优过滤算法即</a:t>
                </a:r>
                <a:endParaRPr lang="en-US" altLang="zh-CN" sz="1200" dirty="0">
                  <a:latin typeface="+mj-ea"/>
                  <a:ea typeface="+mj-ea"/>
                </a:endParaRPr>
              </a:p>
              <a:p>
                <a:pPr>
                  <a:lnSpc>
                    <a:spcPct val="150000"/>
                  </a:lnSpc>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ea typeface="+mj-ea"/>
                        </a:rPr>
                        <m:t>𝑚𝑎𝑥</m:t>
                      </m:r>
                      <m:nary>
                        <m:naryPr>
                          <m:chr m:val="∑"/>
                          <m:limLoc m:val="subSup"/>
                          <m:ctrlPr>
                            <a:rPr lang="en-US" altLang="zh-CN" sz="1200" b="0" i="1" smtClean="0">
                              <a:latin typeface="Cambria Math" panose="02040503050406030204" pitchFamily="18" charset="0"/>
                              <a:ea typeface="+mj-ea"/>
                            </a:rPr>
                          </m:ctrlPr>
                        </m:naryPr>
                        <m:sub>
                          <m:r>
                            <m:rPr>
                              <m:brk m:alnAt="25"/>
                            </m:rPr>
                            <a:rPr lang="en-US" altLang="zh-CN" sz="1200" b="0" i="1" smtClean="0">
                              <a:latin typeface="Cambria Math" panose="02040503050406030204" pitchFamily="18" charset="0"/>
                              <a:ea typeface="+mj-ea"/>
                            </a:rPr>
                            <m:t>𝑖</m:t>
                          </m:r>
                          <m:r>
                            <a:rPr lang="en-US" altLang="zh-CN" sz="1200" b="0" i="1" smtClean="0">
                              <a:latin typeface="Cambria Math" panose="02040503050406030204" pitchFamily="18" charset="0"/>
                              <a:ea typeface="+mj-ea"/>
                            </a:rPr>
                            <m:t>=1</m:t>
                          </m:r>
                        </m:sub>
                        <m:sup>
                          <m:r>
                            <a:rPr lang="en-US" altLang="zh-CN" sz="1200" b="0" i="1" smtClean="0">
                              <a:latin typeface="Cambria Math" panose="02040503050406030204" pitchFamily="18" charset="0"/>
                              <a:ea typeface="+mj-ea"/>
                            </a:rPr>
                            <m:t>𝑛</m:t>
                          </m:r>
                        </m:sup>
                        <m:e>
                          <m:sSub>
                            <m:sSubPr>
                              <m:ctrlPr>
                                <a:rPr lang="en-US" altLang="zh-CN" sz="1200" b="0" i="1" smtClean="0">
                                  <a:latin typeface="Cambria Math" panose="02040503050406030204" pitchFamily="18" charset="0"/>
                                  <a:ea typeface="+mj-ea"/>
                                </a:rPr>
                              </m:ctrlPr>
                            </m:sSubPr>
                            <m:e>
                              <m:r>
                                <a:rPr lang="en-US" altLang="zh-CN" sz="1200" b="0" i="1" smtClean="0">
                                  <a:latin typeface="Cambria Math" panose="02040503050406030204" pitchFamily="18" charset="0"/>
                                  <a:ea typeface="+mj-ea"/>
                                </a:rPr>
                                <m:t>𝑤</m:t>
                              </m:r>
                            </m:e>
                            <m:sub>
                              <m:r>
                                <a:rPr lang="en-US" altLang="zh-CN" sz="1200" b="0" i="1" smtClean="0">
                                  <a:latin typeface="Cambria Math" panose="02040503050406030204" pitchFamily="18" charset="0"/>
                                  <a:ea typeface="+mj-ea"/>
                                </a:rPr>
                                <m:t>𝑖</m:t>
                              </m:r>
                            </m:sub>
                          </m:sSub>
                        </m:e>
                      </m:nary>
                      <m:r>
                        <a:rPr lang="en-US" altLang="zh-CN" sz="1200" b="0" i="1" smtClean="0">
                          <a:latin typeface="Cambria Math" panose="02040503050406030204" pitchFamily="18" charset="0"/>
                          <a:ea typeface="+mj-ea"/>
                        </a:rPr>
                        <m:t>,</m:t>
                      </m:r>
                      <m:r>
                        <a:rPr lang="en-US" altLang="zh-CN" sz="1200" b="0" i="0" smtClean="0">
                          <a:latin typeface="Cambria Math" panose="02040503050406030204" pitchFamily="18" charset="0"/>
                          <a:ea typeface="+mj-ea"/>
                        </a:rPr>
                        <m:t> </m:t>
                      </m:r>
                      <m:r>
                        <a:rPr lang="en-US" altLang="zh-CN" sz="1200" b="0" i="1" smtClean="0">
                          <a:latin typeface="Cambria Math" panose="02040503050406030204" pitchFamily="18" charset="0"/>
                          <a:ea typeface="+mj-ea"/>
                        </a:rPr>
                        <m:t> </m:t>
                      </m:r>
                      <m:r>
                        <a:rPr lang="en-US" altLang="zh-CN" sz="1200" b="0" i="1" smtClean="0">
                          <a:latin typeface="Cambria Math" panose="02040503050406030204" pitchFamily="18" charset="0"/>
                          <a:ea typeface="+mj-ea"/>
                        </a:rPr>
                        <m:t>𝑠</m:t>
                      </m:r>
                      <m:r>
                        <a:rPr lang="en-US" altLang="zh-CN" sz="1200" b="0" i="1" smtClean="0">
                          <a:latin typeface="Cambria Math" panose="02040503050406030204" pitchFamily="18" charset="0"/>
                          <a:ea typeface="+mj-ea"/>
                        </a:rPr>
                        <m:t>.</m:t>
                      </m:r>
                      <m:r>
                        <a:rPr lang="en-US" altLang="zh-CN" sz="1200" b="0" i="1" smtClean="0">
                          <a:latin typeface="Cambria Math" panose="02040503050406030204" pitchFamily="18" charset="0"/>
                          <a:ea typeface="+mj-ea"/>
                        </a:rPr>
                        <m:t>𝑡</m:t>
                      </m:r>
                      <m:r>
                        <a:rPr lang="en-US" altLang="zh-CN" sz="1200" b="0" i="1" smtClean="0">
                          <a:latin typeface="Cambria Math" panose="02040503050406030204" pitchFamily="18" charset="0"/>
                          <a:ea typeface="+mj-ea"/>
                        </a:rPr>
                        <m:t>. </m:t>
                      </m:r>
                      <m:f>
                        <m:fPr>
                          <m:ctrlPr>
                            <a:rPr lang="en-US" altLang="zh-CN" sz="1200" b="0" i="1" smtClean="0">
                              <a:latin typeface="Cambria Math" panose="02040503050406030204" pitchFamily="18" charset="0"/>
                              <a:ea typeface="+mj-ea"/>
                            </a:rPr>
                          </m:ctrlPr>
                        </m:fPr>
                        <m:num>
                          <m:nary>
                            <m:naryPr>
                              <m:chr m:val="∑"/>
                              <m:limLoc m:val="subSup"/>
                              <m:ctrlPr>
                                <a:rPr lang="en-US" altLang="zh-CN" sz="1200" b="0" i="1" smtClean="0">
                                  <a:latin typeface="Cambria Math" panose="02040503050406030204" pitchFamily="18" charset="0"/>
                                  <a:ea typeface="+mj-ea"/>
                                </a:rPr>
                              </m:ctrlPr>
                            </m:naryPr>
                            <m:sub>
                              <m:r>
                                <m:rPr>
                                  <m:brk m:alnAt="25"/>
                                </m:rPr>
                                <a:rPr lang="en-US" altLang="zh-CN" sz="1200" b="0" i="1" smtClean="0">
                                  <a:latin typeface="Cambria Math" panose="02040503050406030204" pitchFamily="18" charset="0"/>
                                  <a:ea typeface="+mj-ea"/>
                                </a:rPr>
                                <m:t>𝑖</m:t>
                              </m:r>
                              <m:r>
                                <a:rPr lang="en-US" altLang="zh-CN" sz="1200" b="0" i="1" smtClean="0">
                                  <a:latin typeface="Cambria Math" panose="02040503050406030204" pitchFamily="18" charset="0"/>
                                  <a:ea typeface="+mj-ea"/>
                                </a:rPr>
                                <m:t>=1</m:t>
                              </m:r>
                            </m:sub>
                            <m:sup>
                              <m:r>
                                <a:rPr lang="en-US" altLang="zh-CN" sz="1200" b="0" i="1" smtClean="0">
                                  <a:latin typeface="Cambria Math" panose="02040503050406030204" pitchFamily="18" charset="0"/>
                                  <a:ea typeface="+mj-ea"/>
                                </a:rPr>
                                <m:t>𝑛</m:t>
                              </m:r>
                            </m:sup>
                            <m:e>
                              <m:sSub>
                                <m:sSubPr>
                                  <m:ctrlPr>
                                    <a:rPr lang="en-US" altLang="zh-CN" sz="1200" b="0" i="1" smtClean="0">
                                      <a:latin typeface="Cambria Math" panose="02040503050406030204" pitchFamily="18" charset="0"/>
                                      <a:ea typeface="+mj-ea"/>
                                    </a:rPr>
                                  </m:ctrlPr>
                                </m:sSubPr>
                                <m:e>
                                  <m:r>
                                    <a:rPr lang="en-US" altLang="zh-CN" sz="1200" b="0" i="1" smtClean="0">
                                      <a:latin typeface="Cambria Math" panose="02040503050406030204" pitchFamily="18" charset="0"/>
                                      <a:ea typeface="+mj-ea"/>
                                    </a:rPr>
                                    <m:t>𝑤</m:t>
                                  </m:r>
                                </m:e>
                                <m:sub>
                                  <m:r>
                                    <a:rPr lang="en-US" altLang="zh-CN" sz="1200" b="0" i="1" smtClean="0">
                                      <a:latin typeface="Cambria Math" panose="02040503050406030204" pitchFamily="18" charset="0"/>
                                      <a:ea typeface="+mj-ea"/>
                                    </a:rPr>
                                    <m:t>𝑖</m:t>
                                  </m:r>
                                </m:sub>
                              </m:sSub>
                              <m:r>
                                <a:rPr lang="en-US" altLang="zh-CN" sz="1200" b="0" i="1" smtClean="0">
                                  <a:latin typeface="Cambria Math" panose="02040503050406030204" pitchFamily="18" charset="0"/>
                                  <a:ea typeface="+mj-ea"/>
                                </a:rPr>
                                <m:t>∗</m:t>
                              </m:r>
                              <m:sSub>
                                <m:sSubPr>
                                  <m:ctrlPr>
                                    <a:rPr lang="en-US" altLang="zh-CN" sz="1200" b="0" i="1" smtClean="0">
                                      <a:latin typeface="Cambria Math" panose="02040503050406030204" pitchFamily="18" charset="0"/>
                                      <a:ea typeface="+mj-ea"/>
                                    </a:rPr>
                                  </m:ctrlPr>
                                </m:sSubPr>
                                <m:e>
                                  <m:r>
                                    <a:rPr lang="en-US" altLang="zh-CN" sz="1200" b="0" i="1" smtClean="0">
                                      <a:latin typeface="Cambria Math" panose="02040503050406030204" pitchFamily="18" charset="0"/>
                                      <a:ea typeface="+mj-ea"/>
                                    </a:rPr>
                                    <m:t>𝑝𝑑𝑐𝑣𝑟</m:t>
                                  </m:r>
                                </m:e>
                                <m:sub>
                                  <m:r>
                                    <a:rPr lang="en-US" altLang="zh-CN" sz="1200" b="0" i="1" smtClean="0">
                                      <a:latin typeface="Cambria Math" panose="02040503050406030204" pitchFamily="18" charset="0"/>
                                      <a:ea typeface="+mj-ea"/>
                                    </a:rPr>
                                    <m:t>𝑖</m:t>
                                  </m:r>
                                </m:sub>
                              </m:sSub>
                            </m:e>
                          </m:nary>
                        </m:num>
                        <m:den>
                          <m:nary>
                            <m:naryPr>
                              <m:chr m:val="∑"/>
                              <m:limLoc m:val="subSup"/>
                              <m:ctrlPr>
                                <a:rPr lang="en-US" altLang="zh-CN" sz="1200" i="1">
                                  <a:latin typeface="Cambria Math" panose="02040503050406030204" pitchFamily="18" charset="0"/>
                                </a:rPr>
                              </m:ctrlPr>
                            </m:naryPr>
                            <m:sub>
                              <m:r>
                                <m:rPr>
                                  <m:brk m:alnAt="25"/>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i="1">
                                  <a:latin typeface="Cambria Math" panose="02040503050406030204" pitchFamily="18" charset="0"/>
                                </a:rPr>
                                <m:t>𝑛</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𝑤</m:t>
                                  </m:r>
                                </m:e>
                                <m:sub>
                                  <m:r>
                                    <a:rPr lang="en-US" altLang="zh-CN" sz="1200" i="1">
                                      <a:latin typeface="Cambria Math" panose="02040503050406030204" pitchFamily="18" charset="0"/>
                                    </a:rPr>
                                    <m:t>𝑖</m:t>
                                  </m:r>
                                </m:sub>
                              </m:sSub>
                            </m:e>
                          </m:nary>
                        </m:den>
                      </m:f>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𝑡𝑎𝑟𝑔𝑒𝑡𝐷𝑐𝑣𝑟</m:t>
                      </m:r>
                    </m:oMath>
                  </m:oMathPara>
                </a14:m>
                <a:endParaRPr lang="en-US" altLang="zh-CN" sz="1200" dirty="0">
                  <a:latin typeface="+mj-ea"/>
                  <a:ea typeface="+mj-ea"/>
                </a:endParaRPr>
              </a:p>
            </p:txBody>
          </p:sp>
        </mc:Choice>
        <mc:Fallback xmlns="">
          <p:sp>
            <p:nvSpPr>
              <p:cNvPr id="19" name="文本框 18">
                <a:extLst>
                  <a:ext uri="{FF2B5EF4-FFF2-40B4-BE49-F238E27FC236}">
                    <a16:creationId xmlns:a16="http://schemas.microsoft.com/office/drawing/2014/main" id="{7680D9D5-04F8-4280-ABD7-7A109A492C92}"/>
                  </a:ext>
                </a:extLst>
              </p:cNvPr>
              <p:cNvSpPr txBox="1">
                <a:spLocks noRot="1" noChangeAspect="1" noMove="1" noResize="1" noEditPoints="1" noAdjustHandles="1" noChangeArrowheads="1" noChangeShapeType="1" noTextEdit="1"/>
              </p:cNvSpPr>
              <p:nvPr/>
            </p:nvSpPr>
            <p:spPr>
              <a:xfrm>
                <a:off x="131316" y="938502"/>
                <a:ext cx="5489606" cy="1530997"/>
              </a:xfrm>
              <a:prstGeom prst="rect">
                <a:avLst/>
              </a:prstGeom>
              <a:blipFill>
                <a:blip r:embed="rId5"/>
                <a:stretch>
                  <a:fillRect l="-111"/>
                </a:stretch>
              </a:blipFill>
            </p:spPr>
            <p:txBody>
              <a:bodyPr/>
              <a:lstStyle/>
              <a:p>
                <a:r>
                  <a:rPr lang="zh-CN" altLang="en-US">
                    <a:noFill/>
                  </a:rPr>
                  <a:t> </a:t>
                </a:r>
              </a:p>
            </p:txBody>
          </p:sp>
        </mc:Fallback>
      </mc:AlternateContent>
      <p:grpSp>
        <p:nvGrpSpPr>
          <p:cNvPr id="20" name="组合 19">
            <a:extLst>
              <a:ext uri="{FF2B5EF4-FFF2-40B4-BE49-F238E27FC236}">
                <a16:creationId xmlns:a16="http://schemas.microsoft.com/office/drawing/2014/main" id="{C8DD6361-077A-4965-A683-64266FED3549}"/>
              </a:ext>
            </a:extLst>
          </p:cNvPr>
          <p:cNvGrpSpPr/>
          <p:nvPr/>
        </p:nvGrpSpPr>
        <p:grpSpPr>
          <a:xfrm>
            <a:off x="380999" y="3836447"/>
            <a:ext cx="3280779" cy="1174456"/>
            <a:chOff x="380999" y="3836447"/>
            <a:chExt cx="3280779" cy="1174456"/>
          </a:xfrm>
        </p:grpSpPr>
        <mc:AlternateContent xmlns:mc="http://schemas.openxmlformats.org/markup-compatibility/2006" xmlns:a14="http://schemas.microsoft.com/office/drawing/2010/main">
          <mc:Choice Requires="a14">
            <p:sp>
              <p:nvSpPr>
                <p:cNvPr id="81" name="椭圆 80">
                  <a:extLst>
                    <a:ext uri="{FF2B5EF4-FFF2-40B4-BE49-F238E27FC236}">
                      <a16:creationId xmlns:a16="http://schemas.microsoft.com/office/drawing/2014/main" id="{D4D112DD-BF49-4105-8675-FF7BA6EB641D}"/>
                    </a:ext>
                  </a:extLst>
                </p:cNvPr>
                <p:cNvSpPr/>
                <p:nvPr/>
              </p:nvSpPr>
              <p:spPr>
                <a:xfrm>
                  <a:off x="380999" y="4257289"/>
                  <a:ext cx="3280779" cy="753614"/>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sz="1050" i="1" dirty="0" smtClean="0">
                            <a:solidFill>
                              <a:schemeClr val="tx1"/>
                            </a:solidFill>
                            <a:latin typeface="Cambria Math" panose="02040503050406030204" pitchFamily="18" charset="0"/>
                            <a:ea typeface="+mj-ea"/>
                          </a:rPr>
                          <m:t>次留率</m:t>
                        </m:r>
                        <m:r>
                          <a:rPr lang="en-US" altLang="zh-CN" sz="1050" i="1" dirty="0">
                            <a:solidFill>
                              <a:schemeClr val="tx1"/>
                            </a:solidFill>
                            <a:latin typeface="Cambria Math" panose="02040503050406030204" pitchFamily="18" charset="0"/>
                            <a:ea typeface="+mj-ea"/>
                          </a:rPr>
                          <m:t>𝐵𝑢𝑓𝑓𝑒𝑟</m:t>
                        </m:r>
                        <m:r>
                          <a:rPr lang="en-US" altLang="zh-CN" sz="1050" i="1" dirty="0">
                            <a:solidFill>
                              <a:schemeClr val="tx1"/>
                            </a:solidFill>
                            <a:latin typeface="Cambria Math" panose="02040503050406030204" pitchFamily="18" charset="0"/>
                            <a:ea typeface="+mj-ea"/>
                          </a:rPr>
                          <m:t>=0.5</m:t>
                        </m:r>
                      </m:oMath>
                    </m:oMathPara>
                  </a14:m>
                  <a:endParaRPr lang="en-US" altLang="zh-CN" sz="1050" dirty="0">
                    <a:solidFill>
                      <a:schemeClr val="tx1"/>
                    </a:solidFill>
                    <a:latin typeface="+mj-ea"/>
                    <a:ea typeface="+mj-ea"/>
                  </a:endParaRPr>
                </a:p>
                <a:p>
                  <a:pPr algn="ctr"/>
                  <a14:m>
                    <m:oMathPara xmlns:m="http://schemas.openxmlformats.org/officeDocument/2006/math">
                      <m:oMathParaPr>
                        <m:jc m:val="centerGroup"/>
                      </m:oMathParaPr>
                      <m:oMath xmlns:m="http://schemas.openxmlformats.org/officeDocument/2006/math">
                        <m:r>
                          <a:rPr lang="en-US" altLang="zh-CN" sz="1050" i="1" dirty="0">
                            <a:solidFill>
                              <a:schemeClr val="tx1"/>
                            </a:solidFill>
                            <a:latin typeface="Cambria Math" panose="02040503050406030204" pitchFamily="18" charset="0"/>
                            <a:ea typeface="+mj-ea"/>
                          </a:rPr>
                          <m:t>𝐵𝑢𝑓𝑓𝑒𝑟</m:t>
                        </m:r>
                        <m:r>
                          <a:rPr lang="en-US" altLang="zh-CN" sz="1050" i="1" dirty="0">
                            <a:solidFill>
                              <a:schemeClr val="tx1"/>
                            </a:solidFill>
                            <a:latin typeface="Cambria Math" panose="02040503050406030204" pitchFamily="18" charset="0"/>
                            <a:ea typeface="+mj-ea"/>
                          </a:rPr>
                          <m:t>=</m:t>
                        </m:r>
                        <m:nary>
                          <m:naryPr>
                            <m:chr m:val="∑"/>
                            <m:subHide m:val="on"/>
                            <m:supHide m:val="on"/>
                            <m:ctrlPr>
                              <a:rPr lang="en-US" altLang="zh-CN" sz="1050" i="1" dirty="0">
                                <a:solidFill>
                                  <a:schemeClr val="tx1"/>
                                </a:solidFill>
                                <a:latin typeface="Cambria Math" panose="02040503050406030204" pitchFamily="18" charset="0"/>
                                <a:ea typeface="+mj-ea"/>
                              </a:rPr>
                            </m:ctrlPr>
                          </m:naryPr>
                          <m:sub/>
                          <m:sup/>
                          <m:e>
                            <m:r>
                              <a:rPr lang="en-US" altLang="zh-CN" sz="1050" i="1" dirty="0">
                                <a:solidFill>
                                  <a:schemeClr val="tx1"/>
                                </a:solidFill>
                                <a:latin typeface="Cambria Math" panose="02040503050406030204" pitchFamily="18" charset="0"/>
                                <a:ea typeface="+mj-ea"/>
                              </a:rPr>
                              <m:t>(</m:t>
                            </m:r>
                            <m:r>
                              <a:rPr lang="en-US" altLang="zh-CN" sz="1050" i="1" dirty="0">
                                <a:solidFill>
                                  <a:schemeClr val="tx1"/>
                                </a:solidFill>
                                <a:latin typeface="Cambria Math" panose="02040503050406030204" pitchFamily="18" charset="0"/>
                                <a:ea typeface="+mj-ea"/>
                              </a:rPr>
                              <m:t>𝑝𝑑𝑐𝑣𝑟</m:t>
                            </m:r>
                            <m:r>
                              <a:rPr lang="en-US" altLang="zh-CN" sz="1050" i="1" dirty="0">
                                <a:solidFill>
                                  <a:schemeClr val="tx1"/>
                                </a:solidFill>
                                <a:latin typeface="Cambria Math" panose="02040503050406030204" pitchFamily="18" charset="0"/>
                                <a:ea typeface="+mj-ea"/>
                              </a:rPr>
                              <m:t>−</m:t>
                            </m:r>
                            <m:r>
                              <a:rPr lang="en-US" altLang="zh-CN" sz="1050" i="1" dirty="0">
                                <a:solidFill>
                                  <a:schemeClr val="tx1"/>
                                </a:solidFill>
                                <a:latin typeface="Cambria Math" panose="02040503050406030204" pitchFamily="18" charset="0"/>
                                <a:ea typeface="+mj-ea"/>
                              </a:rPr>
                              <m:t>𝑡𝑎𝑟𝑔𝑒𝑡𝐷𝑐𝑣𝑟</m:t>
                            </m:r>
                            <m:r>
                              <a:rPr lang="en-US" altLang="zh-CN" sz="1050" i="1" dirty="0">
                                <a:solidFill>
                                  <a:schemeClr val="tx1"/>
                                </a:solidFill>
                                <a:latin typeface="Cambria Math" panose="02040503050406030204" pitchFamily="18" charset="0"/>
                                <a:ea typeface="+mj-ea"/>
                              </a:rPr>
                              <m:t>)</m:t>
                            </m:r>
                          </m:e>
                        </m:nary>
                      </m:oMath>
                    </m:oMathPara>
                  </a14:m>
                  <a:endParaRPr lang="zh-CN" altLang="en-US" sz="1050" dirty="0">
                    <a:latin typeface="+mj-ea"/>
                    <a:ea typeface="+mj-ea"/>
                  </a:endParaRPr>
                </a:p>
              </p:txBody>
            </p:sp>
          </mc:Choice>
          <mc:Fallback xmlns="">
            <p:sp>
              <p:nvSpPr>
                <p:cNvPr id="81" name="椭圆 80">
                  <a:extLst>
                    <a:ext uri="{FF2B5EF4-FFF2-40B4-BE49-F238E27FC236}">
                      <a16:creationId xmlns:a16="http://schemas.microsoft.com/office/drawing/2014/main" id="{D4D112DD-BF49-4105-8675-FF7BA6EB641D}"/>
                    </a:ext>
                  </a:extLst>
                </p:cNvPr>
                <p:cNvSpPr>
                  <a:spLocks noRot="1" noChangeAspect="1" noMove="1" noResize="1" noEditPoints="1" noAdjustHandles="1" noChangeArrowheads="1" noChangeShapeType="1" noTextEdit="1"/>
                </p:cNvSpPr>
                <p:nvPr/>
              </p:nvSpPr>
              <p:spPr>
                <a:xfrm>
                  <a:off x="380999" y="4257289"/>
                  <a:ext cx="3280779" cy="753614"/>
                </a:xfrm>
                <a:prstGeom prst="ellipse">
                  <a:avLst/>
                </a:prstGeom>
                <a:blipFill>
                  <a:blip r:embed="rId6"/>
                  <a:stretch>
                    <a:fillRect t="-42063" b="-92063"/>
                  </a:stretch>
                </a:blipFill>
                <a:ln>
                  <a:solidFill>
                    <a:schemeClr val="accent1">
                      <a:lumMod val="20000"/>
                      <a:lumOff val="80000"/>
                    </a:schemeClr>
                  </a:solidFill>
                </a:ln>
              </p:spPr>
              <p:txBody>
                <a:bodyPr/>
                <a:lstStyle/>
                <a:p>
                  <a:r>
                    <a:rPr lang="zh-CN" altLang="en-US">
                      <a:noFill/>
                    </a:rPr>
                    <a:t> </a:t>
                  </a:r>
                </a:p>
              </p:txBody>
            </p:sp>
          </mc:Fallback>
        </mc:AlternateContent>
        <p:sp>
          <p:nvSpPr>
            <p:cNvPr id="85" name="箭头: 下 84">
              <a:extLst>
                <a:ext uri="{FF2B5EF4-FFF2-40B4-BE49-F238E27FC236}">
                  <a16:creationId xmlns:a16="http://schemas.microsoft.com/office/drawing/2014/main" id="{EEAF69E1-38BE-4F68-B78C-5C25294E8A3D}"/>
                </a:ext>
              </a:extLst>
            </p:cNvPr>
            <p:cNvSpPr/>
            <p:nvPr/>
          </p:nvSpPr>
          <p:spPr>
            <a:xfrm>
              <a:off x="1503198" y="3836447"/>
              <a:ext cx="772308" cy="407059"/>
            </a:xfrm>
            <a:prstGeom prst="down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a:extLst>
                <a:ext uri="{FF2B5EF4-FFF2-40B4-BE49-F238E27FC236}">
                  <a16:creationId xmlns:a16="http://schemas.microsoft.com/office/drawing/2014/main" id="{49DFFD43-D82D-4041-B042-4EDCDC5E38FF}"/>
                </a:ext>
              </a:extLst>
            </p:cNvPr>
            <p:cNvSpPr txBox="1"/>
            <p:nvPr/>
          </p:nvSpPr>
          <p:spPr>
            <a:xfrm>
              <a:off x="2186132" y="3903450"/>
              <a:ext cx="744604" cy="27699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1200" b="1" dirty="0">
                  <a:solidFill>
                    <a:schemeClr val="tx1"/>
                  </a:solidFill>
                  <a:latin typeface="Cambria Math" panose="02040503050406030204" pitchFamily="18" charset="0"/>
                  <a:ea typeface="+mj-ea"/>
                </a:rPr>
                <a:t>生产</a:t>
              </a:r>
              <a:endParaRPr lang="zh-CN" altLang="en-US" sz="1200" b="1" dirty="0">
                <a:solidFill>
                  <a:schemeClr val="tx1"/>
                </a:solidFill>
                <a:latin typeface="+mj-ea"/>
                <a:ea typeface="+mj-ea"/>
              </a:endParaRPr>
            </a:p>
          </p:txBody>
        </p:sp>
      </p:grpSp>
      <p:grpSp>
        <p:nvGrpSpPr>
          <p:cNvPr id="21" name="组合 20">
            <a:extLst>
              <a:ext uri="{FF2B5EF4-FFF2-40B4-BE49-F238E27FC236}">
                <a16:creationId xmlns:a16="http://schemas.microsoft.com/office/drawing/2014/main" id="{6595FBD8-164E-464D-8FAA-B730113D7749}"/>
              </a:ext>
            </a:extLst>
          </p:cNvPr>
          <p:cNvGrpSpPr/>
          <p:nvPr/>
        </p:nvGrpSpPr>
        <p:grpSpPr>
          <a:xfrm>
            <a:off x="1460466" y="5006958"/>
            <a:ext cx="1509199" cy="377011"/>
            <a:chOff x="1460466" y="5006958"/>
            <a:chExt cx="1509199" cy="377011"/>
          </a:xfrm>
        </p:grpSpPr>
        <p:sp>
          <p:nvSpPr>
            <p:cNvPr id="86" name="箭头: 上 85">
              <a:extLst>
                <a:ext uri="{FF2B5EF4-FFF2-40B4-BE49-F238E27FC236}">
                  <a16:creationId xmlns:a16="http://schemas.microsoft.com/office/drawing/2014/main" id="{E41843FB-99C4-4F0B-B9E6-3CD75A2491AE}"/>
                </a:ext>
              </a:extLst>
            </p:cNvPr>
            <p:cNvSpPr/>
            <p:nvPr/>
          </p:nvSpPr>
          <p:spPr>
            <a:xfrm>
              <a:off x="1460466" y="5006958"/>
              <a:ext cx="815040" cy="377011"/>
            </a:xfrm>
            <a:prstGeom prst="up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a:extLst>
                <a:ext uri="{FF2B5EF4-FFF2-40B4-BE49-F238E27FC236}">
                  <a16:creationId xmlns:a16="http://schemas.microsoft.com/office/drawing/2014/main" id="{8846EB97-6014-47FB-9A55-B45A88DDF3ED}"/>
                </a:ext>
              </a:extLst>
            </p:cNvPr>
            <p:cNvSpPr txBox="1"/>
            <p:nvPr/>
          </p:nvSpPr>
          <p:spPr>
            <a:xfrm>
              <a:off x="2225061" y="5083798"/>
              <a:ext cx="744604" cy="27699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1200" b="1" dirty="0">
                  <a:solidFill>
                    <a:schemeClr val="tx1"/>
                  </a:solidFill>
                  <a:latin typeface="Cambria Math" panose="02040503050406030204" pitchFamily="18" charset="0"/>
                  <a:ea typeface="+mj-ea"/>
                </a:rPr>
                <a:t>消耗</a:t>
              </a:r>
              <a:endParaRPr lang="zh-CN" altLang="en-US" sz="1200" b="1" dirty="0">
                <a:solidFill>
                  <a:schemeClr val="tx1"/>
                </a:solidFill>
                <a:latin typeface="+mj-ea"/>
                <a:ea typeface="+mj-ea"/>
              </a:endParaRPr>
            </a:p>
          </p:txBody>
        </p:sp>
      </p:grpSp>
      <p:grpSp>
        <p:nvGrpSpPr>
          <p:cNvPr id="22" name="组合 21">
            <a:extLst>
              <a:ext uri="{FF2B5EF4-FFF2-40B4-BE49-F238E27FC236}">
                <a16:creationId xmlns:a16="http://schemas.microsoft.com/office/drawing/2014/main" id="{1A89EC75-D403-4C9C-9794-BDC89B5F88ED}"/>
              </a:ext>
            </a:extLst>
          </p:cNvPr>
          <p:cNvGrpSpPr/>
          <p:nvPr/>
        </p:nvGrpSpPr>
        <p:grpSpPr>
          <a:xfrm>
            <a:off x="463089" y="6355030"/>
            <a:ext cx="3071617" cy="447744"/>
            <a:chOff x="463089" y="6355030"/>
            <a:chExt cx="3071617" cy="447744"/>
          </a:xfrm>
        </p:grpSpPr>
        <p:sp>
          <p:nvSpPr>
            <p:cNvPr id="89" name="箭头: 右 88">
              <a:extLst>
                <a:ext uri="{FF2B5EF4-FFF2-40B4-BE49-F238E27FC236}">
                  <a16:creationId xmlns:a16="http://schemas.microsoft.com/office/drawing/2014/main" id="{91F0C02C-85EE-4EC4-A4EB-48ECF04C800A}"/>
                </a:ext>
              </a:extLst>
            </p:cNvPr>
            <p:cNvSpPr/>
            <p:nvPr/>
          </p:nvSpPr>
          <p:spPr>
            <a:xfrm>
              <a:off x="463089" y="6355030"/>
              <a:ext cx="3071617" cy="17074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0" name="文本框 89">
              <a:extLst>
                <a:ext uri="{FF2B5EF4-FFF2-40B4-BE49-F238E27FC236}">
                  <a16:creationId xmlns:a16="http://schemas.microsoft.com/office/drawing/2014/main" id="{43D36350-57CE-4236-B766-119070660566}"/>
                </a:ext>
              </a:extLst>
            </p:cNvPr>
            <p:cNvSpPr txBox="1"/>
            <p:nvPr/>
          </p:nvSpPr>
          <p:spPr>
            <a:xfrm>
              <a:off x="1257300" y="6525775"/>
              <a:ext cx="1962150" cy="276999"/>
            </a:xfrm>
            <a:prstGeom prst="rect">
              <a:avLst/>
            </a:prstGeom>
            <a:noFill/>
          </p:spPr>
          <p:txBody>
            <a:bodyPr wrap="square" rtlCol="0">
              <a:spAutoFit/>
            </a:bodyPr>
            <a:lstStyle/>
            <a:p>
              <a:r>
                <a:rPr lang="zh-CN" altLang="en-US" sz="1200" dirty="0">
                  <a:latin typeface="+mj-ea"/>
                  <a:ea typeface="+mj-ea"/>
                </a:rPr>
                <a:t>消耗优先级递减</a:t>
              </a:r>
            </a:p>
          </p:txBody>
        </p:sp>
      </p:grpSp>
      <mc:AlternateContent xmlns:mc="http://schemas.openxmlformats.org/markup-compatibility/2006" xmlns:a14="http://schemas.microsoft.com/office/drawing/2010/main">
        <mc:Choice Requires="a14">
          <p:sp>
            <p:nvSpPr>
              <p:cNvPr id="91" name="思想气泡: 云 90">
                <a:extLst>
                  <a:ext uri="{FF2B5EF4-FFF2-40B4-BE49-F238E27FC236}">
                    <a16:creationId xmlns:a16="http://schemas.microsoft.com/office/drawing/2014/main" id="{000D2147-5C97-4121-A768-3F95A271BD6E}"/>
                  </a:ext>
                </a:extLst>
              </p:cNvPr>
              <p:cNvSpPr/>
              <p:nvPr/>
            </p:nvSpPr>
            <p:spPr>
              <a:xfrm>
                <a:off x="3770329" y="4432224"/>
                <a:ext cx="1853690" cy="1041787"/>
              </a:xfrm>
              <a:prstGeom prst="cloudCallout">
                <a:avLst>
                  <a:gd name="adj1" fmla="val -61579"/>
                  <a:gd name="adj2" fmla="val 65271"/>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900" i="1" dirty="0" smtClean="0">
                        <a:solidFill>
                          <a:schemeClr val="tx1"/>
                        </a:solidFill>
                        <a:latin typeface="Cambria Math" panose="02040503050406030204" pitchFamily="18" charset="0"/>
                        <a:ea typeface="+mj-ea"/>
                      </a:rPr>
                      <m:t>𝐵𝑢𝑓𝑓𝑒𝑟</m:t>
                    </m:r>
                    <m:r>
                      <a:rPr lang="zh-CN" altLang="en-US" sz="900" i="1" dirty="0" smtClean="0">
                        <a:solidFill>
                          <a:schemeClr val="tx1"/>
                        </a:solidFill>
                        <a:latin typeface="Cambria Math" panose="02040503050406030204" pitchFamily="18" charset="0"/>
                        <a:ea typeface="+mj-ea"/>
                      </a:rPr>
                      <m:t>有限</m:t>
                    </m:r>
                  </m:oMath>
                </a14:m>
                <a:r>
                  <a:rPr lang="zh-CN" altLang="en-US" sz="900" dirty="0">
                    <a:solidFill>
                      <a:schemeClr val="tx1"/>
                    </a:solidFill>
                    <a:latin typeface="+mj-ea"/>
                    <a:ea typeface="+mj-ea"/>
                  </a:rPr>
                  <a:t>时，为了满足尽量多的人群，我们优先分配给次留率缺口较小的用户</a:t>
                </a:r>
              </a:p>
            </p:txBody>
          </p:sp>
        </mc:Choice>
        <mc:Fallback xmlns="">
          <p:sp>
            <p:nvSpPr>
              <p:cNvPr id="91" name="思想气泡: 云 90">
                <a:extLst>
                  <a:ext uri="{FF2B5EF4-FFF2-40B4-BE49-F238E27FC236}">
                    <a16:creationId xmlns:a16="http://schemas.microsoft.com/office/drawing/2014/main" id="{000D2147-5C97-4121-A768-3F95A271BD6E}"/>
                  </a:ext>
                </a:extLst>
              </p:cNvPr>
              <p:cNvSpPr>
                <a:spLocks noRot="1" noChangeAspect="1" noMove="1" noResize="1" noEditPoints="1" noAdjustHandles="1" noChangeArrowheads="1" noChangeShapeType="1" noTextEdit="1"/>
              </p:cNvSpPr>
              <p:nvPr/>
            </p:nvSpPr>
            <p:spPr>
              <a:xfrm>
                <a:off x="3770329" y="4432224"/>
                <a:ext cx="1853690" cy="1041787"/>
              </a:xfrm>
              <a:prstGeom prst="cloudCallout">
                <a:avLst>
                  <a:gd name="adj1" fmla="val -61579"/>
                  <a:gd name="adj2" fmla="val 65271"/>
                </a:avLst>
              </a:prstGeom>
              <a:blipFill>
                <a:blip r:embed="rId7"/>
                <a:stretch>
                  <a:fillRect/>
                </a:stretch>
              </a:blipFill>
              <a:ln>
                <a:solidFill>
                  <a:schemeClr val="accent1">
                    <a:lumMod val="20000"/>
                    <a:lumOff val="80000"/>
                  </a:schemeClr>
                </a:solidFill>
              </a:ln>
            </p:spPr>
            <p:txBody>
              <a:bodyPr/>
              <a:lstStyle/>
              <a:p>
                <a:r>
                  <a:rPr lang="zh-CN" altLang="en-US">
                    <a:noFill/>
                  </a:rPr>
                  <a:t> </a:t>
                </a:r>
              </a:p>
            </p:txBody>
          </p:sp>
        </mc:Fallback>
      </mc:AlternateContent>
      <p:grpSp>
        <p:nvGrpSpPr>
          <p:cNvPr id="27" name="组合 26">
            <a:extLst>
              <a:ext uri="{FF2B5EF4-FFF2-40B4-BE49-F238E27FC236}">
                <a16:creationId xmlns:a16="http://schemas.microsoft.com/office/drawing/2014/main" id="{48122EFE-2680-412E-AE83-E92260A5A4D6}"/>
              </a:ext>
            </a:extLst>
          </p:cNvPr>
          <p:cNvGrpSpPr/>
          <p:nvPr/>
        </p:nvGrpSpPr>
        <p:grpSpPr>
          <a:xfrm>
            <a:off x="7251771" y="3992663"/>
            <a:ext cx="832279" cy="1645331"/>
            <a:chOff x="7251771" y="3992663"/>
            <a:chExt cx="832279" cy="1645331"/>
          </a:xfrm>
        </p:grpSpPr>
        <p:sp>
          <p:nvSpPr>
            <p:cNvPr id="61" name="文本框 60">
              <a:extLst>
                <a:ext uri="{FF2B5EF4-FFF2-40B4-BE49-F238E27FC236}">
                  <a16:creationId xmlns:a16="http://schemas.microsoft.com/office/drawing/2014/main" id="{049CCF79-0B50-428A-AF31-B958CD52CE36}"/>
                </a:ext>
              </a:extLst>
            </p:cNvPr>
            <p:cNvSpPr txBox="1"/>
            <p:nvPr/>
          </p:nvSpPr>
          <p:spPr>
            <a:xfrm>
              <a:off x="7690733" y="3992663"/>
              <a:ext cx="371718" cy="1077218"/>
            </a:xfrm>
            <a:prstGeom prst="rect">
              <a:avLst/>
            </a:prstGeom>
            <a:noFill/>
          </p:spPr>
          <p:txBody>
            <a:bodyPr wrap="square" rtlCol="0">
              <a:spAutoFit/>
            </a:bodyPr>
            <a:lstStyle/>
            <a:p>
              <a:r>
                <a:rPr lang="zh-CN" altLang="en-US" sz="1600" dirty="0">
                  <a:latin typeface="+mj-ea"/>
                  <a:ea typeface="+mj-ea"/>
                </a:rPr>
                <a:t>构建队列</a:t>
              </a:r>
            </a:p>
          </p:txBody>
        </p:sp>
        <p:sp>
          <p:nvSpPr>
            <p:cNvPr id="3" name="箭头: 右 2">
              <a:extLst>
                <a:ext uri="{FF2B5EF4-FFF2-40B4-BE49-F238E27FC236}">
                  <a16:creationId xmlns:a16="http://schemas.microsoft.com/office/drawing/2014/main" id="{14273D2F-591C-47AC-965E-C7078D04EA9F}"/>
                </a:ext>
              </a:extLst>
            </p:cNvPr>
            <p:cNvSpPr/>
            <p:nvPr/>
          </p:nvSpPr>
          <p:spPr>
            <a:xfrm>
              <a:off x="7374988" y="5185695"/>
              <a:ext cx="687463" cy="20402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10B6B55C-287A-4201-A1EC-CC12DF236341}"/>
                    </a:ext>
                  </a:extLst>
                </p:cNvPr>
                <p:cNvSpPr/>
                <p:nvPr/>
              </p:nvSpPr>
              <p:spPr>
                <a:xfrm>
                  <a:off x="7251771" y="5360995"/>
                  <a:ext cx="832279"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i="1">
                            <a:latin typeface="Cambria Math" panose="02040503050406030204" pitchFamily="18" charset="0"/>
                          </a:rPr>
                          <m:t>𝑆𝑡𝑒𝑝</m:t>
                        </m:r>
                        <m:r>
                          <a:rPr lang="en-US" altLang="zh-CN" sz="1200" i="1">
                            <a:latin typeface="Cambria Math" panose="02040503050406030204" pitchFamily="18" charset="0"/>
                          </a:rPr>
                          <m:t>2</m:t>
                        </m:r>
                      </m:oMath>
                    </m:oMathPara>
                  </a14:m>
                  <a:endParaRPr lang="zh-CN" altLang="en-US" sz="1200" dirty="0"/>
                </a:p>
              </p:txBody>
            </p:sp>
          </mc:Choice>
          <mc:Fallback xmlns="">
            <p:sp>
              <p:nvSpPr>
                <p:cNvPr id="4" name="矩形 3">
                  <a:extLst>
                    <a:ext uri="{FF2B5EF4-FFF2-40B4-BE49-F238E27FC236}">
                      <a16:creationId xmlns:a16="http://schemas.microsoft.com/office/drawing/2014/main" id="{10B6B55C-287A-4201-A1EC-CC12DF236341}"/>
                    </a:ext>
                  </a:extLst>
                </p:cNvPr>
                <p:cNvSpPr>
                  <a:spLocks noRot="1" noChangeAspect="1" noMove="1" noResize="1" noEditPoints="1" noAdjustHandles="1" noChangeArrowheads="1" noChangeShapeType="1" noTextEdit="1"/>
                </p:cNvSpPr>
                <p:nvPr/>
              </p:nvSpPr>
              <p:spPr>
                <a:xfrm>
                  <a:off x="7251771" y="5360995"/>
                  <a:ext cx="832279" cy="276999"/>
                </a:xfrm>
                <a:prstGeom prst="rect">
                  <a:avLst/>
                </a:prstGeom>
                <a:blipFill>
                  <a:blip r:embed="rId20"/>
                  <a:stretch>
                    <a:fillRect b="-4348"/>
                  </a:stretch>
                </a:blipFill>
              </p:spPr>
              <p:txBody>
                <a:bodyPr/>
                <a:lstStyle/>
                <a:p>
                  <a:r>
                    <a:rPr lang="zh-CN" altLang="en-US">
                      <a:noFill/>
                    </a:rPr>
                    <a:t> </a:t>
                  </a:r>
                </a:p>
              </p:txBody>
            </p:sp>
          </mc:Fallback>
        </mc:AlternateContent>
      </p:grpSp>
      <p:grpSp>
        <p:nvGrpSpPr>
          <p:cNvPr id="6" name="组合 5">
            <a:extLst>
              <a:ext uri="{FF2B5EF4-FFF2-40B4-BE49-F238E27FC236}">
                <a16:creationId xmlns:a16="http://schemas.microsoft.com/office/drawing/2014/main" id="{C16A5EC3-EDE5-4DF1-902E-68FC2212A68E}"/>
              </a:ext>
            </a:extLst>
          </p:cNvPr>
          <p:cNvGrpSpPr/>
          <p:nvPr/>
        </p:nvGrpSpPr>
        <p:grpSpPr>
          <a:xfrm>
            <a:off x="381000" y="2992006"/>
            <a:ext cx="5260241" cy="851855"/>
            <a:chOff x="381000" y="2992006"/>
            <a:chExt cx="5260241" cy="851855"/>
          </a:xfrm>
        </p:grpSpPr>
        <p:sp>
          <p:nvSpPr>
            <p:cNvPr id="83" name="矩形 82">
              <a:extLst>
                <a:ext uri="{FF2B5EF4-FFF2-40B4-BE49-F238E27FC236}">
                  <a16:creationId xmlns:a16="http://schemas.microsoft.com/office/drawing/2014/main" id="{9FE53F69-55CC-4DD0-85EC-B6723C88EBCA}"/>
                </a:ext>
              </a:extLst>
            </p:cNvPr>
            <p:cNvSpPr/>
            <p:nvPr/>
          </p:nvSpPr>
          <p:spPr>
            <a:xfrm>
              <a:off x="381000" y="2992006"/>
              <a:ext cx="3204967" cy="851855"/>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2817AC48-39D5-49B9-9B1F-15C5BF8CBFB5}"/>
                    </a:ext>
                  </a:extLst>
                </p:cNvPr>
                <p:cNvSpPr txBox="1"/>
                <p:nvPr/>
              </p:nvSpPr>
              <p:spPr>
                <a:xfrm>
                  <a:off x="3606682" y="3205969"/>
                  <a:ext cx="2034559" cy="461665"/>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1200" b="1" dirty="0">
                      <a:solidFill>
                        <a:schemeClr val="tx1"/>
                      </a:solidFill>
                      <a:latin typeface="Cambria Math" panose="02040503050406030204" pitchFamily="18" charset="0"/>
                      <a:ea typeface="+mj-ea"/>
                    </a:rPr>
                    <a:t>高次留率</a:t>
                  </a:r>
                  <a:endParaRPr lang="en-US" altLang="zh-CN" sz="1200" b="1" dirty="0">
                    <a:solidFill>
                      <a:schemeClr val="tx1"/>
                    </a:solidFill>
                    <a:latin typeface="Cambria Math" panose="02040503050406030204" pitchFamily="18" charset="0"/>
                    <a:ea typeface="+mj-ea"/>
                  </a:endParaRPr>
                </a:p>
                <a:p>
                  <a:pPr algn="ctr"/>
                  <a14:m>
                    <m:oMath xmlns:m="http://schemas.openxmlformats.org/officeDocument/2006/math">
                      <m:r>
                        <a:rPr lang="en-US" altLang="zh-CN" sz="1200" b="1" i="1" dirty="0" smtClean="0">
                          <a:solidFill>
                            <a:schemeClr val="tx1"/>
                          </a:solidFill>
                          <a:latin typeface="Cambria Math" panose="02040503050406030204" pitchFamily="18" charset="0"/>
                          <a:ea typeface="+mj-ea"/>
                        </a:rPr>
                        <m:t>𝒑𝒅𝒄𝒗𝒓</m:t>
                      </m:r>
                      <m:r>
                        <a:rPr lang="en-US" altLang="zh-CN" sz="1200" b="1" i="1" dirty="0" smtClean="0">
                          <a:solidFill>
                            <a:schemeClr val="tx1"/>
                          </a:solidFill>
                          <a:latin typeface="Cambria Math" panose="02040503050406030204" pitchFamily="18" charset="0"/>
                          <a:ea typeface="+mj-ea"/>
                        </a:rPr>
                        <m:t>&gt;</m:t>
                      </m:r>
                      <m:r>
                        <a:rPr lang="en-US" altLang="zh-CN" sz="1200" b="1" i="1" dirty="0" err="1" smtClean="0">
                          <a:solidFill>
                            <a:schemeClr val="tx1"/>
                          </a:solidFill>
                          <a:latin typeface="Cambria Math" panose="02040503050406030204" pitchFamily="18" charset="0"/>
                          <a:ea typeface="+mj-ea"/>
                        </a:rPr>
                        <m:t>𝒕𝒂𝒓𝒈𝒆𝒕</m:t>
                      </m:r>
                      <m:r>
                        <a:rPr lang="en-US" altLang="zh-CN" sz="1200" b="1" i="1" dirty="0" smtClean="0">
                          <a:solidFill>
                            <a:schemeClr val="tx1"/>
                          </a:solidFill>
                          <a:latin typeface="Cambria Math" panose="02040503050406030204" pitchFamily="18" charset="0"/>
                          <a:ea typeface="+mj-ea"/>
                        </a:rPr>
                        <m:t>𝑫</m:t>
                      </m:r>
                      <m:r>
                        <a:rPr lang="en-US" altLang="zh-CN" sz="1200" b="1" i="1" dirty="0" err="1" smtClean="0">
                          <a:solidFill>
                            <a:schemeClr val="tx1"/>
                          </a:solidFill>
                          <a:latin typeface="Cambria Math" panose="02040503050406030204" pitchFamily="18" charset="0"/>
                          <a:ea typeface="+mj-ea"/>
                        </a:rPr>
                        <m:t>𝒄𝒗</m:t>
                      </m:r>
                      <m:r>
                        <a:rPr lang="en-US" altLang="zh-CN" sz="1200" b="1" i="1" dirty="0" err="1">
                          <a:solidFill>
                            <a:schemeClr val="tx1"/>
                          </a:solidFill>
                          <a:latin typeface="Cambria Math" panose="02040503050406030204" pitchFamily="18" charset="0"/>
                          <a:ea typeface="+mj-ea"/>
                        </a:rPr>
                        <m:t>𝒓</m:t>
                      </m:r>
                    </m:oMath>
                  </a14:m>
                  <a:r>
                    <a:rPr lang="en-US" altLang="zh-CN" sz="1200" b="1" dirty="0">
                      <a:solidFill>
                        <a:schemeClr val="tx1"/>
                      </a:solidFill>
                      <a:latin typeface="+mj-ea"/>
                      <a:ea typeface="+mj-ea"/>
                    </a:rPr>
                    <a:t>(</a:t>
                  </a:r>
                  <a14:m>
                    <m:oMath xmlns:m="http://schemas.openxmlformats.org/officeDocument/2006/math">
                      <m:r>
                        <a:rPr lang="en-US" altLang="zh-CN" sz="1200" b="1" i="1" dirty="0" smtClean="0">
                          <a:solidFill>
                            <a:schemeClr val="tx1"/>
                          </a:solidFill>
                          <a:latin typeface="Cambria Math" panose="02040503050406030204" pitchFamily="18" charset="0"/>
                          <a:ea typeface="+mj-ea"/>
                        </a:rPr>
                        <m:t>𝟎</m:t>
                      </m:r>
                      <m:r>
                        <a:rPr lang="en-US" altLang="zh-CN" sz="1200" b="1" i="1" dirty="0" smtClean="0">
                          <a:solidFill>
                            <a:schemeClr val="tx1"/>
                          </a:solidFill>
                          <a:latin typeface="Cambria Math" panose="02040503050406030204" pitchFamily="18" charset="0"/>
                          <a:ea typeface="+mj-ea"/>
                        </a:rPr>
                        <m:t>.</m:t>
                      </m:r>
                      <m:r>
                        <a:rPr lang="en-US" altLang="zh-CN" sz="1200" b="1" i="1" dirty="0" smtClean="0">
                          <a:solidFill>
                            <a:schemeClr val="tx1"/>
                          </a:solidFill>
                          <a:latin typeface="Cambria Math" panose="02040503050406030204" pitchFamily="18" charset="0"/>
                          <a:ea typeface="+mj-ea"/>
                        </a:rPr>
                        <m:t>𝟒</m:t>
                      </m:r>
                    </m:oMath>
                  </a14:m>
                  <a:r>
                    <a:rPr lang="en-US" altLang="zh-CN" sz="1200" b="1" dirty="0">
                      <a:solidFill>
                        <a:schemeClr val="tx1"/>
                      </a:solidFill>
                      <a:latin typeface="+mj-ea"/>
                      <a:ea typeface="+mj-ea"/>
                    </a:rPr>
                    <a:t>)</a:t>
                  </a:r>
                  <a:endParaRPr lang="zh-CN" altLang="en-US" sz="1200" b="1" dirty="0">
                    <a:solidFill>
                      <a:schemeClr val="tx1"/>
                    </a:solidFill>
                    <a:latin typeface="+mj-ea"/>
                    <a:ea typeface="+mj-ea"/>
                  </a:endParaRPr>
                </a:p>
              </p:txBody>
            </p:sp>
          </mc:Choice>
          <mc:Fallback xmlns="">
            <p:sp>
              <p:nvSpPr>
                <p:cNvPr id="60" name="文本框 59">
                  <a:extLst>
                    <a:ext uri="{FF2B5EF4-FFF2-40B4-BE49-F238E27FC236}">
                      <a16:creationId xmlns:a16="http://schemas.microsoft.com/office/drawing/2014/main" id="{2817AC48-39D5-49B9-9B1F-15C5BF8CBFB5}"/>
                    </a:ext>
                  </a:extLst>
                </p:cNvPr>
                <p:cNvSpPr txBox="1">
                  <a:spLocks noRot="1" noChangeAspect="1" noMove="1" noResize="1" noEditPoints="1" noAdjustHandles="1" noChangeArrowheads="1" noChangeShapeType="1" noTextEdit="1"/>
                </p:cNvSpPr>
                <p:nvPr/>
              </p:nvSpPr>
              <p:spPr>
                <a:xfrm>
                  <a:off x="3606682" y="3205969"/>
                  <a:ext cx="2034559" cy="461665"/>
                </a:xfrm>
                <a:prstGeom prst="rect">
                  <a:avLst/>
                </a:prstGeom>
                <a:blipFill>
                  <a:blip r:embed="rId23"/>
                  <a:stretch>
                    <a:fillRect l="-299" r="-1194" b="-7692"/>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988B99C6-E547-422C-BAC8-389C9F9983EB}"/>
                    </a:ext>
                  </a:extLst>
                </p:cNvPr>
                <p:cNvSpPr txBox="1"/>
                <p:nvPr/>
              </p:nvSpPr>
              <p:spPr>
                <a:xfrm>
                  <a:off x="809672" y="3507741"/>
                  <a:ext cx="1030213" cy="276999"/>
                </a:xfrm>
                <a:prstGeom prst="rect">
                  <a:avLst/>
                </a:prstGeom>
                <a:solidFill>
                  <a:schemeClr val="accent2">
                    <a:lumMod val="40000"/>
                    <a:lumOff val="60000"/>
                  </a:schemeClr>
                </a:solidFill>
                <a:ln>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ea typeface="+mj-ea"/>
                          </a:rPr>
                          <m:t>𝑝𝑑𝑐𝑣𝑟</m:t>
                        </m:r>
                        <m:r>
                          <a:rPr lang="en-US" altLang="zh-CN" sz="1200" b="0" i="1" smtClean="0">
                            <a:latin typeface="Cambria Math" panose="02040503050406030204" pitchFamily="18" charset="0"/>
                            <a:ea typeface="+mj-ea"/>
                          </a:rPr>
                          <m:t>=0.5</m:t>
                        </m:r>
                      </m:oMath>
                    </m:oMathPara>
                  </a14:m>
                  <a:endParaRPr lang="zh-CN" altLang="en-US" sz="1200" dirty="0">
                    <a:latin typeface="+mj-ea"/>
                    <a:ea typeface="+mj-ea"/>
                  </a:endParaRPr>
                </a:p>
              </p:txBody>
            </p:sp>
          </mc:Choice>
          <mc:Fallback xmlns="">
            <p:sp>
              <p:nvSpPr>
                <p:cNvPr id="71" name="文本框 70">
                  <a:extLst>
                    <a:ext uri="{FF2B5EF4-FFF2-40B4-BE49-F238E27FC236}">
                      <a16:creationId xmlns:a16="http://schemas.microsoft.com/office/drawing/2014/main" id="{988B99C6-E547-422C-BAC8-389C9F9983EB}"/>
                    </a:ext>
                  </a:extLst>
                </p:cNvPr>
                <p:cNvSpPr txBox="1">
                  <a:spLocks noRot="1" noChangeAspect="1" noMove="1" noResize="1" noEditPoints="1" noAdjustHandles="1" noChangeArrowheads="1" noChangeShapeType="1" noTextEdit="1"/>
                </p:cNvSpPr>
                <p:nvPr/>
              </p:nvSpPr>
              <p:spPr>
                <a:xfrm>
                  <a:off x="809672" y="3507741"/>
                  <a:ext cx="1030213" cy="276999"/>
                </a:xfrm>
                <a:prstGeom prst="rect">
                  <a:avLst/>
                </a:prstGeom>
                <a:blipFill>
                  <a:blip r:embed="rId24"/>
                  <a:stretch>
                    <a:fillRect b="-4167"/>
                  </a:stretch>
                </a:blipFill>
                <a:ln>
                  <a:solidFill>
                    <a:schemeClr val="accent2">
                      <a:lumMod val="40000"/>
                      <a:lumOff val="6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B63D7BF2-40C3-4942-8CAC-53B36666B118}"/>
                    </a:ext>
                  </a:extLst>
                </p:cNvPr>
                <p:cNvSpPr txBox="1"/>
                <p:nvPr/>
              </p:nvSpPr>
              <p:spPr>
                <a:xfrm>
                  <a:off x="1794094" y="3507741"/>
                  <a:ext cx="1042604" cy="276999"/>
                </a:xfrm>
                <a:prstGeom prst="rect">
                  <a:avLst/>
                </a:prstGeom>
                <a:solidFill>
                  <a:schemeClr val="accent2">
                    <a:lumMod val="40000"/>
                    <a:lumOff val="60000"/>
                  </a:schemeClr>
                </a:solidFill>
                <a:ln>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ea typeface="+mj-ea"/>
                          </a:rPr>
                          <m:t>𝑝𝑑𝑐𝑣𝑟</m:t>
                        </m:r>
                        <m:r>
                          <a:rPr lang="en-US" altLang="zh-CN" sz="1200" b="0" i="1" smtClean="0">
                            <a:latin typeface="Cambria Math" panose="02040503050406030204" pitchFamily="18" charset="0"/>
                            <a:ea typeface="+mj-ea"/>
                          </a:rPr>
                          <m:t>=0.6</m:t>
                        </m:r>
                      </m:oMath>
                    </m:oMathPara>
                  </a14:m>
                  <a:endParaRPr lang="zh-CN" altLang="en-US" sz="1200" dirty="0">
                    <a:latin typeface="+mj-ea"/>
                    <a:ea typeface="+mj-ea"/>
                  </a:endParaRPr>
                </a:p>
              </p:txBody>
            </p:sp>
          </mc:Choice>
          <mc:Fallback xmlns="">
            <p:sp>
              <p:nvSpPr>
                <p:cNvPr id="72" name="文本框 71">
                  <a:extLst>
                    <a:ext uri="{FF2B5EF4-FFF2-40B4-BE49-F238E27FC236}">
                      <a16:creationId xmlns:a16="http://schemas.microsoft.com/office/drawing/2014/main" id="{B63D7BF2-40C3-4942-8CAC-53B36666B118}"/>
                    </a:ext>
                  </a:extLst>
                </p:cNvPr>
                <p:cNvSpPr txBox="1">
                  <a:spLocks noRot="1" noChangeAspect="1" noMove="1" noResize="1" noEditPoints="1" noAdjustHandles="1" noChangeArrowheads="1" noChangeShapeType="1" noTextEdit="1"/>
                </p:cNvSpPr>
                <p:nvPr/>
              </p:nvSpPr>
              <p:spPr>
                <a:xfrm>
                  <a:off x="1794094" y="3507741"/>
                  <a:ext cx="1042604" cy="276999"/>
                </a:xfrm>
                <a:prstGeom prst="rect">
                  <a:avLst/>
                </a:prstGeom>
                <a:blipFill>
                  <a:blip r:embed="rId25"/>
                  <a:stretch>
                    <a:fillRect b="-4167"/>
                  </a:stretch>
                </a:blipFill>
                <a:ln>
                  <a:solidFill>
                    <a:schemeClr val="accent2">
                      <a:lumMod val="40000"/>
                      <a:lumOff val="60000"/>
                    </a:schemeClr>
                  </a:solidFill>
                </a:ln>
              </p:spPr>
              <p:txBody>
                <a:bodyPr/>
                <a:lstStyle/>
                <a:p>
                  <a:r>
                    <a:rPr lang="zh-CN" altLang="en-US">
                      <a:noFill/>
                    </a:rPr>
                    <a:t> </a:t>
                  </a:r>
                </a:p>
              </p:txBody>
            </p:sp>
          </mc:Fallback>
        </mc:AlternateContent>
        <p:sp>
          <p:nvSpPr>
            <p:cNvPr id="130" name="椭圆 129">
              <a:extLst>
                <a:ext uri="{FF2B5EF4-FFF2-40B4-BE49-F238E27FC236}">
                  <a16:creationId xmlns:a16="http://schemas.microsoft.com/office/drawing/2014/main" id="{22D86D6B-C526-485D-988F-47940EAA04E1}"/>
                </a:ext>
              </a:extLst>
            </p:cNvPr>
            <p:cNvSpPr/>
            <p:nvPr/>
          </p:nvSpPr>
          <p:spPr>
            <a:xfrm>
              <a:off x="1242203" y="3142808"/>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solidFill>
                <a:latin typeface="+mj-ea"/>
                <a:ea typeface="+mj-ea"/>
              </a:endParaRPr>
            </a:p>
          </p:txBody>
        </p:sp>
        <p:sp>
          <p:nvSpPr>
            <p:cNvPr id="131" name="椭圆 130">
              <a:extLst>
                <a:ext uri="{FF2B5EF4-FFF2-40B4-BE49-F238E27FC236}">
                  <a16:creationId xmlns:a16="http://schemas.microsoft.com/office/drawing/2014/main" id="{243A82EC-0E67-4672-A6C4-334AD6BB07B4}"/>
                </a:ext>
              </a:extLst>
            </p:cNvPr>
            <p:cNvSpPr/>
            <p:nvPr/>
          </p:nvSpPr>
          <p:spPr>
            <a:xfrm>
              <a:off x="2003209" y="3142808"/>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solidFill>
                <a:latin typeface="+mj-ea"/>
                <a:ea typeface="+mj-ea"/>
              </a:endParaRPr>
            </a:p>
          </p:txBody>
        </p:sp>
        <p:sp>
          <p:nvSpPr>
            <p:cNvPr id="132" name="椭圆 131">
              <a:extLst>
                <a:ext uri="{FF2B5EF4-FFF2-40B4-BE49-F238E27FC236}">
                  <a16:creationId xmlns:a16="http://schemas.microsoft.com/office/drawing/2014/main" id="{89955E29-D26D-4D1B-A2BD-29AEB6FF591C}"/>
                </a:ext>
              </a:extLst>
            </p:cNvPr>
            <p:cNvSpPr/>
            <p:nvPr/>
          </p:nvSpPr>
          <p:spPr>
            <a:xfrm>
              <a:off x="2340678" y="3142808"/>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solidFill>
                <a:latin typeface="+mj-ea"/>
                <a:ea typeface="+mj-ea"/>
              </a:endParaRPr>
            </a:p>
          </p:txBody>
        </p:sp>
      </p:grpSp>
      <p:grpSp>
        <p:nvGrpSpPr>
          <p:cNvPr id="18" name="组合 17">
            <a:extLst>
              <a:ext uri="{FF2B5EF4-FFF2-40B4-BE49-F238E27FC236}">
                <a16:creationId xmlns:a16="http://schemas.microsoft.com/office/drawing/2014/main" id="{C0BCCDF1-31E2-490E-B2E9-5750F03333EF}"/>
              </a:ext>
            </a:extLst>
          </p:cNvPr>
          <p:cNvGrpSpPr/>
          <p:nvPr/>
        </p:nvGrpSpPr>
        <p:grpSpPr>
          <a:xfrm>
            <a:off x="447675" y="5386111"/>
            <a:ext cx="5172034" cy="938490"/>
            <a:chOff x="447675" y="5386111"/>
            <a:chExt cx="5172034" cy="938490"/>
          </a:xfrm>
        </p:grpSpPr>
        <p:sp>
          <p:nvSpPr>
            <p:cNvPr id="82" name="矩形 81">
              <a:extLst>
                <a:ext uri="{FF2B5EF4-FFF2-40B4-BE49-F238E27FC236}">
                  <a16:creationId xmlns:a16="http://schemas.microsoft.com/office/drawing/2014/main" id="{07B76B42-DEB5-4475-A20A-3166E2823097}"/>
                </a:ext>
              </a:extLst>
            </p:cNvPr>
            <p:cNvSpPr/>
            <p:nvPr/>
          </p:nvSpPr>
          <p:spPr>
            <a:xfrm>
              <a:off x="447675" y="5386111"/>
              <a:ext cx="3071617" cy="93849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99085A6A-4C80-414F-AD7F-0F0DDD63D603}"/>
                    </a:ext>
                  </a:extLst>
                </p:cNvPr>
                <p:cNvSpPr txBox="1"/>
                <p:nvPr/>
              </p:nvSpPr>
              <p:spPr>
                <a:xfrm>
                  <a:off x="514350" y="5928890"/>
                  <a:ext cx="1045998" cy="276999"/>
                </a:xfrm>
                <a:prstGeom prst="rect">
                  <a:avLst/>
                </a:prstGeom>
                <a:solidFill>
                  <a:schemeClr val="accent6">
                    <a:lumMod val="40000"/>
                    <a:lumOff val="60000"/>
                  </a:schemeClr>
                </a:solidFill>
                <a:ln>
                  <a:solidFill>
                    <a:schemeClr val="accent6">
                      <a:lumMod val="40000"/>
                      <a:lumOff val="6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ea typeface="+mj-ea"/>
                          </a:rPr>
                          <m:t>𝑝𝑑𝑐𝑣𝑟</m:t>
                        </m:r>
                        <m:r>
                          <a:rPr lang="en-US" altLang="zh-CN" sz="1200" b="0" i="1" smtClean="0">
                            <a:latin typeface="Cambria Math" panose="02040503050406030204" pitchFamily="18" charset="0"/>
                            <a:ea typeface="+mj-ea"/>
                          </a:rPr>
                          <m:t>=0.3</m:t>
                        </m:r>
                      </m:oMath>
                    </m:oMathPara>
                  </a14:m>
                  <a:endParaRPr lang="zh-CN" altLang="en-US" sz="1200" dirty="0">
                    <a:latin typeface="+mj-ea"/>
                    <a:ea typeface="+mj-ea"/>
                  </a:endParaRPr>
                </a:p>
              </p:txBody>
            </p:sp>
          </mc:Choice>
          <mc:Fallback xmlns="">
            <p:sp>
              <p:nvSpPr>
                <p:cNvPr id="78" name="文本框 77">
                  <a:extLst>
                    <a:ext uri="{FF2B5EF4-FFF2-40B4-BE49-F238E27FC236}">
                      <a16:creationId xmlns:a16="http://schemas.microsoft.com/office/drawing/2014/main" id="{99085A6A-4C80-414F-AD7F-0F0DDD63D603}"/>
                    </a:ext>
                  </a:extLst>
                </p:cNvPr>
                <p:cNvSpPr txBox="1">
                  <a:spLocks noRot="1" noChangeAspect="1" noMove="1" noResize="1" noEditPoints="1" noAdjustHandles="1" noChangeArrowheads="1" noChangeShapeType="1" noTextEdit="1"/>
                </p:cNvSpPr>
                <p:nvPr/>
              </p:nvSpPr>
              <p:spPr>
                <a:xfrm>
                  <a:off x="514350" y="5928890"/>
                  <a:ext cx="1045998" cy="276999"/>
                </a:xfrm>
                <a:prstGeom prst="rect">
                  <a:avLst/>
                </a:prstGeom>
                <a:blipFill>
                  <a:blip r:embed="rId26"/>
                  <a:stretch>
                    <a:fillRect b="-4255"/>
                  </a:stretch>
                </a:blipFill>
                <a:ln>
                  <a:solidFill>
                    <a:schemeClr val="accent6">
                      <a:lumMod val="40000"/>
                      <a:lumOff val="6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5B118558-E3CD-4331-9042-91CDD0A527E0}"/>
                    </a:ext>
                  </a:extLst>
                </p:cNvPr>
                <p:cNvSpPr txBox="1"/>
                <p:nvPr/>
              </p:nvSpPr>
              <p:spPr>
                <a:xfrm>
                  <a:off x="1503198" y="5923515"/>
                  <a:ext cx="991400" cy="276999"/>
                </a:xfrm>
                <a:prstGeom prst="rect">
                  <a:avLst/>
                </a:prstGeom>
                <a:solidFill>
                  <a:schemeClr val="accent6">
                    <a:lumMod val="40000"/>
                    <a:lumOff val="60000"/>
                  </a:schemeClr>
                </a:solidFill>
                <a:ln>
                  <a:solidFill>
                    <a:schemeClr val="accent6">
                      <a:lumMod val="40000"/>
                      <a:lumOff val="6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ea typeface="+mj-ea"/>
                          </a:rPr>
                          <m:t>𝑝𝑑𝑐𝑣𝑟</m:t>
                        </m:r>
                        <m:r>
                          <a:rPr lang="en-US" altLang="zh-CN" sz="1200" b="0" i="1" smtClean="0">
                            <a:latin typeface="Cambria Math" panose="02040503050406030204" pitchFamily="18" charset="0"/>
                            <a:ea typeface="+mj-ea"/>
                          </a:rPr>
                          <m:t>=0.2</m:t>
                        </m:r>
                      </m:oMath>
                    </m:oMathPara>
                  </a14:m>
                  <a:endParaRPr lang="zh-CN" altLang="en-US" sz="1200" dirty="0">
                    <a:latin typeface="+mj-ea"/>
                    <a:ea typeface="+mj-ea"/>
                  </a:endParaRPr>
                </a:p>
              </p:txBody>
            </p:sp>
          </mc:Choice>
          <mc:Fallback xmlns="">
            <p:sp>
              <p:nvSpPr>
                <p:cNvPr id="79" name="文本框 78">
                  <a:extLst>
                    <a:ext uri="{FF2B5EF4-FFF2-40B4-BE49-F238E27FC236}">
                      <a16:creationId xmlns:a16="http://schemas.microsoft.com/office/drawing/2014/main" id="{5B118558-E3CD-4331-9042-91CDD0A527E0}"/>
                    </a:ext>
                  </a:extLst>
                </p:cNvPr>
                <p:cNvSpPr txBox="1">
                  <a:spLocks noRot="1" noChangeAspect="1" noMove="1" noResize="1" noEditPoints="1" noAdjustHandles="1" noChangeArrowheads="1" noChangeShapeType="1" noTextEdit="1"/>
                </p:cNvSpPr>
                <p:nvPr/>
              </p:nvSpPr>
              <p:spPr>
                <a:xfrm>
                  <a:off x="1503198" y="5923515"/>
                  <a:ext cx="991400" cy="276999"/>
                </a:xfrm>
                <a:prstGeom prst="rect">
                  <a:avLst/>
                </a:prstGeom>
                <a:blipFill>
                  <a:blip r:embed="rId27"/>
                  <a:stretch>
                    <a:fillRect b="-4255"/>
                  </a:stretch>
                </a:blipFill>
                <a:ln>
                  <a:solidFill>
                    <a:schemeClr val="accent6">
                      <a:lumMod val="40000"/>
                      <a:lumOff val="6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6680C7A4-E64A-4765-8FDC-A9002BAFF42E}"/>
                    </a:ext>
                  </a:extLst>
                </p:cNvPr>
                <p:cNvSpPr txBox="1"/>
                <p:nvPr/>
              </p:nvSpPr>
              <p:spPr>
                <a:xfrm>
                  <a:off x="2424730" y="5928890"/>
                  <a:ext cx="1092034" cy="276999"/>
                </a:xfrm>
                <a:prstGeom prst="rect">
                  <a:avLst/>
                </a:prstGeom>
                <a:solidFill>
                  <a:schemeClr val="accent6">
                    <a:lumMod val="40000"/>
                    <a:lumOff val="60000"/>
                  </a:schemeClr>
                </a:solidFill>
                <a:ln>
                  <a:solidFill>
                    <a:schemeClr val="accent6">
                      <a:lumMod val="40000"/>
                      <a:lumOff val="6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ea typeface="+mj-ea"/>
                          </a:rPr>
                          <m:t>𝑝𝑑𝑐𝑣𝑟</m:t>
                        </m:r>
                        <m:r>
                          <a:rPr lang="en-US" altLang="zh-CN" sz="1200" b="0" i="1" smtClean="0">
                            <a:latin typeface="Cambria Math" panose="02040503050406030204" pitchFamily="18" charset="0"/>
                            <a:ea typeface="+mj-ea"/>
                          </a:rPr>
                          <m:t>=0.1</m:t>
                        </m:r>
                      </m:oMath>
                    </m:oMathPara>
                  </a14:m>
                  <a:endParaRPr lang="zh-CN" altLang="en-US" sz="1200" dirty="0">
                    <a:latin typeface="+mj-ea"/>
                    <a:ea typeface="+mj-ea"/>
                  </a:endParaRPr>
                </a:p>
              </p:txBody>
            </p:sp>
          </mc:Choice>
          <mc:Fallback xmlns="">
            <p:sp>
              <p:nvSpPr>
                <p:cNvPr id="80" name="文本框 79">
                  <a:extLst>
                    <a:ext uri="{FF2B5EF4-FFF2-40B4-BE49-F238E27FC236}">
                      <a16:creationId xmlns:a16="http://schemas.microsoft.com/office/drawing/2014/main" id="{6680C7A4-E64A-4765-8FDC-A9002BAFF42E}"/>
                    </a:ext>
                  </a:extLst>
                </p:cNvPr>
                <p:cNvSpPr txBox="1">
                  <a:spLocks noRot="1" noChangeAspect="1" noMove="1" noResize="1" noEditPoints="1" noAdjustHandles="1" noChangeArrowheads="1" noChangeShapeType="1" noTextEdit="1"/>
                </p:cNvSpPr>
                <p:nvPr/>
              </p:nvSpPr>
              <p:spPr>
                <a:xfrm>
                  <a:off x="2424730" y="5928890"/>
                  <a:ext cx="1092034" cy="276999"/>
                </a:xfrm>
                <a:prstGeom prst="rect">
                  <a:avLst/>
                </a:prstGeom>
                <a:blipFill>
                  <a:blip r:embed="rId28"/>
                  <a:stretch>
                    <a:fillRect b="-4255"/>
                  </a:stretch>
                </a:blipFill>
                <a:ln>
                  <a:solidFill>
                    <a:schemeClr val="accent6">
                      <a:lumMod val="40000"/>
                      <a:lumOff val="6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D727E231-81C6-4AEA-8904-E87D9CDE65B7}"/>
                    </a:ext>
                  </a:extLst>
                </p:cNvPr>
                <p:cNvSpPr txBox="1"/>
                <p:nvPr/>
              </p:nvSpPr>
              <p:spPr>
                <a:xfrm>
                  <a:off x="3585150" y="5645632"/>
                  <a:ext cx="2034559" cy="461665"/>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1200" b="1" dirty="0">
                      <a:solidFill>
                        <a:schemeClr val="tx1"/>
                      </a:solidFill>
                      <a:latin typeface="Cambria Math" panose="02040503050406030204" pitchFamily="18" charset="0"/>
                      <a:ea typeface="+mj-ea"/>
                    </a:rPr>
                    <a:t>低次留率</a:t>
                  </a:r>
                  <a:endParaRPr lang="en-US" altLang="zh-CN" sz="1200" b="1" dirty="0">
                    <a:solidFill>
                      <a:schemeClr val="tx1"/>
                    </a:solidFill>
                    <a:latin typeface="Cambria Math" panose="02040503050406030204" pitchFamily="18" charset="0"/>
                    <a:ea typeface="+mj-ea"/>
                  </a:endParaRPr>
                </a:p>
                <a:p>
                  <a:pPr algn="ctr"/>
                  <a14:m>
                    <m:oMath xmlns:m="http://schemas.openxmlformats.org/officeDocument/2006/math">
                      <m:r>
                        <a:rPr lang="en-US" altLang="zh-CN" sz="1200" b="1" i="1" dirty="0" smtClean="0">
                          <a:solidFill>
                            <a:schemeClr val="tx1"/>
                          </a:solidFill>
                          <a:latin typeface="Cambria Math" panose="02040503050406030204" pitchFamily="18" charset="0"/>
                          <a:ea typeface="+mj-ea"/>
                        </a:rPr>
                        <m:t>𝒑𝒅𝒄𝒗𝒓</m:t>
                      </m:r>
                      <m:r>
                        <a:rPr lang="en-US" altLang="zh-CN" sz="1200" b="1" i="1" dirty="0" smtClean="0">
                          <a:solidFill>
                            <a:schemeClr val="tx1"/>
                          </a:solidFill>
                          <a:latin typeface="Cambria Math" panose="02040503050406030204" pitchFamily="18" charset="0"/>
                          <a:ea typeface="+mj-ea"/>
                        </a:rPr>
                        <m:t>&lt;</m:t>
                      </m:r>
                      <m:r>
                        <a:rPr lang="en-US" altLang="zh-CN" sz="1200" b="1" i="1" dirty="0" err="1" smtClean="0">
                          <a:solidFill>
                            <a:schemeClr val="tx1"/>
                          </a:solidFill>
                          <a:latin typeface="Cambria Math" panose="02040503050406030204" pitchFamily="18" charset="0"/>
                          <a:ea typeface="+mj-ea"/>
                        </a:rPr>
                        <m:t>𝒕𝒂𝒓𝒈𝒆𝒕</m:t>
                      </m:r>
                      <m:r>
                        <a:rPr lang="en-US" altLang="zh-CN" sz="1200" b="1" i="1" dirty="0" smtClean="0">
                          <a:solidFill>
                            <a:schemeClr val="tx1"/>
                          </a:solidFill>
                          <a:latin typeface="Cambria Math" panose="02040503050406030204" pitchFamily="18" charset="0"/>
                          <a:ea typeface="+mj-ea"/>
                        </a:rPr>
                        <m:t>𝑫</m:t>
                      </m:r>
                      <m:r>
                        <a:rPr lang="en-US" altLang="zh-CN" sz="1200" b="1" i="1" dirty="0" err="1" smtClean="0">
                          <a:solidFill>
                            <a:schemeClr val="tx1"/>
                          </a:solidFill>
                          <a:latin typeface="Cambria Math" panose="02040503050406030204" pitchFamily="18" charset="0"/>
                          <a:ea typeface="+mj-ea"/>
                        </a:rPr>
                        <m:t>𝒄𝒗</m:t>
                      </m:r>
                      <m:r>
                        <a:rPr lang="en-US" altLang="zh-CN" sz="1200" b="1" i="1" dirty="0" err="1">
                          <a:solidFill>
                            <a:schemeClr val="tx1"/>
                          </a:solidFill>
                          <a:latin typeface="Cambria Math" panose="02040503050406030204" pitchFamily="18" charset="0"/>
                          <a:ea typeface="+mj-ea"/>
                        </a:rPr>
                        <m:t>𝒓</m:t>
                      </m:r>
                    </m:oMath>
                  </a14:m>
                  <a:r>
                    <a:rPr lang="en-US" altLang="zh-CN" sz="1200" b="1" dirty="0">
                      <a:solidFill>
                        <a:schemeClr val="tx1"/>
                      </a:solidFill>
                      <a:latin typeface="+mj-ea"/>
                      <a:ea typeface="+mj-ea"/>
                    </a:rPr>
                    <a:t>(</a:t>
                  </a:r>
                  <a14:m>
                    <m:oMath xmlns:m="http://schemas.openxmlformats.org/officeDocument/2006/math">
                      <m:r>
                        <a:rPr lang="en-US" altLang="zh-CN" sz="1200" b="1" i="1" dirty="0" smtClean="0">
                          <a:solidFill>
                            <a:schemeClr val="tx1"/>
                          </a:solidFill>
                          <a:latin typeface="Cambria Math" panose="02040503050406030204" pitchFamily="18" charset="0"/>
                          <a:ea typeface="+mj-ea"/>
                        </a:rPr>
                        <m:t>𝟎</m:t>
                      </m:r>
                      <m:r>
                        <a:rPr lang="en-US" altLang="zh-CN" sz="1200" b="1" i="1" dirty="0" smtClean="0">
                          <a:solidFill>
                            <a:schemeClr val="tx1"/>
                          </a:solidFill>
                          <a:latin typeface="Cambria Math" panose="02040503050406030204" pitchFamily="18" charset="0"/>
                          <a:ea typeface="+mj-ea"/>
                        </a:rPr>
                        <m:t>.</m:t>
                      </m:r>
                      <m:r>
                        <a:rPr lang="en-US" altLang="zh-CN" sz="1200" b="1" i="1" dirty="0" smtClean="0">
                          <a:solidFill>
                            <a:schemeClr val="tx1"/>
                          </a:solidFill>
                          <a:latin typeface="Cambria Math" panose="02040503050406030204" pitchFamily="18" charset="0"/>
                          <a:ea typeface="+mj-ea"/>
                        </a:rPr>
                        <m:t>𝟒</m:t>
                      </m:r>
                    </m:oMath>
                  </a14:m>
                  <a:r>
                    <a:rPr lang="en-US" altLang="zh-CN" sz="1200" b="1" dirty="0">
                      <a:solidFill>
                        <a:schemeClr val="tx1"/>
                      </a:solidFill>
                      <a:latin typeface="+mj-ea"/>
                      <a:ea typeface="+mj-ea"/>
                    </a:rPr>
                    <a:t>)</a:t>
                  </a:r>
                  <a:endParaRPr lang="zh-CN" altLang="en-US" sz="1200" b="1" dirty="0">
                    <a:solidFill>
                      <a:schemeClr val="tx1"/>
                    </a:solidFill>
                    <a:latin typeface="+mj-ea"/>
                    <a:ea typeface="+mj-ea"/>
                  </a:endParaRPr>
                </a:p>
              </p:txBody>
            </p:sp>
          </mc:Choice>
          <mc:Fallback xmlns="">
            <p:sp>
              <p:nvSpPr>
                <p:cNvPr id="84" name="文本框 83">
                  <a:extLst>
                    <a:ext uri="{FF2B5EF4-FFF2-40B4-BE49-F238E27FC236}">
                      <a16:creationId xmlns:a16="http://schemas.microsoft.com/office/drawing/2014/main" id="{D727E231-81C6-4AEA-8904-E87D9CDE65B7}"/>
                    </a:ext>
                  </a:extLst>
                </p:cNvPr>
                <p:cNvSpPr txBox="1">
                  <a:spLocks noRot="1" noChangeAspect="1" noMove="1" noResize="1" noEditPoints="1" noAdjustHandles="1" noChangeArrowheads="1" noChangeShapeType="1" noTextEdit="1"/>
                </p:cNvSpPr>
                <p:nvPr/>
              </p:nvSpPr>
              <p:spPr>
                <a:xfrm>
                  <a:off x="3585150" y="5645632"/>
                  <a:ext cx="2034559" cy="461665"/>
                </a:xfrm>
                <a:prstGeom prst="rect">
                  <a:avLst/>
                </a:prstGeom>
                <a:blipFill>
                  <a:blip r:embed="rId29"/>
                  <a:stretch>
                    <a:fillRect l="-298" r="-1190" b="-7692"/>
                  </a:stretch>
                </a:blipFill>
                <a:ln>
                  <a:solidFill>
                    <a:schemeClr val="bg1"/>
                  </a:solidFill>
                </a:ln>
              </p:spPr>
              <p:txBody>
                <a:bodyPr/>
                <a:lstStyle/>
                <a:p>
                  <a:r>
                    <a:rPr lang="zh-CN" altLang="en-US">
                      <a:noFill/>
                    </a:rPr>
                    <a:t> </a:t>
                  </a:r>
                </a:p>
              </p:txBody>
            </p:sp>
          </mc:Fallback>
        </mc:AlternateContent>
        <p:sp>
          <p:nvSpPr>
            <p:cNvPr id="133" name="椭圆 132">
              <a:extLst>
                <a:ext uri="{FF2B5EF4-FFF2-40B4-BE49-F238E27FC236}">
                  <a16:creationId xmlns:a16="http://schemas.microsoft.com/office/drawing/2014/main" id="{71392483-EF3A-42D3-B4C7-1463942FAC3E}"/>
                </a:ext>
              </a:extLst>
            </p:cNvPr>
            <p:cNvSpPr/>
            <p:nvPr/>
          </p:nvSpPr>
          <p:spPr>
            <a:xfrm>
              <a:off x="941578" y="5618176"/>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solidFill>
                <a:latin typeface="+mj-ea"/>
                <a:ea typeface="+mj-ea"/>
              </a:endParaRPr>
            </a:p>
          </p:txBody>
        </p:sp>
        <p:sp>
          <p:nvSpPr>
            <p:cNvPr id="134" name="椭圆 133">
              <a:extLst>
                <a:ext uri="{FF2B5EF4-FFF2-40B4-BE49-F238E27FC236}">
                  <a16:creationId xmlns:a16="http://schemas.microsoft.com/office/drawing/2014/main" id="{AD159E9A-9D85-40FA-8C10-0FE532AACD29}"/>
                </a:ext>
              </a:extLst>
            </p:cNvPr>
            <p:cNvSpPr/>
            <p:nvPr/>
          </p:nvSpPr>
          <p:spPr>
            <a:xfrm>
              <a:off x="1665740" y="5620366"/>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mj-ea"/>
                <a:ea typeface="+mj-ea"/>
              </a:endParaRPr>
            </a:p>
          </p:txBody>
        </p:sp>
        <p:sp>
          <p:nvSpPr>
            <p:cNvPr id="135" name="椭圆 134">
              <a:extLst>
                <a:ext uri="{FF2B5EF4-FFF2-40B4-BE49-F238E27FC236}">
                  <a16:creationId xmlns:a16="http://schemas.microsoft.com/office/drawing/2014/main" id="{BD13EE1D-E1F9-491E-9116-59C6166B70AE}"/>
                </a:ext>
              </a:extLst>
            </p:cNvPr>
            <p:cNvSpPr/>
            <p:nvPr/>
          </p:nvSpPr>
          <p:spPr>
            <a:xfrm>
              <a:off x="2003209" y="5620366"/>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solidFill>
                <a:latin typeface="+mj-ea"/>
                <a:ea typeface="+mj-ea"/>
              </a:endParaRPr>
            </a:p>
          </p:txBody>
        </p:sp>
        <p:sp>
          <p:nvSpPr>
            <p:cNvPr id="136" name="椭圆 135">
              <a:extLst>
                <a:ext uri="{FF2B5EF4-FFF2-40B4-BE49-F238E27FC236}">
                  <a16:creationId xmlns:a16="http://schemas.microsoft.com/office/drawing/2014/main" id="{F3F70B66-2B94-419A-A769-A083CDB4B072}"/>
                </a:ext>
              </a:extLst>
            </p:cNvPr>
            <p:cNvSpPr/>
            <p:nvPr/>
          </p:nvSpPr>
          <p:spPr>
            <a:xfrm>
              <a:off x="2535927" y="5616944"/>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solidFill>
                <a:latin typeface="+mj-ea"/>
                <a:ea typeface="+mj-ea"/>
              </a:endParaRPr>
            </a:p>
          </p:txBody>
        </p:sp>
        <p:sp>
          <p:nvSpPr>
            <p:cNvPr id="137" name="椭圆 136">
              <a:extLst>
                <a:ext uri="{FF2B5EF4-FFF2-40B4-BE49-F238E27FC236}">
                  <a16:creationId xmlns:a16="http://schemas.microsoft.com/office/drawing/2014/main" id="{D61DD709-F455-4F6B-8A63-5EBAD5A39A84}"/>
                </a:ext>
              </a:extLst>
            </p:cNvPr>
            <p:cNvSpPr/>
            <p:nvPr/>
          </p:nvSpPr>
          <p:spPr>
            <a:xfrm>
              <a:off x="2873396" y="5616944"/>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solidFill>
                <a:latin typeface="+mj-ea"/>
                <a:ea typeface="+mj-ea"/>
              </a:endParaRPr>
            </a:p>
          </p:txBody>
        </p:sp>
        <p:sp>
          <p:nvSpPr>
            <p:cNvPr id="138" name="椭圆 137">
              <a:extLst>
                <a:ext uri="{FF2B5EF4-FFF2-40B4-BE49-F238E27FC236}">
                  <a16:creationId xmlns:a16="http://schemas.microsoft.com/office/drawing/2014/main" id="{C06D4B07-A28D-4948-A9CB-D2DDAC615E32}"/>
                </a:ext>
              </a:extLst>
            </p:cNvPr>
            <p:cNvSpPr/>
            <p:nvPr/>
          </p:nvSpPr>
          <p:spPr>
            <a:xfrm>
              <a:off x="3206898" y="5616944"/>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solidFill>
                <a:latin typeface="+mj-ea"/>
                <a:ea typeface="+mj-ea"/>
              </a:endParaRPr>
            </a:p>
          </p:txBody>
        </p:sp>
      </p:grpSp>
      <p:grpSp>
        <p:nvGrpSpPr>
          <p:cNvPr id="23" name="组合 22">
            <a:extLst>
              <a:ext uri="{FF2B5EF4-FFF2-40B4-BE49-F238E27FC236}">
                <a16:creationId xmlns:a16="http://schemas.microsoft.com/office/drawing/2014/main" id="{A10D3050-74E8-4FFD-BA60-A3D1A8FAD43E}"/>
              </a:ext>
            </a:extLst>
          </p:cNvPr>
          <p:cNvGrpSpPr/>
          <p:nvPr/>
        </p:nvGrpSpPr>
        <p:grpSpPr>
          <a:xfrm>
            <a:off x="5851374" y="4000573"/>
            <a:ext cx="6129320" cy="2567096"/>
            <a:chOff x="5851374" y="4000573"/>
            <a:chExt cx="6129320" cy="2567096"/>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8F390DA-25BF-4CD5-8092-FD2D7D226778}"/>
                    </a:ext>
                  </a:extLst>
                </p:cNvPr>
                <p:cNvSpPr txBox="1"/>
                <p:nvPr/>
              </p:nvSpPr>
              <p:spPr>
                <a:xfrm>
                  <a:off x="5851374" y="6290670"/>
                  <a:ext cx="5163358" cy="276999"/>
                </a:xfrm>
                <a:prstGeom prst="rect">
                  <a:avLst/>
                </a:prstGeom>
                <a:noFill/>
              </p:spPr>
              <p:txBody>
                <a:bodyPr wrap="square" rtlCol="0">
                  <a:spAutoFit/>
                </a:bodyPr>
                <a:lstStyle/>
                <a:p>
                  <a:r>
                    <a:rPr lang="zh-CN" altLang="en-US" sz="1200" dirty="0">
                      <a:latin typeface="+mj-ea"/>
                      <a:ea typeface="+mj-ea"/>
                    </a:rPr>
                    <a:t>最优过滤阈值</a:t>
                  </a:r>
                  <a14:m>
                    <m:oMath xmlns:m="http://schemas.openxmlformats.org/officeDocument/2006/math">
                      <m:r>
                        <a:rPr lang="en-US" altLang="zh-CN" sz="1200" i="1" dirty="0">
                          <a:latin typeface="Cambria Math" panose="02040503050406030204" pitchFamily="18" charset="0"/>
                          <a:ea typeface="+mj-ea"/>
                        </a:rPr>
                        <m:t>𝑝𝑑𝑐𝑣𝑟𝑇h𝑟𝑒𝑠</m:t>
                      </m:r>
                      <m:r>
                        <a:rPr lang="en-US" altLang="zh-CN" sz="1200" i="1" dirty="0" smtClean="0">
                          <a:latin typeface="Cambria Math" panose="02040503050406030204" pitchFamily="18" charset="0"/>
                          <a:ea typeface="+mj-ea"/>
                        </a:rPr>
                        <m:t>=</m:t>
                      </m:r>
                      <m:r>
                        <a:rPr lang="en-US" altLang="zh-CN" sz="1200" b="0" i="1" dirty="0" smtClean="0">
                          <a:latin typeface="Cambria Math" panose="02040503050406030204" pitchFamily="18" charset="0"/>
                          <a:ea typeface="+mj-ea"/>
                        </a:rPr>
                        <m:t>0.2</m:t>
                      </m:r>
                    </m:oMath>
                  </a14:m>
                  <a:r>
                    <a:rPr lang="zh-CN" altLang="en-US" sz="1200" dirty="0">
                      <a:latin typeface="+mj-ea"/>
                      <a:ea typeface="+mj-ea"/>
                    </a:rPr>
                    <a:t>，过滤后人群数量</a:t>
                  </a:r>
                  <a:r>
                    <a:rPr lang="en-US" altLang="zh-CN" sz="1200" dirty="0">
                      <a:latin typeface="+mj-ea"/>
                      <a:ea typeface="+mj-ea"/>
                    </a:rPr>
                    <a:t>6</a:t>
                  </a:r>
                  <a:endParaRPr lang="zh-CN" altLang="en-US" sz="1200" dirty="0">
                    <a:latin typeface="+mj-ea"/>
                    <a:ea typeface="+mj-ea"/>
                  </a:endParaRPr>
                </a:p>
              </p:txBody>
            </p:sp>
          </mc:Choice>
          <mc:Fallback xmlns="">
            <p:sp>
              <p:nvSpPr>
                <p:cNvPr id="5" name="文本框 4">
                  <a:extLst>
                    <a:ext uri="{FF2B5EF4-FFF2-40B4-BE49-F238E27FC236}">
                      <a16:creationId xmlns:a16="http://schemas.microsoft.com/office/drawing/2014/main" id="{98F390DA-25BF-4CD5-8092-FD2D7D226778}"/>
                    </a:ext>
                  </a:extLst>
                </p:cNvPr>
                <p:cNvSpPr txBox="1">
                  <a:spLocks noRot="1" noChangeAspect="1" noMove="1" noResize="1" noEditPoints="1" noAdjustHandles="1" noChangeArrowheads="1" noChangeShapeType="1" noTextEdit="1"/>
                </p:cNvSpPr>
                <p:nvPr/>
              </p:nvSpPr>
              <p:spPr>
                <a:xfrm>
                  <a:off x="5851374" y="6290670"/>
                  <a:ext cx="5163358" cy="276999"/>
                </a:xfrm>
                <a:prstGeom prst="rect">
                  <a:avLst/>
                </a:prstGeom>
                <a:blipFill>
                  <a:blip r:embed="rId30"/>
                  <a:stretch>
                    <a:fillRect l="-118" t="-2222" b="-17778"/>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DED1DCF1-22CB-4112-906E-1365FA1E594D}"/>
                </a:ext>
              </a:extLst>
            </p:cNvPr>
            <p:cNvSpPr txBox="1"/>
            <p:nvPr/>
          </p:nvSpPr>
          <p:spPr>
            <a:xfrm>
              <a:off x="10516352" y="4000573"/>
              <a:ext cx="371718" cy="1077218"/>
            </a:xfrm>
            <a:prstGeom prst="rect">
              <a:avLst/>
            </a:prstGeom>
            <a:noFill/>
          </p:spPr>
          <p:txBody>
            <a:bodyPr wrap="square" rtlCol="0">
              <a:spAutoFit/>
            </a:bodyPr>
            <a:lstStyle/>
            <a:p>
              <a:r>
                <a:rPr lang="zh-CN" altLang="en-US" sz="1600" dirty="0">
                  <a:latin typeface="+mj-ea"/>
                  <a:ea typeface="+mj-ea"/>
                </a:rPr>
                <a:t>最优过滤</a:t>
              </a:r>
            </a:p>
          </p:txBody>
        </p:sp>
        <p:sp>
          <p:nvSpPr>
            <p:cNvPr id="65" name="箭头: 右 64">
              <a:extLst>
                <a:ext uri="{FF2B5EF4-FFF2-40B4-BE49-F238E27FC236}">
                  <a16:creationId xmlns:a16="http://schemas.microsoft.com/office/drawing/2014/main" id="{0BEF1C6D-5751-4BD7-A8D1-E6B38CF96D02}"/>
                </a:ext>
              </a:extLst>
            </p:cNvPr>
            <p:cNvSpPr/>
            <p:nvPr/>
          </p:nvSpPr>
          <p:spPr>
            <a:xfrm>
              <a:off x="9631238" y="4473344"/>
              <a:ext cx="951319" cy="24622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89C9E816-83D8-45DB-AC36-16944E65D6BB}"/>
                    </a:ext>
                  </a:extLst>
                </p:cNvPr>
                <p:cNvSpPr/>
                <p:nvPr/>
              </p:nvSpPr>
              <p:spPr>
                <a:xfrm>
                  <a:off x="9596109" y="4606275"/>
                  <a:ext cx="832279"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𝑆𝑡𝑒𝑝</m:t>
                        </m:r>
                        <m:r>
                          <a:rPr lang="en-US" altLang="zh-CN" sz="1200" b="0" i="1" smtClean="0">
                            <a:latin typeface="Cambria Math" panose="02040503050406030204" pitchFamily="18" charset="0"/>
                          </a:rPr>
                          <m:t>3</m:t>
                        </m:r>
                      </m:oMath>
                    </m:oMathPara>
                  </a14:m>
                  <a:endParaRPr lang="zh-CN" altLang="en-US" sz="1200" dirty="0"/>
                </a:p>
              </p:txBody>
            </p:sp>
          </mc:Choice>
          <mc:Fallback xmlns="">
            <p:sp>
              <p:nvSpPr>
                <p:cNvPr id="66" name="矩形 65">
                  <a:extLst>
                    <a:ext uri="{FF2B5EF4-FFF2-40B4-BE49-F238E27FC236}">
                      <a16:creationId xmlns:a16="http://schemas.microsoft.com/office/drawing/2014/main" id="{89C9E816-83D8-45DB-AC36-16944E65D6BB}"/>
                    </a:ext>
                  </a:extLst>
                </p:cNvPr>
                <p:cNvSpPr>
                  <a:spLocks noRot="1" noChangeAspect="1" noMove="1" noResize="1" noEditPoints="1" noAdjustHandles="1" noChangeArrowheads="1" noChangeShapeType="1" noTextEdit="1"/>
                </p:cNvSpPr>
                <p:nvPr/>
              </p:nvSpPr>
              <p:spPr>
                <a:xfrm>
                  <a:off x="9596109" y="4606275"/>
                  <a:ext cx="832279" cy="276999"/>
                </a:xfrm>
                <a:prstGeom prst="rect">
                  <a:avLst/>
                </a:prstGeom>
                <a:blipFill>
                  <a:blip r:embed="rId31"/>
                  <a:stretch>
                    <a:fillRect b="-6667"/>
                  </a:stretch>
                </a:blipFill>
              </p:spPr>
              <p:txBody>
                <a:bodyPr/>
                <a:lstStyle/>
                <a:p>
                  <a:r>
                    <a:rPr lang="zh-CN" altLang="en-US">
                      <a:noFill/>
                    </a:rPr>
                    <a:t> </a:t>
                  </a:r>
                </a:p>
              </p:txBody>
            </p:sp>
          </mc:Fallback>
        </mc:AlternateContent>
        <p:grpSp>
          <p:nvGrpSpPr>
            <p:cNvPr id="120" name="组合 119">
              <a:extLst>
                <a:ext uri="{FF2B5EF4-FFF2-40B4-BE49-F238E27FC236}">
                  <a16:creationId xmlns:a16="http://schemas.microsoft.com/office/drawing/2014/main" id="{2657257D-3AE8-44FD-B3C3-E8F64A4D4F2D}"/>
                </a:ext>
              </a:extLst>
            </p:cNvPr>
            <p:cNvGrpSpPr/>
            <p:nvPr/>
          </p:nvGrpSpPr>
          <p:grpSpPr>
            <a:xfrm>
              <a:off x="10905601" y="4067809"/>
              <a:ext cx="889234" cy="1789673"/>
              <a:chOff x="3819319" y="1994498"/>
              <a:chExt cx="889234" cy="1789673"/>
            </a:xfrm>
          </p:grpSpPr>
          <mc:AlternateContent xmlns:mc="http://schemas.openxmlformats.org/markup-compatibility/2006" xmlns:a14="http://schemas.microsoft.com/office/drawing/2010/main">
            <mc:Choice Requires="a14">
              <p:sp>
                <p:nvSpPr>
                  <p:cNvPr id="121" name="椭圆 120">
                    <a:extLst>
                      <a:ext uri="{FF2B5EF4-FFF2-40B4-BE49-F238E27FC236}">
                        <a16:creationId xmlns:a16="http://schemas.microsoft.com/office/drawing/2014/main" id="{39D4FD82-9759-4841-A90F-15B2AC10A658}"/>
                      </a:ext>
                    </a:extLst>
                  </p:cNvPr>
                  <p:cNvSpPr/>
                  <p:nvPr/>
                </p:nvSpPr>
                <p:spPr>
                  <a:xfrm>
                    <a:off x="3819319" y="1994498"/>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000" i="1" dirty="0" smtClean="0">
                              <a:solidFill>
                                <a:schemeClr val="tx1"/>
                              </a:solidFill>
                              <a:latin typeface="Cambria Math" panose="02040503050406030204" pitchFamily="18" charset="0"/>
                              <a:ea typeface="+mj-ea"/>
                            </a:rPr>
                            <m:t>8</m:t>
                          </m:r>
                        </m:oMath>
                      </m:oMathPara>
                    </a14:m>
                    <a:endParaRPr lang="zh-CN" altLang="en-US" sz="1000" dirty="0">
                      <a:solidFill>
                        <a:schemeClr val="tx1"/>
                      </a:solidFill>
                      <a:latin typeface="+mj-ea"/>
                      <a:ea typeface="+mj-ea"/>
                    </a:endParaRPr>
                  </a:p>
                </p:txBody>
              </p:sp>
            </mc:Choice>
            <mc:Fallback xmlns="">
              <p:sp>
                <p:nvSpPr>
                  <p:cNvPr id="121" name="椭圆 120">
                    <a:extLst>
                      <a:ext uri="{FF2B5EF4-FFF2-40B4-BE49-F238E27FC236}">
                        <a16:creationId xmlns:a16="http://schemas.microsoft.com/office/drawing/2014/main" id="{39D4FD82-9759-4841-A90F-15B2AC10A658}"/>
                      </a:ext>
                    </a:extLst>
                  </p:cNvPr>
                  <p:cNvSpPr>
                    <a:spLocks noRot="1" noChangeAspect="1" noMove="1" noResize="1" noEditPoints="1" noAdjustHandles="1" noChangeArrowheads="1" noChangeShapeType="1" noTextEdit="1"/>
                  </p:cNvSpPr>
                  <p:nvPr/>
                </p:nvSpPr>
                <p:spPr>
                  <a:xfrm>
                    <a:off x="3819319" y="1994498"/>
                    <a:ext cx="218263" cy="246221"/>
                  </a:xfrm>
                  <a:prstGeom prst="ellipse">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椭圆 121">
                    <a:extLst>
                      <a:ext uri="{FF2B5EF4-FFF2-40B4-BE49-F238E27FC236}">
                        <a16:creationId xmlns:a16="http://schemas.microsoft.com/office/drawing/2014/main" id="{78214C4C-61FF-4977-9F99-7DB6F20F198A}"/>
                      </a:ext>
                    </a:extLst>
                  </p:cNvPr>
                  <p:cNvSpPr/>
                  <p:nvPr/>
                </p:nvSpPr>
                <p:spPr>
                  <a:xfrm>
                    <a:off x="4156788" y="1994498"/>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000" i="1" dirty="0" smtClean="0">
                              <a:solidFill>
                                <a:schemeClr val="tx1"/>
                              </a:solidFill>
                              <a:latin typeface="Cambria Math" panose="02040503050406030204" pitchFamily="18" charset="0"/>
                              <a:ea typeface="+mj-ea"/>
                            </a:rPr>
                            <m:t>9</m:t>
                          </m:r>
                        </m:oMath>
                      </m:oMathPara>
                    </a14:m>
                    <a:endParaRPr lang="zh-CN" altLang="en-US" sz="1000" dirty="0">
                      <a:solidFill>
                        <a:schemeClr val="tx1"/>
                      </a:solidFill>
                      <a:latin typeface="+mj-ea"/>
                      <a:ea typeface="+mj-ea"/>
                    </a:endParaRPr>
                  </a:p>
                </p:txBody>
              </p:sp>
            </mc:Choice>
            <mc:Fallback xmlns="">
              <p:sp>
                <p:nvSpPr>
                  <p:cNvPr id="122" name="椭圆 121">
                    <a:extLst>
                      <a:ext uri="{FF2B5EF4-FFF2-40B4-BE49-F238E27FC236}">
                        <a16:creationId xmlns:a16="http://schemas.microsoft.com/office/drawing/2014/main" id="{78214C4C-61FF-4977-9F99-7DB6F20F198A}"/>
                      </a:ext>
                    </a:extLst>
                  </p:cNvPr>
                  <p:cNvSpPr>
                    <a:spLocks noRot="1" noChangeAspect="1" noMove="1" noResize="1" noEditPoints="1" noAdjustHandles="1" noChangeArrowheads="1" noChangeShapeType="1" noTextEdit="1"/>
                  </p:cNvSpPr>
                  <p:nvPr/>
                </p:nvSpPr>
                <p:spPr>
                  <a:xfrm>
                    <a:off x="4156788" y="1994498"/>
                    <a:ext cx="218263" cy="246221"/>
                  </a:xfrm>
                  <a:prstGeom prst="ellipse">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椭圆 122">
                    <a:extLst>
                      <a:ext uri="{FF2B5EF4-FFF2-40B4-BE49-F238E27FC236}">
                        <a16:creationId xmlns:a16="http://schemas.microsoft.com/office/drawing/2014/main" id="{29138081-29C1-4F1A-BFDE-24EB725A4C7B}"/>
                      </a:ext>
                    </a:extLst>
                  </p:cNvPr>
                  <p:cNvSpPr/>
                  <p:nvPr/>
                </p:nvSpPr>
                <p:spPr>
                  <a:xfrm>
                    <a:off x="3819319" y="2387611"/>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000" i="1" dirty="0" smtClean="0">
                              <a:solidFill>
                                <a:schemeClr val="tx1"/>
                              </a:solidFill>
                              <a:latin typeface="Cambria Math" panose="02040503050406030204" pitchFamily="18" charset="0"/>
                              <a:ea typeface="+mj-ea"/>
                            </a:rPr>
                            <m:t>7</m:t>
                          </m:r>
                        </m:oMath>
                      </m:oMathPara>
                    </a14:m>
                    <a:endParaRPr lang="zh-CN" altLang="en-US" sz="1000" dirty="0">
                      <a:solidFill>
                        <a:schemeClr val="tx1"/>
                      </a:solidFill>
                      <a:latin typeface="+mj-ea"/>
                      <a:ea typeface="+mj-ea"/>
                    </a:endParaRPr>
                  </a:p>
                </p:txBody>
              </p:sp>
            </mc:Choice>
            <mc:Fallback xmlns="">
              <p:sp>
                <p:nvSpPr>
                  <p:cNvPr id="123" name="椭圆 122">
                    <a:extLst>
                      <a:ext uri="{FF2B5EF4-FFF2-40B4-BE49-F238E27FC236}">
                        <a16:creationId xmlns:a16="http://schemas.microsoft.com/office/drawing/2014/main" id="{29138081-29C1-4F1A-BFDE-24EB725A4C7B}"/>
                      </a:ext>
                    </a:extLst>
                  </p:cNvPr>
                  <p:cNvSpPr>
                    <a:spLocks noRot="1" noChangeAspect="1" noMove="1" noResize="1" noEditPoints="1" noAdjustHandles="1" noChangeArrowheads="1" noChangeShapeType="1" noTextEdit="1"/>
                  </p:cNvSpPr>
                  <p:nvPr/>
                </p:nvSpPr>
                <p:spPr>
                  <a:xfrm>
                    <a:off x="3819319" y="2387611"/>
                    <a:ext cx="218263" cy="246221"/>
                  </a:xfrm>
                  <a:prstGeom prst="ellipse">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椭圆 123">
                    <a:extLst>
                      <a:ext uri="{FF2B5EF4-FFF2-40B4-BE49-F238E27FC236}">
                        <a16:creationId xmlns:a16="http://schemas.microsoft.com/office/drawing/2014/main" id="{3036775A-3A26-4E87-9096-7C645670CACD}"/>
                      </a:ext>
                    </a:extLst>
                  </p:cNvPr>
                  <p:cNvSpPr/>
                  <p:nvPr/>
                </p:nvSpPr>
                <p:spPr>
                  <a:xfrm>
                    <a:off x="3819319" y="2779333"/>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000" b="0" i="1" smtClean="0">
                              <a:solidFill>
                                <a:schemeClr val="tx1"/>
                              </a:solidFill>
                              <a:latin typeface="Cambria Math" panose="02040503050406030204" pitchFamily="18" charset="0"/>
                              <a:ea typeface="+mj-ea"/>
                            </a:rPr>
                            <m:t>6</m:t>
                          </m:r>
                        </m:oMath>
                      </m:oMathPara>
                    </a14:m>
                    <a:endParaRPr lang="zh-CN" altLang="en-US" sz="1000" dirty="0">
                      <a:solidFill>
                        <a:schemeClr val="tx1"/>
                      </a:solidFill>
                      <a:latin typeface="+mj-ea"/>
                      <a:ea typeface="+mj-ea"/>
                    </a:endParaRPr>
                  </a:p>
                </p:txBody>
              </p:sp>
            </mc:Choice>
            <mc:Fallback xmlns="">
              <p:sp>
                <p:nvSpPr>
                  <p:cNvPr id="124" name="椭圆 123">
                    <a:extLst>
                      <a:ext uri="{FF2B5EF4-FFF2-40B4-BE49-F238E27FC236}">
                        <a16:creationId xmlns:a16="http://schemas.microsoft.com/office/drawing/2014/main" id="{3036775A-3A26-4E87-9096-7C645670CACD}"/>
                      </a:ext>
                    </a:extLst>
                  </p:cNvPr>
                  <p:cNvSpPr>
                    <a:spLocks noRot="1" noChangeAspect="1" noMove="1" noResize="1" noEditPoints="1" noAdjustHandles="1" noChangeArrowheads="1" noChangeShapeType="1" noTextEdit="1"/>
                  </p:cNvSpPr>
                  <p:nvPr/>
                </p:nvSpPr>
                <p:spPr>
                  <a:xfrm>
                    <a:off x="3819319" y="2779333"/>
                    <a:ext cx="218263" cy="246221"/>
                  </a:xfrm>
                  <a:prstGeom prst="ellipse">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椭圆 124">
                    <a:extLst>
                      <a:ext uri="{FF2B5EF4-FFF2-40B4-BE49-F238E27FC236}">
                        <a16:creationId xmlns:a16="http://schemas.microsoft.com/office/drawing/2014/main" id="{EF7D8AAB-245D-4443-B2B0-BEE82FE38CB8}"/>
                      </a:ext>
                    </a:extLst>
                  </p:cNvPr>
                  <p:cNvSpPr/>
                  <p:nvPr/>
                </p:nvSpPr>
                <p:spPr>
                  <a:xfrm>
                    <a:off x="3819319" y="3161556"/>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000" b="1" i="1" dirty="0" smtClean="0">
                              <a:solidFill>
                                <a:schemeClr val="tx1"/>
                              </a:solidFill>
                              <a:latin typeface="Cambria Math" panose="02040503050406030204" pitchFamily="18" charset="0"/>
                              <a:ea typeface="+mj-ea"/>
                            </a:rPr>
                            <m:t>𝟒</m:t>
                          </m:r>
                        </m:oMath>
                      </m:oMathPara>
                    </a14:m>
                    <a:endParaRPr lang="zh-CN" altLang="en-US" sz="1000" b="1" dirty="0">
                      <a:solidFill>
                        <a:schemeClr val="tx1"/>
                      </a:solidFill>
                      <a:latin typeface="+mj-ea"/>
                      <a:ea typeface="+mj-ea"/>
                    </a:endParaRPr>
                  </a:p>
                </p:txBody>
              </p:sp>
            </mc:Choice>
            <mc:Fallback xmlns="">
              <p:sp>
                <p:nvSpPr>
                  <p:cNvPr id="125" name="椭圆 124">
                    <a:extLst>
                      <a:ext uri="{FF2B5EF4-FFF2-40B4-BE49-F238E27FC236}">
                        <a16:creationId xmlns:a16="http://schemas.microsoft.com/office/drawing/2014/main" id="{EF7D8AAB-245D-4443-B2B0-BEE82FE38CB8}"/>
                      </a:ext>
                    </a:extLst>
                  </p:cNvPr>
                  <p:cNvSpPr>
                    <a:spLocks noRot="1" noChangeAspect="1" noMove="1" noResize="1" noEditPoints="1" noAdjustHandles="1" noChangeArrowheads="1" noChangeShapeType="1" noTextEdit="1"/>
                  </p:cNvSpPr>
                  <p:nvPr/>
                </p:nvSpPr>
                <p:spPr>
                  <a:xfrm>
                    <a:off x="3819319" y="3161556"/>
                    <a:ext cx="218263" cy="246221"/>
                  </a:xfrm>
                  <a:prstGeom prst="ellipse">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椭圆 125">
                    <a:extLst>
                      <a:ext uri="{FF2B5EF4-FFF2-40B4-BE49-F238E27FC236}">
                        <a16:creationId xmlns:a16="http://schemas.microsoft.com/office/drawing/2014/main" id="{0704976A-17C6-4856-B977-F6CE8348CD0E}"/>
                      </a:ext>
                    </a:extLst>
                  </p:cNvPr>
                  <p:cNvSpPr/>
                  <p:nvPr/>
                </p:nvSpPr>
                <p:spPr>
                  <a:xfrm>
                    <a:off x="4156788" y="3161556"/>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000" i="1" dirty="0" smtClean="0">
                              <a:solidFill>
                                <a:schemeClr val="tx1"/>
                              </a:solidFill>
                              <a:latin typeface="Cambria Math" panose="02040503050406030204" pitchFamily="18" charset="0"/>
                              <a:ea typeface="+mj-ea"/>
                            </a:rPr>
                            <m:t>5</m:t>
                          </m:r>
                        </m:oMath>
                      </m:oMathPara>
                    </a14:m>
                    <a:endParaRPr lang="zh-CN" altLang="en-US" sz="1000" dirty="0">
                      <a:solidFill>
                        <a:schemeClr val="tx1"/>
                      </a:solidFill>
                      <a:latin typeface="+mj-ea"/>
                      <a:ea typeface="+mj-ea"/>
                    </a:endParaRPr>
                  </a:p>
                </p:txBody>
              </p:sp>
            </mc:Choice>
            <mc:Fallback xmlns="">
              <p:sp>
                <p:nvSpPr>
                  <p:cNvPr id="126" name="椭圆 125">
                    <a:extLst>
                      <a:ext uri="{FF2B5EF4-FFF2-40B4-BE49-F238E27FC236}">
                        <a16:creationId xmlns:a16="http://schemas.microsoft.com/office/drawing/2014/main" id="{0704976A-17C6-4856-B977-F6CE8348CD0E}"/>
                      </a:ext>
                    </a:extLst>
                  </p:cNvPr>
                  <p:cNvSpPr>
                    <a:spLocks noRot="1" noChangeAspect="1" noMove="1" noResize="1" noEditPoints="1" noAdjustHandles="1" noChangeArrowheads="1" noChangeShapeType="1" noTextEdit="1"/>
                  </p:cNvSpPr>
                  <p:nvPr/>
                </p:nvSpPr>
                <p:spPr>
                  <a:xfrm>
                    <a:off x="4156788" y="3161556"/>
                    <a:ext cx="218263" cy="246221"/>
                  </a:xfrm>
                  <a:prstGeom prst="ellipse">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椭圆 126">
                    <a:extLst>
                      <a:ext uri="{FF2B5EF4-FFF2-40B4-BE49-F238E27FC236}">
                        <a16:creationId xmlns:a16="http://schemas.microsoft.com/office/drawing/2014/main" id="{1117A1A3-B194-46EC-9D82-F9D149F15F00}"/>
                      </a:ext>
                    </a:extLst>
                  </p:cNvPr>
                  <p:cNvSpPr/>
                  <p:nvPr/>
                </p:nvSpPr>
                <p:spPr>
                  <a:xfrm>
                    <a:off x="3819319" y="3537950"/>
                    <a:ext cx="218263" cy="24622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000" i="1" dirty="0" smtClean="0">
                              <a:solidFill>
                                <a:schemeClr val="bg2"/>
                              </a:solidFill>
                              <a:latin typeface="Cambria Math" panose="02040503050406030204" pitchFamily="18" charset="0"/>
                              <a:ea typeface="+mj-ea"/>
                            </a:rPr>
                            <m:t>1</m:t>
                          </m:r>
                        </m:oMath>
                      </m:oMathPara>
                    </a14:m>
                    <a:endParaRPr lang="zh-CN" altLang="en-US" sz="1000" dirty="0">
                      <a:solidFill>
                        <a:schemeClr val="bg2"/>
                      </a:solidFill>
                      <a:latin typeface="+mj-ea"/>
                      <a:ea typeface="+mj-ea"/>
                    </a:endParaRPr>
                  </a:p>
                </p:txBody>
              </p:sp>
            </mc:Choice>
            <mc:Fallback xmlns="">
              <p:sp>
                <p:nvSpPr>
                  <p:cNvPr id="127" name="椭圆 126">
                    <a:extLst>
                      <a:ext uri="{FF2B5EF4-FFF2-40B4-BE49-F238E27FC236}">
                        <a16:creationId xmlns:a16="http://schemas.microsoft.com/office/drawing/2014/main" id="{1117A1A3-B194-46EC-9D82-F9D149F15F00}"/>
                      </a:ext>
                    </a:extLst>
                  </p:cNvPr>
                  <p:cNvSpPr>
                    <a:spLocks noRot="1" noChangeAspect="1" noMove="1" noResize="1" noEditPoints="1" noAdjustHandles="1" noChangeArrowheads="1" noChangeShapeType="1" noTextEdit="1"/>
                  </p:cNvSpPr>
                  <p:nvPr/>
                </p:nvSpPr>
                <p:spPr>
                  <a:xfrm>
                    <a:off x="3819319" y="3537950"/>
                    <a:ext cx="218263" cy="246221"/>
                  </a:xfrm>
                  <a:prstGeom prst="ellipse">
                    <a:avLst/>
                  </a:prstGeom>
                  <a:blipFill>
                    <a:blip r:embed="rId38"/>
                    <a:stretch>
                      <a:fillRect/>
                    </a:stretch>
                  </a:blipFill>
                  <a:ln>
                    <a:solidFill>
                      <a:schemeClr val="bg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椭圆 127">
                    <a:extLst>
                      <a:ext uri="{FF2B5EF4-FFF2-40B4-BE49-F238E27FC236}">
                        <a16:creationId xmlns:a16="http://schemas.microsoft.com/office/drawing/2014/main" id="{55E44325-6B6B-493A-846B-FABC255DE46C}"/>
                      </a:ext>
                    </a:extLst>
                  </p:cNvPr>
                  <p:cNvSpPr/>
                  <p:nvPr/>
                </p:nvSpPr>
                <p:spPr>
                  <a:xfrm>
                    <a:off x="4156788" y="3537950"/>
                    <a:ext cx="218263" cy="24622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000" b="0" i="1" smtClean="0">
                              <a:solidFill>
                                <a:schemeClr val="bg2"/>
                              </a:solidFill>
                              <a:latin typeface="Cambria Math" panose="02040503050406030204" pitchFamily="18" charset="0"/>
                              <a:ea typeface="+mj-ea"/>
                            </a:rPr>
                            <m:t>2</m:t>
                          </m:r>
                        </m:oMath>
                      </m:oMathPara>
                    </a14:m>
                    <a:endParaRPr lang="zh-CN" altLang="en-US" sz="1000" dirty="0">
                      <a:solidFill>
                        <a:schemeClr val="bg2"/>
                      </a:solidFill>
                      <a:latin typeface="+mj-ea"/>
                      <a:ea typeface="+mj-ea"/>
                    </a:endParaRPr>
                  </a:p>
                </p:txBody>
              </p:sp>
            </mc:Choice>
            <mc:Fallback xmlns="">
              <p:sp>
                <p:nvSpPr>
                  <p:cNvPr id="128" name="椭圆 127">
                    <a:extLst>
                      <a:ext uri="{FF2B5EF4-FFF2-40B4-BE49-F238E27FC236}">
                        <a16:creationId xmlns:a16="http://schemas.microsoft.com/office/drawing/2014/main" id="{55E44325-6B6B-493A-846B-FABC255DE46C}"/>
                      </a:ext>
                    </a:extLst>
                  </p:cNvPr>
                  <p:cNvSpPr>
                    <a:spLocks noRot="1" noChangeAspect="1" noMove="1" noResize="1" noEditPoints="1" noAdjustHandles="1" noChangeArrowheads="1" noChangeShapeType="1" noTextEdit="1"/>
                  </p:cNvSpPr>
                  <p:nvPr/>
                </p:nvSpPr>
                <p:spPr>
                  <a:xfrm>
                    <a:off x="4156788" y="3537950"/>
                    <a:ext cx="218263" cy="246221"/>
                  </a:xfrm>
                  <a:prstGeom prst="ellipse">
                    <a:avLst/>
                  </a:prstGeom>
                  <a:blipFill>
                    <a:blip r:embed="rId39"/>
                    <a:stretch>
                      <a:fillRect/>
                    </a:stretch>
                  </a:blipFill>
                  <a:ln>
                    <a:solidFill>
                      <a:schemeClr val="bg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椭圆 128">
                    <a:extLst>
                      <a:ext uri="{FF2B5EF4-FFF2-40B4-BE49-F238E27FC236}">
                        <a16:creationId xmlns:a16="http://schemas.microsoft.com/office/drawing/2014/main" id="{8E0E90A1-EF16-4BC4-8060-88D16A7E93E0}"/>
                      </a:ext>
                    </a:extLst>
                  </p:cNvPr>
                  <p:cNvSpPr/>
                  <p:nvPr/>
                </p:nvSpPr>
                <p:spPr>
                  <a:xfrm>
                    <a:off x="4490290" y="3537950"/>
                    <a:ext cx="218263" cy="24622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000" b="0" i="1" smtClean="0">
                              <a:solidFill>
                                <a:schemeClr val="bg2"/>
                              </a:solidFill>
                              <a:latin typeface="Cambria Math" panose="02040503050406030204" pitchFamily="18" charset="0"/>
                              <a:ea typeface="+mj-ea"/>
                            </a:rPr>
                            <m:t>3</m:t>
                          </m:r>
                        </m:oMath>
                      </m:oMathPara>
                    </a14:m>
                    <a:endParaRPr lang="zh-CN" altLang="en-US" sz="1000" dirty="0">
                      <a:solidFill>
                        <a:schemeClr val="bg2"/>
                      </a:solidFill>
                      <a:latin typeface="+mj-ea"/>
                      <a:ea typeface="+mj-ea"/>
                    </a:endParaRPr>
                  </a:p>
                </p:txBody>
              </p:sp>
            </mc:Choice>
            <mc:Fallback xmlns="">
              <p:sp>
                <p:nvSpPr>
                  <p:cNvPr id="129" name="椭圆 128">
                    <a:extLst>
                      <a:ext uri="{FF2B5EF4-FFF2-40B4-BE49-F238E27FC236}">
                        <a16:creationId xmlns:a16="http://schemas.microsoft.com/office/drawing/2014/main" id="{8E0E90A1-EF16-4BC4-8060-88D16A7E93E0}"/>
                      </a:ext>
                    </a:extLst>
                  </p:cNvPr>
                  <p:cNvSpPr>
                    <a:spLocks noRot="1" noChangeAspect="1" noMove="1" noResize="1" noEditPoints="1" noAdjustHandles="1" noChangeArrowheads="1" noChangeShapeType="1" noTextEdit="1"/>
                  </p:cNvSpPr>
                  <p:nvPr/>
                </p:nvSpPr>
                <p:spPr>
                  <a:xfrm>
                    <a:off x="4490290" y="3537950"/>
                    <a:ext cx="218263" cy="246221"/>
                  </a:xfrm>
                  <a:prstGeom prst="ellipse">
                    <a:avLst/>
                  </a:prstGeom>
                  <a:blipFill>
                    <a:blip r:embed="rId40"/>
                    <a:stretch>
                      <a:fillRect/>
                    </a:stretch>
                  </a:blipFill>
                  <a:ln>
                    <a:solidFill>
                      <a:schemeClr val="bg2"/>
                    </a:solidFill>
                  </a:ln>
                </p:spPr>
                <p:txBody>
                  <a:bodyPr/>
                  <a:lstStyle/>
                  <a:p>
                    <a:r>
                      <a:rPr lang="zh-CN" altLang="en-US">
                        <a:noFill/>
                      </a:rPr>
                      <a:t> </a:t>
                    </a:r>
                  </a:p>
                </p:txBody>
              </p:sp>
            </mc:Fallback>
          </mc:AlternateContent>
        </p:grpSp>
        <p:cxnSp>
          <p:nvCxnSpPr>
            <p:cNvPr id="7" name="直接连接符 6">
              <a:extLst>
                <a:ext uri="{FF2B5EF4-FFF2-40B4-BE49-F238E27FC236}">
                  <a16:creationId xmlns:a16="http://schemas.microsoft.com/office/drawing/2014/main" id="{15E7A122-4E92-4117-BA8B-2CB201D4B817}"/>
                </a:ext>
              </a:extLst>
            </p:cNvPr>
            <p:cNvCxnSpPr>
              <a:cxnSpLocks/>
            </p:cNvCxnSpPr>
            <p:nvPr/>
          </p:nvCxnSpPr>
          <p:spPr>
            <a:xfrm>
              <a:off x="9755702" y="5522196"/>
              <a:ext cx="2224992" cy="15134"/>
            </a:xfrm>
            <a:prstGeom prst="line">
              <a:avLst/>
            </a:prstGeom>
            <a:ln w="12700">
              <a:prstDash val="sysDash"/>
            </a:ln>
          </p:spPr>
          <p:style>
            <a:lnRef idx="1">
              <a:schemeClr val="accent6"/>
            </a:lnRef>
            <a:fillRef idx="0">
              <a:schemeClr val="accent6"/>
            </a:fillRef>
            <a:effectRef idx="0">
              <a:schemeClr val="accent6"/>
            </a:effectRef>
            <a:fontRef idx="minor">
              <a:schemeClr val="tx1"/>
            </a:fontRef>
          </p:style>
        </p:cxnSp>
      </p:gr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88FCB8E-1E4A-4DD1-8012-BD3E714E6B4B}"/>
                  </a:ext>
                </a:extLst>
              </p:cNvPr>
              <p:cNvSpPr/>
              <p:nvPr/>
            </p:nvSpPr>
            <p:spPr>
              <a:xfrm>
                <a:off x="9600313" y="4930096"/>
                <a:ext cx="1378326"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1" i="1" dirty="0" smtClean="0">
                          <a:solidFill>
                            <a:srgbClr val="00B050"/>
                          </a:solidFill>
                          <a:latin typeface="Cambria Math" panose="02040503050406030204" pitchFamily="18" charset="0"/>
                        </a:rPr>
                        <m:t>𝒕𝒂𝒓𝒈𝒆𝒕𝑫𝒄𝒗𝒓</m:t>
                      </m:r>
                      <m:r>
                        <a:rPr lang="en-US" altLang="zh-CN" sz="1050" b="1" i="1" dirty="0" smtClean="0">
                          <a:solidFill>
                            <a:srgbClr val="00B050"/>
                          </a:solidFill>
                          <a:latin typeface="Cambria Math" panose="02040503050406030204" pitchFamily="18" charset="0"/>
                        </a:rPr>
                        <m:t>=</m:t>
                      </m:r>
                      <m:r>
                        <a:rPr lang="en-US" altLang="zh-CN" sz="1050" b="1" i="1" dirty="0" smtClean="0">
                          <a:solidFill>
                            <a:srgbClr val="00B050"/>
                          </a:solidFill>
                          <a:latin typeface="Cambria Math" panose="02040503050406030204" pitchFamily="18" charset="0"/>
                        </a:rPr>
                        <m:t>𝟎</m:t>
                      </m:r>
                      <m:r>
                        <a:rPr lang="en-US" altLang="zh-CN" sz="1050" b="1" i="1" dirty="0" smtClean="0">
                          <a:solidFill>
                            <a:srgbClr val="00B050"/>
                          </a:solidFill>
                          <a:latin typeface="Cambria Math" panose="02040503050406030204" pitchFamily="18" charset="0"/>
                        </a:rPr>
                        <m:t>.</m:t>
                      </m:r>
                      <m:r>
                        <a:rPr lang="en-US" altLang="zh-CN" sz="1050" b="1" i="1" dirty="0" smtClean="0">
                          <a:solidFill>
                            <a:srgbClr val="00B050"/>
                          </a:solidFill>
                          <a:latin typeface="Cambria Math" panose="02040503050406030204" pitchFamily="18" charset="0"/>
                        </a:rPr>
                        <m:t>𝟒</m:t>
                      </m:r>
                    </m:oMath>
                  </m:oMathPara>
                </a14:m>
                <a:endParaRPr lang="en-US" altLang="zh-CN" sz="1050" b="1" i="1" dirty="0">
                  <a:solidFill>
                    <a:srgbClr val="00B05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050" b="1" i="1" dirty="0" smtClean="0">
                          <a:solidFill>
                            <a:srgbClr val="00B050"/>
                          </a:solidFill>
                          <a:latin typeface="Cambria Math" panose="02040503050406030204" pitchFamily="18" charset="0"/>
                        </a:rPr>
                        <m:t>𝒑𝒅𝒄𝒗𝒓𝑻𝒉𝒓𝒆𝒔</m:t>
                      </m:r>
                      <m:r>
                        <a:rPr lang="en-US" altLang="zh-CN" sz="1050" b="1" i="0" dirty="0" smtClean="0">
                          <a:solidFill>
                            <a:srgbClr val="00B050"/>
                          </a:solidFill>
                          <a:latin typeface="Cambria Math" panose="02040503050406030204" pitchFamily="18" charset="0"/>
                        </a:rPr>
                        <m:t>=</m:t>
                      </m:r>
                      <m:r>
                        <a:rPr lang="en-US" altLang="zh-CN" sz="1050" b="1" i="0" dirty="0" smtClean="0">
                          <a:solidFill>
                            <a:srgbClr val="00B050"/>
                          </a:solidFill>
                          <a:latin typeface="Cambria Math" panose="02040503050406030204" pitchFamily="18" charset="0"/>
                        </a:rPr>
                        <m:t>𝟎</m:t>
                      </m:r>
                      <m:r>
                        <a:rPr lang="en-US" altLang="zh-CN" sz="1050" b="1" i="0" dirty="0" smtClean="0">
                          <a:solidFill>
                            <a:srgbClr val="00B050"/>
                          </a:solidFill>
                          <a:latin typeface="Cambria Math" panose="02040503050406030204" pitchFamily="18" charset="0"/>
                        </a:rPr>
                        <m:t>.</m:t>
                      </m:r>
                      <m:r>
                        <a:rPr lang="en-US" altLang="zh-CN" sz="1050" b="1" i="0" dirty="0" smtClean="0">
                          <a:solidFill>
                            <a:srgbClr val="00B050"/>
                          </a:solidFill>
                          <a:latin typeface="Cambria Math" panose="02040503050406030204" pitchFamily="18" charset="0"/>
                        </a:rPr>
                        <m:t>𝟐</m:t>
                      </m:r>
                    </m:oMath>
                  </m:oMathPara>
                </a14:m>
                <a:endParaRPr lang="zh-CN" altLang="en-US" sz="1050" b="1" dirty="0">
                  <a:solidFill>
                    <a:srgbClr val="00B050"/>
                  </a:solidFill>
                </a:endParaRPr>
              </a:p>
            </p:txBody>
          </p:sp>
        </mc:Choice>
        <mc:Fallback xmlns="">
          <p:sp>
            <p:nvSpPr>
              <p:cNvPr id="8" name="矩形 7">
                <a:extLst>
                  <a:ext uri="{FF2B5EF4-FFF2-40B4-BE49-F238E27FC236}">
                    <a16:creationId xmlns:a16="http://schemas.microsoft.com/office/drawing/2014/main" id="{888FCB8E-1E4A-4DD1-8012-BD3E714E6B4B}"/>
                  </a:ext>
                </a:extLst>
              </p:cNvPr>
              <p:cNvSpPr>
                <a:spLocks noRot="1" noChangeAspect="1" noMove="1" noResize="1" noEditPoints="1" noAdjustHandles="1" noChangeArrowheads="1" noChangeShapeType="1" noTextEdit="1"/>
              </p:cNvSpPr>
              <p:nvPr/>
            </p:nvSpPr>
            <p:spPr>
              <a:xfrm>
                <a:off x="9600313" y="4930096"/>
                <a:ext cx="1378326" cy="415498"/>
              </a:xfrm>
              <a:prstGeom prst="rect">
                <a:avLst/>
              </a:prstGeom>
              <a:blipFill>
                <a:blip r:embed="rId41"/>
                <a:stretch>
                  <a:fillRect b="-4412"/>
                </a:stretch>
              </a:blipFill>
            </p:spPr>
            <p:txBody>
              <a:bodyPr/>
              <a:lstStyle/>
              <a:p>
                <a:r>
                  <a:rPr lang="zh-CN" altLang="en-US">
                    <a:noFill/>
                  </a:rPr>
                  <a:t> </a:t>
                </a:r>
              </a:p>
            </p:txBody>
          </p:sp>
        </mc:Fallback>
      </mc:AlternateContent>
      <p:grpSp>
        <p:nvGrpSpPr>
          <p:cNvPr id="26" name="组合 25">
            <a:extLst>
              <a:ext uri="{FF2B5EF4-FFF2-40B4-BE49-F238E27FC236}">
                <a16:creationId xmlns:a16="http://schemas.microsoft.com/office/drawing/2014/main" id="{FF021DC5-C442-4B0A-8B49-4137C9EC60B3}"/>
              </a:ext>
            </a:extLst>
          </p:cNvPr>
          <p:cNvGrpSpPr/>
          <p:nvPr/>
        </p:nvGrpSpPr>
        <p:grpSpPr>
          <a:xfrm>
            <a:off x="5960939" y="3990101"/>
            <a:ext cx="1434866" cy="2106525"/>
            <a:chOff x="5960939" y="3990101"/>
            <a:chExt cx="1434866" cy="2106525"/>
          </a:xfrm>
        </p:grpSpPr>
        <p:sp>
          <p:nvSpPr>
            <p:cNvPr id="2" name="文本框 1">
              <a:extLst>
                <a:ext uri="{FF2B5EF4-FFF2-40B4-BE49-F238E27FC236}">
                  <a16:creationId xmlns:a16="http://schemas.microsoft.com/office/drawing/2014/main" id="{35CF719C-E6FA-4CE4-946B-2C7A4F5A2C32}"/>
                </a:ext>
              </a:extLst>
            </p:cNvPr>
            <p:cNvSpPr txBox="1"/>
            <p:nvPr/>
          </p:nvSpPr>
          <p:spPr>
            <a:xfrm>
              <a:off x="5993895" y="3990101"/>
              <a:ext cx="371718" cy="1077218"/>
            </a:xfrm>
            <a:prstGeom prst="rect">
              <a:avLst/>
            </a:prstGeom>
            <a:noFill/>
          </p:spPr>
          <p:txBody>
            <a:bodyPr wrap="square" rtlCol="0">
              <a:spAutoFit/>
            </a:bodyPr>
            <a:lstStyle/>
            <a:p>
              <a:r>
                <a:rPr lang="zh-CN" altLang="en-US" sz="1600" dirty="0">
                  <a:latin typeface="+mj-ea"/>
                  <a:ea typeface="+mj-ea"/>
                </a:rPr>
                <a:t>样本排序</a:t>
              </a:r>
            </a:p>
          </p:txBody>
        </p:sp>
        <p:grpSp>
          <p:nvGrpSpPr>
            <p:cNvPr id="67" name="组合 66">
              <a:extLst>
                <a:ext uri="{FF2B5EF4-FFF2-40B4-BE49-F238E27FC236}">
                  <a16:creationId xmlns:a16="http://schemas.microsoft.com/office/drawing/2014/main" id="{A66641CB-6BD7-42C0-A816-178F301516AD}"/>
                </a:ext>
              </a:extLst>
            </p:cNvPr>
            <p:cNvGrpSpPr/>
            <p:nvPr/>
          </p:nvGrpSpPr>
          <p:grpSpPr>
            <a:xfrm>
              <a:off x="6506571" y="4060732"/>
              <a:ext cx="889234" cy="1789673"/>
              <a:chOff x="3819319" y="1994498"/>
              <a:chExt cx="889234" cy="1789673"/>
            </a:xfrm>
          </p:grpSpPr>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2EB622AA-B759-41B7-BDFF-C169E1202070}"/>
                      </a:ext>
                    </a:extLst>
                  </p:cNvPr>
                  <p:cNvSpPr/>
                  <p:nvPr/>
                </p:nvSpPr>
                <p:spPr>
                  <a:xfrm>
                    <a:off x="3819319" y="1994498"/>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000" i="1" dirty="0" smtClean="0">
                              <a:solidFill>
                                <a:schemeClr val="tx1"/>
                              </a:solidFill>
                              <a:latin typeface="Cambria Math" panose="02040503050406030204" pitchFamily="18" charset="0"/>
                              <a:ea typeface="+mj-ea"/>
                            </a:rPr>
                            <m:t>8</m:t>
                          </m:r>
                        </m:oMath>
                      </m:oMathPara>
                    </a14:m>
                    <a:endParaRPr lang="zh-CN" altLang="en-US" sz="1000" dirty="0">
                      <a:solidFill>
                        <a:schemeClr val="tx1"/>
                      </a:solidFill>
                      <a:latin typeface="+mj-ea"/>
                      <a:ea typeface="+mj-ea"/>
                    </a:endParaRPr>
                  </a:p>
                </p:txBody>
              </p:sp>
            </mc:Choice>
            <mc:Fallback xmlns="">
              <p:sp>
                <p:nvSpPr>
                  <p:cNvPr id="68" name="椭圆 67">
                    <a:extLst>
                      <a:ext uri="{FF2B5EF4-FFF2-40B4-BE49-F238E27FC236}">
                        <a16:creationId xmlns:a16="http://schemas.microsoft.com/office/drawing/2014/main" id="{2EB622AA-B759-41B7-BDFF-C169E1202070}"/>
                      </a:ext>
                    </a:extLst>
                  </p:cNvPr>
                  <p:cNvSpPr>
                    <a:spLocks noRot="1" noChangeAspect="1" noMove="1" noResize="1" noEditPoints="1" noAdjustHandles="1" noChangeArrowheads="1" noChangeShapeType="1" noTextEdit="1"/>
                  </p:cNvSpPr>
                  <p:nvPr/>
                </p:nvSpPr>
                <p:spPr>
                  <a:xfrm>
                    <a:off x="3819319" y="1994498"/>
                    <a:ext cx="218263" cy="246221"/>
                  </a:xfrm>
                  <a:prstGeom prst="ellipse">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椭圆 68">
                    <a:extLst>
                      <a:ext uri="{FF2B5EF4-FFF2-40B4-BE49-F238E27FC236}">
                        <a16:creationId xmlns:a16="http://schemas.microsoft.com/office/drawing/2014/main" id="{8B5FC8D7-70E3-4951-848A-9CEBA1BFA27F}"/>
                      </a:ext>
                    </a:extLst>
                  </p:cNvPr>
                  <p:cNvSpPr/>
                  <p:nvPr/>
                </p:nvSpPr>
                <p:spPr>
                  <a:xfrm>
                    <a:off x="4156788" y="1994498"/>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000" i="1" dirty="0" smtClean="0">
                              <a:solidFill>
                                <a:schemeClr val="tx1"/>
                              </a:solidFill>
                              <a:latin typeface="Cambria Math" panose="02040503050406030204" pitchFamily="18" charset="0"/>
                              <a:ea typeface="+mj-ea"/>
                            </a:rPr>
                            <m:t>9</m:t>
                          </m:r>
                        </m:oMath>
                      </m:oMathPara>
                    </a14:m>
                    <a:endParaRPr lang="zh-CN" altLang="en-US" sz="1000" dirty="0">
                      <a:solidFill>
                        <a:schemeClr val="tx1"/>
                      </a:solidFill>
                      <a:latin typeface="+mj-ea"/>
                      <a:ea typeface="+mj-ea"/>
                    </a:endParaRPr>
                  </a:p>
                </p:txBody>
              </p:sp>
            </mc:Choice>
            <mc:Fallback xmlns="">
              <p:sp>
                <p:nvSpPr>
                  <p:cNvPr id="69" name="椭圆 68">
                    <a:extLst>
                      <a:ext uri="{FF2B5EF4-FFF2-40B4-BE49-F238E27FC236}">
                        <a16:creationId xmlns:a16="http://schemas.microsoft.com/office/drawing/2014/main" id="{8B5FC8D7-70E3-4951-848A-9CEBA1BFA27F}"/>
                      </a:ext>
                    </a:extLst>
                  </p:cNvPr>
                  <p:cNvSpPr>
                    <a:spLocks noRot="1" noChangeAspect="1" noMove="1" noResize="1" noEditPoints="1" noAdjustHandles="1" noChangeArrowheads="1" noChangeShapeType="1" noTextEdit="1"/>
                  </p:cNvSpPr>
                  <p:nvPr/>
                </p:nvSpPr>
                <p:spPr>
                  <a:xfrm>
                    <a:off x="4156788" y="1994498"/>
                    <a:ext cx="218263" cy="246221"/>
                  </a:xfrm>
                  <a:prstGeom prst="ellipse">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椭圆 111">
                    <a:extLst>
                      <a:ext uri="{FF2B5EF4-FFF2-40B4-BE49-F238E27FC236}">
                        <a16:creationId xmlns:a16="http://schemas.microsoft.com/office/drawing/2014/main" id="{37A3674C-2C9F-4700-AF54-83612C2C717E}"/>
                      </a:ext>
                    </a:extLst>
                  </p:cNvPr>
                  <p:cNvSpPr/>
                  <p:nvPr/>
                </p:nvSpPr>
                <p:spPr>
                  <a:xfrm>
                    <a:off x="3819319" y="2387611"/>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000" i="1" dirty="0" smtClean="0">
                              <a:solidFill>
                                <a:schemeClr val="tx1"/>
                              </a:solidFill>
                              <a:latin typeface="Cambria Math" panose="02040503050406030204" pitchFamily="18" charset="0"/>
                              <a:ea typeface="+mj-ea"/>
                            </a:rPr>
                            <m:t>7</m:t>
                          </m:r>
                        </m:oMath>
                      </m:oMathPara>
                    </a14:m>
                    <a:endParaRPr lang="zh-CN" altLang="en-US" sz="1000" dirty="0">
                      <a:solidFill>
                        <a:schemeClr val="tx1"/>
                      </a:solidFill>
                      <a:latin typeface="+mj-ea"/>
                      <a:ea typeface="+mj-ea"/>
                    </a:endParaRPr>
                  </a:p>
                </p:txBody>
              </p:sp>
            </mc:Choice>
            <mc:Fallback xmlns="">
              <p:sp>
                <p:nvSpPr>
                  <p:cNvPr id="112" name="椭圆 111">
                    <a:extLst>
                      <a:ext uri="{FF2B5EF4-FFF2-40B4-BE49-F238E27FC236}">
                        <a16:creationId xmlns:a16="http://schemas.microsoft.com/office/drawing/2014/main" id="{37A3674C-2C9F-4700-AF54-83612C2C717E}"/>
                      </a:ext>
                    </a:extLst>
                  </p:cNvPr>
                  <p:cNvSpPr>
                    <a:spLocks noRot="1" noChangeAspect="1" noMove="1" noResize="1" noEditPoints="1" noAdjustHandles="1" noChangeArrowheads="1" noChangeShapeType="1" noTextEdit="1"/>
                  </p:cNvSpPr>
                  <p:nvPr/>
                </p:nvSpPr>
                <p:spPr>
                  <a:xfrm>
                    <a:off x="3819319" y="2387611"/>
                    <a:ext cx="218263" cy="246221"/>
                  </a:xfrm>
                  <a:prstGeom prst="ellipse">
                    <a:avLst/>
                  </a:prstGeom>
                  <a:blipFill>
                    <a:blip r:embed="rId4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椭圆 113">
                    <a:extLst>
                      <a:ext uri="{FF2B5EF4-FFF2-40B4-BE49-F238E27FC236}">
                        <a16:creationId xmlns:a16="http://schemas.microsoft.com/office/drawing/2014/main" id="{06A17E74-D287-41A2-B284-EC3709A2D481}"/>
                      </a:ext>
                    </a:extLst>
                  </p:cNvPr>
                  <p:cNvSpPr/>
                  <p:nvPr/>
                </p:nvSpPr>
                <p:spPr>
                  <a:xfrm>
                    <a:off x="3819319" y="2779333"/>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000" b="0" i="1" smtClean="0">
                              <a:solidFill>
                                <a:schemeClr val="tx1"/>
                              </a:solidFill>
                              <a:latin typeface="Cambria Math" panose="02040503050406030204" pitchFamily="18" charset="0"/>
                              <a:ea typeface="+mj-ea"/>
                            </a:rPr>
                            <m:t>6</m:t>
                          </m:r>
                        </m:oMath>
                      </m:oMathPara>
                    </a14:m>
                    <a:endParaRPr lang="zh-CN" altLang="en-US" sz="1000" dirty="0">
                      <a:solidFill>
                        <a:schemeClr val="tx1"/>
                      </a:solidFill>
                      <a:latin typeface="+mj-ea"/>
                      <a:ea typeface="+mj-ea"/>
                    </a:endParaRPr>
                  </a:p>
                </p:txBody>
              </p:sp>
            </mc:Choice>
            <mc:Fallback xmlns="">
              <p:sp>
                <p:nvSpPr>
                  <p:cNvPr id="114" name="椭圆 113">
                    <a:extLst>
                      <a:ext uri="{FF2B5EF4-FFF2-40B4-BE49-F238E27FC236}">
                        <a16:creationId xmlns:a16="http://schemas.microsoft.com/office/drawing/2014/main" id="{06A17E74-D287-41A2-B284-EC3709A2D481}"/>
                      </a:ext>
                    </a:extLst>
                  </p:cNvPr>
                  <p:cNvSpPr>
                    <a:spLocks noRot="1" noChangeAspect="1" noMove="1" noResize="1" noEditPoints="1" noAdjustHandles="1" noChangeArrowheads="1" noChangeShapeType="1" noTextEdit="1"/>
                  </p:cNvSpPr>
                  <p:nvPr/>
                </p:nvSpPr>
                <p:spPr>
                  <a:xfrm>
                    <a:off x="3819319" y="2779333"/>
                    <a:ext cx="218263" cy="246221"/>
                  </a:xfrm>
                  <a:prstGeom prst="ellipse">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椭圆 114">
                    <a:extLst>
                      <a:ext uri="{FF2B5EF4-FFF2-40B4-BE49-F238E27FC236}">
                        <a16:creationId xmlns:a16="http://schemas.microsoft.com/office/drawing/2014/main" id="{291ABDA4-675C-48DA-A454-9B3A79FE1598}"/>
                      </a:ext>
                    </a:extLst>
                  </p:cNvPr>
                  <p:cNvSpPr/>
                  <p:nvPr/>
                </p:nvSpPr>
                <p:spPr>
                  <a:xfrm>
                    <a:off x="3819319" y="3161556"/>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000" b="1" i="1" dirty="0" smtClean="0">
                              <a:solidFill>
                                <a:schemeClr val="tx1"/>
                              </a:solidFill>
                              <a:latin typeface="Cambria Math" panose="02040503050406030204" pitchFamily="18" charset="0"/>
                              <a:ea typeface="+mj-ea"/>
                            </a:rPr>
                            <m:t>𝟒</m:t>
                          </m:r>
                        </m:oMath>
                      </m:oMathPara>
                    </a14:m>
                    <a:endParaRPr lang="zh-CN" altLang="en-US" sz="1000" b="1" dirty="0">
                      <a:solidFill>
                        <a:schemeClr val="tx1"/>
                      </a:solidFill>
                      <a:latin typeface="+mj-ea"/>
                      <a:ea typeface="+mj-ea"/>
                    </a:endParaRPr>
                  </a:p>
                </p:txBody>
              </p:sp>
            </mc:Choice>
            <mc:Fallback xmlns="">
              <p:sp>
                <p:nvSpPr>
                  <p:cNvPr id="115" name="椭圆 114">
                    <a:extLst>
                      <a:ext uri="{FF2B5EF4-FFF2-40B4-BE49-F238E27FC236}">
                        <a16:creationId xmlns:a16="http://schemas.microsoft.com/office/drawing/2014/main" id="{291ABDA4-675C-48DA-A454-9B3A79FE1598}"/>
                      </a:ext>
                    </a:extLst>
                  </p:cNvPr>
                  <p:cNvSpPr>
                    <a:spLocks noRot="1" noChangeAspect="1" noMove="1" noResize="1" noEditPoints="1" noAdjustHandles="1" noChangeArrowheads="1" noChangeShapeType="1" noTextEdit="1"/>
                  </p:cNvSpPr>
                  <p:nvPr/>
                </p:nvSpPr>
                <p:spPr>
                  <a:xfrm>
                    <a:off x="3819319" y="3161556"/>
                    <a:ext cx="218263" cy="246221"/>
                  </a:xfrm>
                  <a:prstGeom prst="ellipse">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椭圆 115">
                    <a:extLst>
                      <a:ext uri="{FF2B5EF4-FFF2-40B4-BE49-F238E27FC236}">
                        <a16:creationId xmlns:a16="http://schemas.microsoft.com/office/drawing/2014/main" id="{8DF87C90-255D-44F2-B58E-35E83ADD30A2}"/>
                      </a:ext>
                    </a:extLst>
                  </p:cNvPr>
                  <p:cNvSpPr/>
                  <p:nvPr/>
                </p:nvSpPr>
                <p:spPr>
                  <a:xfrm>
                    <a:off x="4156788" y="3161556"/>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000" i="1" dirty="0" smtClean="0">
                              <a:solidFill>
                                <a:schemeClr val="tx1"/>
                              </a:solidFill>
                              <a:latin typeface="Cambria Math" panose="02040503050406030204" pitchFamily="18" charset="0"/>
                              <a:ea typeface="+mj-ea"/>
                            </a:rPr>
                            <m:t>5</m:t>
                          </m:r>
                        </m:oMath>
                      </m:oMathPara>
                    </a14:m>
                    <a:endParaRPr lang="zh-CN" altLang="en-US" sz="1000" dirty="0">
                      <a:solidFill>
                        <a:schemeClr val="tx1"/>
                      </a:solidFill>
                      <a:latin typeface="+mj-ea"/>
                      <a:ea typeface="+mj-ea"/>
                    </a:endParaRPr>
                  </a:p>
                </p:txBody>
              </p:sp>
            </mc:Choice>
            <mc:Fallback xmlns="">
              <p:sp>
                <p:nvSpPr>
                  <p:cNvPr id="116" name="椭圆 115">
                    <a:extLst>
                      <a:ext uri="{FF2B5EF4-FFF2-40B4-BE49-F238E27FC236}">
                        <a16:creationId xmlns:a16="http://schemas.microsoft.com/office/drawing/2014/main" id="{8DF87C90-255D-44F2-B58E-35E83ADD30A2}"/>
                      </a:ext>
                    </a:extLst>
                  </p:cNvPr>
                  <p:cNvSpPr>
                    <a:spLocks noRot="1" noChangeAspect="1" noMove="1" noResize="1" noEditPoints="1" noAdjustHandles="1" noChangeArrowheads="1" noChangeShapeType="1" noTextEdit="1"/>
                  </p:cNvSpPr>
                  <p:nvPr/>
                </p:nvSpPr>
                <p:spPr>
                  <a:xfrm>
                    <a:off x="4156788" y="3161556"/>
                    <a:ext cx="218263" cy="246221"/>
                  </a:xfrm>
                  <a:prstGeom prst="ellipse">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椭圆 116">
                    <a:extLst>
                      <a:ext uri="{FF2B5EF4-FFF2-40B4-BE49-F238E27FC236}">
                        <a16:creationId xmlns:a16="http://schemas.microsoft.com/office/drawing/2014/main" id="{DAD5609D-BA9C-48F8-8571-1DCF3F6A1604}"/>
                      </a:ext>
                    </a:extLst>
                  </p:cNvPr>
                  <p:cNvSpPr/>
                  <p:nvPr/>
                </p:nvSpPr>
                <p:spPr>
                  <a:xfrm>
                    <a:off x="3819319" y="3537950"/>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000" i="1" dirty="0" smtClean="0">
                              <a:solidFill>
                                <a:schemeClr val="tx1"/>
                              </a:solidFill>
                              <a:latin typeface="Cambria Math" panose="02040503050406030204" pitchFamily="18" charset="0"/>
                              <a:ea typeface="+mj-ea"/>
                            </a:rPr>
                            <m:t>1</m:t>
                          </m:r>
                        </m:oMath>
                      </m:oMathPara>
                    </a14:m>
                    <a:endParaRPr lang="zh-CN" altLang="en-US" sz="1000" dirty="0">
                      <a:solidFill>
                        <a:schemeClr val="tx1"/>
                      </a:solidFill>
                      <a:latin typeface="+mj-ea"/>
                      <a:ea typeface="+mj-ea"/>
                    </a:endParaRPr>
                  </a:p>
                </p:txBody>
              </p:sp>
            </mc:Choice>
            <mc:Fallback xmlns="">
              <p:sp>
                <p:nvSpPr>
                  <p:cNvPr id="117" name="椭圆 116">
                    <a:extLst>
                      <a:ext uri="{FF2B5EF4-FFF2-40B4-BE49-F238E27FC236}">
                        <a16:creationId xmlns:a16="http://schemas.microsoft.com/office/drawing/2014/main" id="{DAD5609D-BA9C-48F8-8571-1DCF3F6A1604}"/>
                      </a:ext>
                    </a:extLst>
                  </p:cNvPr>
                  <p:cNvSpPr>
                    <a:spLocks noRot="1" noChangeAspect="1" noMove="1" noResize="1" noEditPoints="1" noAdjustHandles="1" noChangeArrowheads="1" noChangeShapeType="1" noTextEdit="1"/>
                  </p:cNvSpPr>
                  <p:nvPr/>
                </p:nvSpPr>
                <p:spPr>
                  <a:xfrm>
                    <a:off x="3819319" y="3537950"/>
                    <a:ext cx="218263" cy="246221"/>
                  </a:xfrm>
                  <a:prstGeom prst="ellipse">
                    <a:avLst/>
                  </a:prstGeom>
                  <a:blipFill>
                    <a:blip r:embed="rId4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椭圆 117">
                    <a:extLst>
                      <a:ext uri="{FF2B5EF4-FFF2-40B4-BE49-F238E27FC236}">
                        <a16:creationId xmlns:a16="http://schemas.microsoft.com/office/drawing/2014/main" id="{6A9A0FE6-EFCD-4B80-A3D8-ADED08FB7CCB}"/>
                      </a:ext>
                    </a:extLst>
                  </p:cNvPr>
                  <p:cNvSpPr/>
                  <p:nvPr/>
                </p:nvSpPr>
                <p:spPr>
                  <a:xfrm>
                    <a:off x="4156788" y="3537950"/>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000" b="0" i="1" smtClean="0">
                              <a:solidFill>
                                <a:schemeClr val="tx1"/>
                              </a:solidFill>
                              <a:latin typeface="Cambria Math" panose="02040503050406030204" pitchFamily="18" charset="0"/>
                              <a:ea typeface="+mj-ea"/>
                            </a:rPr>
                            <m:t>2</m:t>
                          </m:r>
                        </m:oMath>
                      </m:oMathPara>
                    </a14:m>
                    <a:endParaRPr lang="zh-CN" altLang="en-US" sz="1000" dirty="0">
                      <a:solidFill>
                        <a:schemeClr val="tx1"/>
                      </a:solidFill>
                      <a:latin typeface="+mj-ea"/>
                      <a:ea typeface="+mj-ea"/>
                    </a:endParaRPr>
                  </a:p>
                </p:txBody>
              </p:sp>
            </mc:Choice>
            <mc:Fallback xmlns="">
              <p:sp>
                <p:nvSpPr>
                  <p:cNvPr id="118" name="椭圆 117">
                    <a:extLst>
                      <a:ext uri="{FF2B5EF4-FFF2-40B4-BE49-F238E27FC236}">
                        <a16:creationId xmlns:a16="http://schemas.microsoft.com/office/drawing/2014/main" id="{6A9A0FE6-EFCD-4B80-A3D8-ADED08FB7CCB}"/>
                      </a:ext>
                    </a:extLst>
                  </p:cNvPr>
                  <p:cNvSpPr>
                    <a:spLocks noRot="1" noChangeAspect="1" noMove="1" noResize="1" noEditPoints="1" noAdjustHandles="1" noChangeArrowheads="1" noChangeShapeType="1" noTextEdit="1"/>
                  </p:cNvSpPr>
                  <p:nvPr/>
                </p:nvSpPr>
                <p:spPr>
                  <a:xfrm>
                    <a:off x="4156788" y="3537950"/>
                    <a:ext cx="218263" cy="246221"/>
                  </a:xfrm>
                  <a:prstGeom prst="ellipse">
                    <a:avLst/>
                  </a:prstGeom>
                  <a:blipFill>
                    <a:blip r:embed="rId4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椭圆 118">
                    <a:extLst>
                      <a:ext uri="{FF2B5EF4-FFF2-40B4-BE49-F238E27FC236}">
                        <a16:creationId xmlns:a16="http://schemas.microsoft.com/office/drawing/2014/main" id="{591DB4DD-1E5F-4202-BF8B-578B4404394D}"/>
                      </a:ext>
                    </a:extLst>
                  </p:cNvPr>
                  <p:cNvSpPr/>
                  <p:nvPr/>
                </p:nvSpPr>
                <p:spPr>
                  <a:xfrm>
                    <a:off x="4490290" y="3537950"/>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000" b="0" i="1" smtClean="0">
                              <a:solidFill>
                                <a:schemeClr val="tx1"/>
                              </a:solidFill>
                              <a:latin typeface="Cambria Math" panose="02040503050406030204" pitchFamily="18" charset="0"/>
                              <a:ea typeface="+mj-ea"/>
                            </a:rPr>
                            <m:t>3</m:t>
                          </m:r>
                        </m:oMath>
                      </m:oMathPara>
                    </a14:m>
                    <a:endParaRPr lang="zh-CN" altLang="en-US" sz="1000" dirty="0">
                      <a:solidFill>
                        <a:schemeClr val="tx1"/>
                      </a:solidFill>
                      <a:latin typeface="+mj-ea"/>
                      <a:ea typeface="+mj-ea"/>
                    </a:endParaRPr>
                  </a:p>
                </p:txBody>
              </p:sp>
            </mc:Choice>
            <mc:Fallback xmlns="">
              <p:sp>
                <p:nvSpPr>
                  <p:cNvPr id="119" name="椭圆 118">
                    <a:extLst>
                      <a:ext uri="{FF2B5EF4-FFF2-40B4-BE49-F238E27FC236}">
                        <a16:creationId xmlns:a16="http://schemas.microsoft.com/office/drawing/2014/main" id="{591DB4DD-1E5F-4202-BF8B-578B4404394D}"/>
                      </a:ext>
                    </a:extLst>
                  </p:cNvPr>
                  <p:cNvSpPr>
                    <a:spLocks noRot="1" noChangeAspect="1" noMove="1" noResize="1" noEditPoints="1" noAdjustHandles="1" noChangeArrowheads="1" noChangeShapeType="1" noTextEdit="1"/>
                  </p:cNvSpPr>
                  <p:nvPr/>
                </p:nvSpPr>
                <p:spPr>
                  <a:xfrm>
                    <a:off x="4490290" y="3537950"/>
                    <a:ext cx="218263" cy="246221"/>
                  </a:xfrm>
                  <a:prstGeom prst="ellipse">
                    <a:avLst/>
                  </a:prstGeom>
                  <a:blipFill>
                    <a:blip r:embed="rId45"/>
                    <a:stretch>
                      <a:fillRect/>
                    </a:stretch>
                  </a:blipFill>
                </p:spPr>
                <p:txBody>
                  <a:bodyPr/>
                  <a:lstStyle/>
                  <a:p>
                    <a:r>
                      <a:rPr lang="zh-CN" altLang="en-US">
                        <a:noFill/>
                      </a:rPr>
                      <a:t> </a:t>
                    </a:r>
                  </a:p>
                </p:txBody>
              </p:sp>
            </mc:Fallback>
          </mc:AlternateContent>
        </p:grpSp>
        <p:cxnSp>
          <p:nvCxnSpPr>
            <p:cNvPr id="24" name="直接箭头连接符 23">
              <a:extLst>
                <a:ext uri="{FF2B5EF4-FFF2-40B4-BE49-F238E27FC236}">
                  <a16:creationId xmlns:a16="http://schemas.microsoft.com/office/drawing/2014/main" id="{8D871330-7212-4CA2-9FA6-8825D641BA4D}"/>
                </a:ext>
              </a:extLst>
            </p:cNvPr>
            <p:cNvCxnSpPr/>
            <p:nvPr/>
          </p:nvCxnSpPr>
          <p:spPr>
            <a:xfrm flipV="1">
              <a:off x="6365613" y="4036599"/>
              <a:ext cx="0" cy="1789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544225C8-DF3C-4D11-B2F0-3396D70CA410}"/>
                    </a:ext>
                  </a:extLst>
                </p:cNvPr>
                <p:cNvSpPr txBox="1"/>
                <p:nvPr/>
              </p:nvSpPr>
              <p:spPr>
                <a:xfrm>
                  <a:off x="5960939" y="5850405"/>
                  <a:ext cx="823498" cy="246221"/>
                </a:xfrm>
                <a:prstGeom prst="rect">
                  <a:avLst/>
                </a:prstGeom>
                <a:noFill/>
              </p:spPr>
              <p:txBody>
                <a:bodyPr wrap="square" rtlCol="0">
                  <a:spAutoFit/>
                </a:bodyPr>
                <a:lstStyle/>
                <a:p>
                  <a14:m>
                    <m:oMath xmlns:m="http://schemas.openxmlformats.org/officeDocument/2006/math">
                      <m:r>
                        <a:rPr lang="en-US" altLang="zh-CN" sz="1000" b="0" i="1" smtClean="0">
                          <a:latin typeface="Cambria Math" panose="02040503050406030204" pitchFamily="18" charset="0"/>
                          <a:ea typeface="+mj-ea"/>
                        </a:rPr>
                        <m:t>𝑝𝑑𝑐𝑣𝑟</m:t>
                      </m:r>
                    </m:oMath>
                  </a14:m>
                  <a:r>
                    <a:rPr lang="zh-CN" altLang="en-US" sz="1000" dirty="0">
                      <a:latin typeface="+mj-ea"/>
                      <a:ea typeface="+mj-ea"/>
                    </a:rPr>
                    <a:t>升序</a:t>
                  </a:r>
                </a:p>
              </p:txBody>
            </p:sp>
          </mc:Choice>
          <mc:Fallback xmlns="">
            <p:sp>
              <p:nvSpPr>
                <p:cNvPr id="25" name="文本框 24">
                  <a:extLst>
                    <a:ext uri="{FF2B5EF4-FFF2-40B4-BE49-F238E27FC236}">
                      <a16:creationId xmlns:a16="http://schemas.microsoft.com/office/drawing/2014/main" id="{544225C8-DF3C-4D11-B2F0-3396D70CA410}"/>
                    </a:ext>
                  </a:extLst>
                </p:cNvPr>
                <p:cNvSpPr txBox="1">
                  <a:spLocks noRot="1" noChangeAspect="1" noMove="1" noResize="1" noEditPoints="1" noAdjustHandles="1" noChangeArrowheads="1" noChangeShapeType="1" noTextEdit="1"/>
                </p:cNvSpPr>
                <p:nvPr/>
              </p:nvSpPr>
              <p:spPr>
                <a:xfrm>
                  <a:off x="5960939" y="5850405"/>
                  <a:ext cx="823498" cy="246221"/>
                </a:xfrm>
                <a:prstGeom prst="rect">
                  <a:avLst/>
                </a:prstGeom>
                <a:blipFill>
                  <a:blip r:embed="rId46"/>
                  <a:stretch>
                    <a:fillRect b="-125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F8930C92-BD45-4124-AFA1-05482CEA263E}"/>
                  </a:ext>
                </a:extLst>
              </p:cNvPr>
              <p:cNvSpPr txBox="1"/>
              <p:nvPr/>
            </p:nvSpPr>
            <p:spPr>
              <a:xfrm>
                <a:off x="5580550" y="2848182"/>
                <a:ext cx="6611450" cy="922625"/>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nSpc>
                    <a:spcPct val="150000"/>
                  </a:lnSpc>
                  <a:buFont typeface="Arial" panose="020B0604020202020204" pitchFamily="34" charset="0"/>
                  <a:buChar char="•"/>
                </a:pPr>
                <a14:m>
                  <m:oMath xmlns:m="http://schemas.openxmlformats.org/officeDocument/2006/math">
                    <m:r>
                      <a:rPr lang="en-US" altLang="zh-CN" sz="1200" i="1" dirty="0" smtClean="0">
                        <a:latin typeface="Cambria Math" panose="02040503050406030204" pitchFamily="18" charset="0"/>
                        <a:ea typeface="+mj-ea"/>
                      </a:rPr>
                      <m:t>𝑆𝑡𝑒𝑝</m:t>
                    </m:r>
                    <m:r>
                      <a:rPr lang="en-US" altLang="zh-CN" sz="1200" b="0" i="1" dirty="0" smtClean="0">
                        <a:latin typeface="Cambria Math" panose="02040503050406030204" pitchFamily="18" charset="0"/>
                        <a:ea typeface="+mj-ea"/>
                      </a:rPr>
                      <m:t>3−</m:t>
                    </m:r>
                    <m:r>
                      <a:rPr lang="zh-CN" altLang="en-US" sz="1200" i="1" dirty="0">
                        <a:latin typeface="Cambria Math" panose="02040503050406030204" pitchFamily="18" charset="0"/>
                        <a:ea typeface="+mj-ea"/>
                      </a:rPr>
                      <m:t>实时</m:t>
                    </m:r>
                  </m:oMath>
                </a14:m>
                <a:r>
                  <a:rPr lang="zh-CN" altLang="en-US" sz="1200" b="0" dirty="0">
                    <a:latin typeface="+mj-ea"/>
                    <a:ea typeface="+mj-ea"/>
                  </a:rPr>
                  <a:t>过滤：查</a:t>
                </a:r>
                <a14:m>
                  <m:oMath xmlns:m="http://schemas.openxmlformats.org/officeDocument/2006/math">
                    <m:r>
                      <a:rPr lang="en-US" altLang="zh-CN" sz="1200" b="0" i="1" smtClean="0">
                        <a:latin typeface="Cambria Math" panose="02040503050406030204" pitchFamily="18" charset="0"/>
                        <a:ea typeface="+mj-ea"/>
                      </a:rPr>
                      <m:t>𝑄</m:t>
                    </m:r>
                  </m:oMath>
                </a14:m>
                <a:r>
                  <a:rPr lang="zh-CN" altLang="en-US" sz="1200" b="0" dirty="0">
                    <a:latin typeface="+mj-ea"/>
                    <a:ea typeface="+mj-ea"/>
                  </a:rPr>
                  <a:t>获得过滤阈值</a:t>
                </a:r>
                <a14:m>
                  <m:oMath xmlns:m="http://schemas.openxmlformats.org/officeDocument/2006/math">
                    <m:r>
                      <a:rPr lang="en-US" altLang="zh-CN" sz="1200" b="0" i="1" dirty="0" smtClean="0">
                        <a:latin typeface="Cambria Math" panose="02040503050406030204" pitchFamily="18" charset="0"/>
                        <a:ea typeface="+mj-ea"/>
                      </a:rPr>
                      <m:t>𝑝𝑑𝑐𝑣𝑟𝑇h𝑟𝑒𝑠</m:t>
                    </m:r>
                  </m:oMath>
                </a14:m>
                <a:r>
                  <a:rPr lang="zh-CN" altLang="en-US" sz="1200" dirty="0">
                    <a:latin typeface="+mj-ea"/>
                    <a:ea typeface="+mj-ea"/>
                  </a:rPr>
                  <a:t>，</a:t>
                </a:r>
                <a14:m>
                  <m:oMath xmlns:m="http://schemas.openxmlformats.org/officeDocument/2006/math">
                    <m:r>
                      <a:rPr lang="zh-CN" altLang="en-US" sz="1200" b="0" i="1" dirty="0" smtClean="0">
                        <a:latin typeface="Cambria Math" panose="02040503050406030204" pitchFamily="18" charset="0"/>
                        <a:ea typeface="+mj-ea"/>
                      </a:rPr>
                      <m:t>其中</m:t>
                    </m:r>
                    <m:sSub>
                      <m:sSubPr>
                        <m:ctrlPr>
                          <a:rPr lang="en-US" altLang="zh-CN" sz="1200" b="0" i="1" smtClean="0">
                            <a:latin typeface="Cambria Math" panose="02040503050406030204" pitchFamily="18" charset="0"/>
                            <a:ea typeface="+mj-ea"/>
                          </a:rPr>
                        </m:ctrlPr>
                      </m:sSubPr>
                      <m:e>
                        <m:r>
                          <a:rPr lang="en-US" altLang="zh-CN" sz="1200" b="0" i="1" smtClean="0">
                            <a:latin typeface="Cambria Math" panose="02040503050406030204" pitchFamily="18" charset="0"/>
                            <a:ea typeface="+mj-ea"/>
                          </a:rPr>
                          <m:t>𝐷𝐶𝑉𝑅</m:t>
                        </m:r>
                      </m:e>
                      <m:sub>
                        <m:r>
                          <a:rPr lang="en-US" altLang="zh-CN" sz="1200" b="0" i="1" smtClean="0">
                            <a:latin typeface="Cambria Math" panose="02040503050406030204" pitchFamily="18" charset="0"/>
                            <a:ea typeface="+mj-ea"/>
                          </a:rPr>
                          <m:t>𝑝𝑑𝑐𝑣𝑟𝑇h𝑟𝑒𝑠</m:t>
                        </m:r>
                      </m:sub>
                    </m:sSub>
                    <m:r>
                      <a:rPr lang="en-US" altLang="zh-CN" sz="1200" b="0" i="1" dirty="0" smtClean="0">
                        <a:latin typeface="Cambria Math" panose="02040503050406030204" pitchFamily="18" charset="0"/>
                      </a:rPr>
                      <m:t>=</m:t>
                    </m:r>
                    <m:r>
                      <a:rPr lang="en-US" altLang="zh-CN" sz="1200" b="0" i="1" dirty="0" smtClean="0">
                        <a:latin typeface="Cambria Math" panose="02040503050406030204" pitchFamily="18" charset="0"/>
                      </a:rPr>
                      <m:t>𝑡𝑎𝑟𝑔𝑒𝑡𝐷𝑐𝑣𝑟</m:t>
                    </m:r>
                    <m:r>
                      <a:rPr lang="zh-CN" altLang="en-US" sz="1200" i="1" dirty="0">
                        <a:latin typeface="Cambria Math" panose="02040503050406030204" pitchFamily="18" charset="0"/>
                      </a:rPr>
                      <m:t>，</m:t>
                    </m:r>
                  </m:oMath>
                </a14:m>
                <a:endParaRPr lang="en-US" altLang="zh-CN" sz="1200" dirty="0">
                  <a:latin typeface="+mj-ea"/>
                </a:endParaRPr>
              </a:p>
              <a:p>
                <a:pPr marL="742950" lvl="1" indent="-285750">
                  <a:lnSpc>
                    <a:spcPct val="150000"/>
                  </a:lnSpc>
                  <a:buFont typeface="Arial" panose="020B0604020202020204" pitchFamily="34" charset="0"/>
                  <a:buChar char="•"/>
                </a:pPr>
                <a:r>
                  <a:rPr lang="zh-CN" altLang="en-US" sz="1200" dirty="0">
                    <a:ea typeface="+mj-ea"/>
                  </a:rPr>
                  <a:t>如果</a:t>
                </a:r>
                <a14:m>
                  <m:oMath xmlns:m="http://schemas.openxmlformats.org/officeDocument/2006/math">
                    <m:r>
                      <a:rPr lang="zh-CN" altLang="en-US" sz="1200" i="1" dirty="0">
                        <a:latin typeface="Cambria Math" panose="02040503050406030204" pitchFamily="18" charset="0"/>
                        <a:ea typeface="+mj-ea"/>
                      </a:rPr>
                      <m:t>当前流量</m:t>
                    </m:r>
                    <m:r>
                      <a:rPr lang="en-US" altLang="zh-CN" sz="1200" i="1" smtClean="0">
                        <a:latin typeface="Cambria Math" panose="02040503050406030204" pitchFamily="18" charset="0"/>
                        <a:ea typeface="+mj-ea"/>
                      </a:rPr>
                      <m:t>𝑝</m:t>
                    </m:r>
                    <m:r>
                      <a:rPr lang="en-US" altLang="zh-CN" sz="1200" b="0" i="1" smtClean="0">
                        <a:latin typeface="Cambria Math" panose="02040503050406030204" pitchFamily="18" charset="0"/>
                        <a:ea typeface="+mj-ea"/>
                      </a:rPr>
                      <m:t>𝑑𝑐𝑣𝑟</m:t>
                    </m:r>
                    <m:r>
                      <a:rPr lang="en-US" altLang="zh-CN" sz="1200" b="0" i="1" smtClean="0">
                        <a:latin typeface="Cambria Math" panose="02040503050406030204" pitchFamily="18" charset="0"/>
                        <a:ea typeface="+mj-ea"/>
                      </a:rPr>
                      <m:t>&lt;</m:t>
                    </m:r>
                    <m:r>
                      <a:rPr lang="en-US" altLang="zh-CN" sz="1200" b="0" i="1" smtClean="0">
                        <a:latin typeface="Cambria Math" panose="02040503050406030204" pitchFamily="18" charset="0"/>
                        <a:ea typeface="+mj-ea"/>
                      </a:rPr>
                      <m:t>𝑝𝑑𝑐𝑣𝑟𝑇h𝑟𝑒𝑠</m:t>
                    </m:r>
                    <m:r>
                      <a:rPr lang="zh-CN" altLang="en-US" sz="1200" i="1">
                        <a:latin typeface="Cambria Math" panose="02040503050406030204" pitchFamily="18" charset="0"/>
                        <a:ea typeface="+mj-ea"/>
                      </a:rPr>
                      <m:t>，</m:t>
                    </m:r>
                  </m:oMath>
                </a14:m>
                <a:r>
                  <a:rPr lang="zh-CN" altLang="en-US" sz="1200" dirty="0">
                    <a:latin typeface="+mj-ea"/>
                    <a:ea typeface="+mj-ea"/>
                  </a:rPr>
                  <a:t>过滤。</a:t>
                </a:r>
                <a:endParaRPr lang="en-US" altLang="zh-CN" sz="1200" dirty="0">
                  <a:latin typeface="+mj-ea"/>
                  <a:ea typeface="+mj-ea"/>
                </a:endParaRPr>
              </a:p>
              <a:p>
                <a:pPr marL="742950" lvl="1" indent="-285750">
                  <a:lnSpc>
                    <a:spcPct val="150000"/>
                  </a:lnSpc>
                  <a:buFont typeface="Arial" panose="020B0604020202020204" pitchFamily="34" charset="0"/>
                  <a:buChar char="•"/>
                </a:pPr>
                <a:r>
                  <a:rPr lang="zh-CN" altLang="en-US" sz="1200" dirty="0">
                    <a:latin typeface="+mj-ea"/>
                    <a:ea typeface="+mj-ea"/>
                  </a:rPr>
                  <a:t>否则基于激活</a:t>
                </a:r>
                <a14:m>
                  <m:oMath xmlns:m="http://schemas.openxmlformats.org/officeDocument/2006/math">
                    <m:r>
                      <a:rPr lang="en-US" altLang="zh-CN" sz="1200" b="0" i="1" smtClean="0">
                        <a:latin typeface="Cambria Math" panose="02040503050406030204" pitchFamily="18" charset="0"/>
                        <a:ea typeface="+mj-ea"/>
                      </a:rPr>
                      <m:t>𝑒𝐶𝑃𝑀</m:t>
                    </m:r>
                  </m:oMath>
                </a14:m>
                <a:r>
                  <a:rPr lang="zh-CN" altLang="en-US" sz="1200" dirty="0">
                    <a:latin typeface="+mj-ea"/>
                    <a:ea typeface="+mj-ea"/>
                  </a:rPr>
                  <a:t>排序竞争</a:t>
                </a:r>
                <a:endParaRPr lang="en-US" altLang="zh-CN" sz="1200" dirty="0">
                  <a:latin typeface="+mj-ea"/>
                  <a:ea typeface="+mj-ea"/>
                </a:endParaRPr>
              </a:p>
            </p:txBody>
          </p:sp>
        </mc:Choice>
        <mc:Fallback xmlns="">
          <p:sp>
            <p:nvSpPr>
              <p:cNvPr id="92" name="文本框 91">
                <a:extLst>
                  <a:ext uri="{FF2B5EF4-FFF2-40B4-BE49-F238E27FC236}">
                    <a16:creationId xmlns:a16="http://schemas.microsoft.com/office/drawing/2014/main" id="{F8930C92-BD45-4124-AFA1-05482CEA263E}"/>
                  </a:ext>
                </a:extLst>
              </p:cNvPr>
              <p:cNvSpPr txBox="1">
                <a:spLocks noRot="1" noChangeAspect="1" noMove="1" noResize="1" noEditPoints="1" noAdjustHandles="1" noChangeArrowheads="1" noChangeShapeType="1" noTextEdit="1"/>
              </p:cNvSpPr>
              <p:nvPr/>
            </p:nvSpPr>
            <p:spPr>
              <a:xfrm>
                <a:off x="5580550" y="2848182"/>
                <a:ext cx="6611450" cy="922625"/>
              </a:xfrm>
              <a:prstGeom prst="rect">
                <a:avLst/>
              </a:prstGeom>
              <a:blipFill>
                <a:blip r:embed="rId47"/>
                <a:stretch>
                  <a:fillRect b="-3247"/>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89913FB2-CE4B-4F8F-9567-8DD1CF53A881}"/>
                  </a:ext>
                </a:extLst>
              </p:cNvPr>
              <p:cNvSpPr txBox="1"/>
              <p:nvPr/>
            </p:nvSpPr>
            <p:spPr>
              <a:xfrm>
                <a:off x="5582959" y="1649895"/>
                <a:ext cx="6611450" cy="121251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nSpc>
                    <a:spcPct val="150000"/>
                  </a:lnSpc>
                  <a:buFont typeface="Arial" panose="020B0604020202020204" pitchFamily="34" charset="0"/>
                  <a:buChar char="•"/>
                </a:pPr>
                <a14:m>
                  <m:oMath xmlns:m="http://schemas.openxmlformats.org/officeDocument/2006/math">
                    <m:r>
                      <a:rPr lang="en-US" altLang="zh-CN" sz="1200" i="1">
                        <a:latin typeface="Cambria Math" panose="02040503050406030204" pitchFamily="18" charset="0"/>
                        <a:ea typeface="+mj-ea"/>
                      </a:rPr>
                      <m:t>𝑆𝑡𝑒𝑝</m:t>
                    </m:r>
                    <m:r>
                      <a:rPr lang="en-US" altLang="zh-CN" sz="1200" i="1">
                        <a:latin typeface="Cambria Math" panose="02040503050406030204" pitchFamily="18" charset="0"/>
                        <a:ea typeface="+mj-ea"/>
                      </a:rPr>
                      <m:t>2−</m:t>
                    </m:r>
                    <m:r>
                      <a:rPr lang="zh-CN" altLang="en-US" sz="1200" i="1">
                        <a:latin typeface="Cambria Math" panose="02040503050406030204" pitchFamily="18" charset="0"/>
                        <a:ea typeface="+mj-ea"/>
                      </a:rPr>
                      <m:t>构建</m:t>
                    </m:r>
                    <m:r>
                      <a:rPr lang="zh-CN" altLang="en-US" sz="1200" i="1" smtClean="0">
                        <a:latin typeface="Cambria Math" panose="02040503050406030204" pitchFamily="18" charset="0"/>
                        <a:ea typeface="+mj-ea"/>
                      </a:rPr>
                      <m:t>队列</m:t>
                    </m:r>
                    <m:r>
                      <a:rPr lang="zh-CN" altLang="en-US" sz="1200" i="1">
                        <a:latin typeface="Cambria Math" panose="02040503050406030204" pitchFamily="18" charset="0"/>
                        <a:ea typeface="+mj-ea"/>
                      </a:rPr>
                      <m:t>：</m:t>
                    </m:r>
                  </m:oMath>
                </a14:m>
                <a:endParaRPr lang="en-US" altLang="zh-CN" sz="1200" dirty="0">
                  <a:latin typeface="+mj-ea"/>
                  <a:ea typeface="+mj-ea"/>
                </a:endParaRPr>
              </a:p>
              <a:p>
                <a:pPr marL="742950" lvl="1" indent="-285750">
                  <a:lnSpc>
                    <a:spcPct val="150000"/>
                  </a:lnSpc>
                  <a:buFont typeface="Arial" panose="020B0604020202020204" pitchFamily="34" charset="0"/>
                  <a:buChar char="•"/>
                </a:pPr>
                <a:r>
                  <a:rPr lang="zh-CN" altLang="en-US" sz="1200" dirty="0">
                    <a:latin typeface="+mj-ea"/>
                    <a:ea typeface="+mj-ea"/>
                  </a:rPr>
                  <a:t>定义集合</a:t>
                </a:r>
                <a14:m>
                  <m:oMath xmlns:m="http://schemas.openxmlformats.org/officeDocument/2006/math">
                    <m:sSup>
                      <m:sSupPr>
                        <m:ctrlPr>
                          <a:rPr lang="en-US" altLang="zh-CN" sz="1200" i="1">
                            <a:latin typeface="Cambria Math" panose="02040503050406030204" pitchFamily="18" charset="0"/>
                            <a:ea typeface="+mj-ea"/>
                          </a:rPr>
                        </m:ctrlPr>
                      </m:sSupPr>
                      <m:e>
                        <m:r>
                          <a:rPr lang="en-US" altLang="zh-CN" sz="1200" i="1">
                            <a:latin typeface="Cambria Math" panose="02040503050406030204" pitchFamily="18" charset="0"/>
                            <a:ea typeface="+mj-ea"/>
                          </a:rPr>
                          <m:t>𝐴</m:t>
                        </m:r>
                      </m:e>
                      <m:sup>
                        <m:sSub>
                          <m:sSubPr>
                            <m:ctrlPr>
                              <a:rPr lang="en-US" altLang="zh-CN" sz="1200" i="1" smtClean="0">
                                <a:latin typeface="Cambria Math" panose="02040503050406030204" pitchFamily="18" charset="0"/>
                                <a:ea typeface="+mj-ea"/>
                              </a:rPr>
                            </m:ctrlPr>
                          </m:sSubPr>
                          <m:e>
                            <m:r>
                              <a:rPr lang="en-US" altLang="zh-CN" sz="1200" b="0" i="1" smtClean="0">
                                <a:latin typeface="Cambria Math" panose="02040503050406030204" pitchFamily="18" charset="0"/>
                                <a:ea typeface="+mj-ea"/>
                              </a:rPr>
                              <m:t>𝑝𝑑𝑐𝑣𝑟</m:t>
                            </m:r>
                          </m:e>
                          <m:sub>
                            <m:r>
                              <a:rPr lang="en-US" altLang="zh-CN" sz="1200" b="0" i="1" smtClean="0">
                                <a:latin typeface="Cambria Math" panose="02040503050406030204" pitchFamily="18" charset="0"/>
                                <a:ea typeface="+mj-ea"/>
                              </a:rPr>
                              <m:t>𝑖</m:t>
                            </m:r>
                          </m:sub>
                        </m:sSub>
                      </m:sup>
                    </m:sSup>
                  </m:oMath>
                </a14:m>
                <a:r>
                  <a:rPr lang="zh-CN" altLang="en-US" sz="1200" dirty="0">
                    <a:latin typeface="+mj-ea"/>
                    <a:ea typeface="+mj-ea"/>
                  </a:rPr>
                  <a:t>是以</a:t>
                </a:r>
                <a14:m>
                  <m:oMath xmlns:m="http://schemas.openxmlformats.org/officeDocument/2006/math">
                    <m:sSub>
                      <m:sSubPr>
                        <m:ctrlPr>
                          <a:rPr lang="en-US" altLang="zh-CN" sz="1200" i="1" dirty="0" smtClean="0">
                            <a:latin typeface="Cambria Math" panose="02040503050406030204" pitchFamily="18" charset="0"/>
                            <a:ea typeface="+mj-ea"/>
                          </a:rPr>
                        </m:ctrlPr>
                      </m:sSubPr>
                      <m:e>
                        <m:r>
                          <a:rPr lang="en-US" altLang="zh-CN" sz="1200" b="0" i="1" dirty="0" smtClean="0">
                            <a:latin typeface="Cambria Math" panose="02040503050406030204" pitchFamily="18" charset="0"/>
                            <a:ea typeface="+mj-ea"/>
                          </a:rPr>
                          <m:t>𝑝𝑑𝑐𝑣𝑟</m:t>
                        </m:r>
                      </m:e>
                      <m:sub>
                        <m:r>
                          <a:rPr lang="en-US" altLang="zh-CN" sz="1200" b="0" i="1" dirty="0" smtClean="0">
                            <a:latin typeface="Cambria Math" panose="02040503050406030204" pitchFamily="18" charset="0"/>
                            <a:ea typeface="+mj-ea"/>
                          </a:rPr>
                          <m:t>𝑖</m:t>
                        </m:r>
                      </m:sub>
                    </m:sSub>
                  </m:oMath>
                </a14:m>
                <a:r>
                  <a:rPr lang="zh-CN" altLang="en-US" sz="1200" dirty="0">
                    <a:latin typeface="+mj-ea"/>
                    <a:ea typeface="+mj-ea"/>
                  </a:rPr>
                  <a:t>为过滤阈值，过滤</a:t>
                </a:r>
                <a14:m>
                  <m:oMath xmlns:m="http://schemas.openxmlformats.org/officeDocument/2006/math">
                    <m:r>
                      <a:rPr lang="en-US" altLang="zh-CN" sz="1200" b="0" i="1" dirty="0" err="1" smtClean="0">
                        <a:latin typeface="Cambria Math" panose="02040503050406030204" pitchFamily="18" charset="0"/>
                        <a:ea typeface="+mj-ea"/>
                      </a:rPr>
                      <m:t>𝑝𝑑𝑐𝑣𝑟</m:t>
                    </m:r>
                    <m:r>
                      <a:rPr lang="en-US" altLang="zh-CN" sz="1200" b="0" i="1" dirty="0" smtClean="0">
                        <a:latin typeface="Cambria Math" panose="02040503050406030204" pitchFamily="18" charset="0"/>
                        <a:ea typeface="+mj-ea"/>
                      </a:rPr>
                      <m:t>&lt;</m:t>
                    </m:r>
                    <m:sSub>
                      <m:sSubPr>
                        <m:ctrlPr>
                          <a:rPr lang="en-US" altLang="zh-CN" sz="1200" b="0" i="1" dirty="0" smtClean="0">
                            <a:latin typeface="Cambria Math" panose="02040503050406030204" pitchFamily="18" charset="0"/>
                            <a:ea typeface="+mj-ea"/>
                          </a:rPr>
                        </m:ctrlPr>
                      </m:sSubPr>
                      <m:e>
                        <m:r>
                          <a:rPr lang="en-US" altLang="zh-CN" sz="1200" b="0" i="1" dirty="0" smtClean="0">
                            <a:latin typeface="Cambria Math" panose="02040503050406030204" pitchFamily="18" charset="0"/>
                            <a:ea typeface="+mj-ea"/>
                          </a:rPr>
                          <m:t>𝑝𝑑𝑐𝑣𝑟</m:t>
                        </m:r>
                      </m:e>
                      <m:sub>
                        <m:r>
                          <a:rPr lang="en-US" altLang="zh-CN" sz="1200" b="0" i="1" dirty="0" smtClean="0">
                            <a:latin typeface="Cambria Math" panose="02040503050406030204" pitchFamily="18" charset="0"/>
                            <a:ea typeface="+mj-ea"/>
                          </a:rPr>
                          <m:t>𝑖</m:t>
                        </m:r>
                      </m:sub>
                    </m:sSub>
                  </m:oMath>
                </a14:m>
                <a:r>
                  <a:rPr lang="zh-CN" altLang="en-US" sz="1200" dirty="0">
                    <a:latin typeface="+mj-ea"/>
                    <a:ea typeface="+mj-ea"/>
                  </a:rPr>
                  <a:t>的用户后，剩下的激活用户。</a:t>
                </a:r>
                <a14:m>
                  <m:oMath xmlns:m="http://schemas.openxmlformats.org/officeDocument/2006/math">
                    <m:sSup>
                      <m:sSupPr>
                        <m:ctrlPr>
                          <a:rPr lang="en-US" altLang="zh-CN" sz="1200" i="1">
                            <a:latin typeface="Cambria Math" panose="02040503050406030204" pitchFamily="18" charset="0"/>
                          </a:rPr>
                        </m:ctrlPr>
                      </m:sSupPr>
                      <m:e>
                        <m:r>
                          <a:rPr lang="en-US" altLang="zh-CN" sz="1200" i="1">
                            <a:latin typeface="Cambria Math" panose="02040503050406030204" pitchFamily="18" charset="0"/>
                          </a:rPr>
                          <m:t>𝐴</m:t>
                        </m:r>
                      </m:e>
                      <m:sup>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𝑝𝑑𝑐𝑣𝑟</m:t>
                            </m:r>
                          </m:e>
                          <m:sub>
                            <m:r>
                              <a:rPr lang="en-US" altLang="zh-CN" sz="1200" i="1">
                                <a:latin typeface="Cambria Math" panose="02040503050406030204" pitchFamily="18" charset="0"/>
                              </a:rPr>
                              <m:t>𝑖</m:t>
                            </m:r>
                          </m:sub>
                        </m:sSub>
                      </m:sup>
                    </m:sSup>
                    <m:r>
                      <a:rPr lang="en-US" altLang="zh-CN" sz="1200" i="1">
                        <a:latin typeface="Cambria Math" panose="02040503050406030204" pitchFamily="18" charset="0"/>
                      </a:rPr>
                      <m:t>=</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𝑖</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𝑛</m:t>
                    </m:r>
                    <m:r>
                      <a:rPr lang="en-US" altLang="zh-CN" sz="1200" b="0" i="1" smtClean="0">
                        <a:latin typeface="Cambria Math" panose="02040503050406030204" pitchFamily="18" charset="0"/>
                      </a:rPr>
                      <m:t>]</m:t>
                    </m:r>
                  </m:oMath>
                </a14:m>
                <a:endParaRPr lang="en-US" altLang="zh-CN" sz="1200" dirty="0">
                  <a:latin typeface="+mj-ea"/>
                </a:endParaRPr>
              </a:p>
              <a:p>
                <a:pPr marL="742950" lvl="1" indent="-285750">
                  <a:lnSpc>
                    <a:spcPct val="150000"/>
                  </a:lnSpc>
                  <a:buFont typeface="Arial" panose="020B0604020202020204" pitchFamily="34" charset="0"/>
                  <a:buChar char="•"/>
                </a:pPr>
                <a:r>
                  <a:rPr lang="zh-CN" altLang="en-US" sz="1200" dirty="0">
                    <a:latin typeface="+mj-ea"/>
                    <a:ea typeface="+mj-ea"/>
                  </a:rPr>
                  <a:t>依次计算</a:t>
                </a:r>
                <a14:m>
                  <m:oMath xmlns:m="http://schemas.openxmlformats.org/officeDocument/2006/math">
                    <m:sSup>
                      <m:sSupPr>
                        <m:ctrlPr>
                          <a:rPr lang="en-US" altLang="zh-CN" sz="1200" i="1">
                            <a:latin typeface="Cambria Math" panose="02040503050406030204" pitchFamily="18" charset="0"/>
                          </a:rPr>
                        </m:ctrlPr>
                      </m:sSupPr>
                      <m:e>
                        <m:r>
                          <a:rPr lang="en-US" altLang="zh-CN" sz="1200" i="1">
                            <a:latin typeface="Cambria Math" panose="02040503050406030204" pitchFamily="18" charset="0"/>
                          </a:rPr>
                          <m:t>𝐴</m:t>
                        </m:r>
                      </m:e>
                      <m:sup>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𝑝𝑑𝑐𝑣𝑟</m:t>
                            </m:r>
                          </m:e>
                          <m:sub>
                            <m:r>
                              <a:rPr lang="en-US" altLang="zh-CN" sz="1200" i="1">
                                <a:latin typeface="Cambria Math" panose="02040503050406030204" pitchFamily="18" charset="0"/>
                              </a:rPr>
                              <m:t>𝑖</m:t>
                            </m:r>
                          </m:sub>
                        </m:sSub>
                      </m:sup>
                    </m:sSup>
                  </m:oMath>
                </a14:m>
                <a:r>
                  <a:rPr lang="zh-CN" altLang="en-US" sz="1200" dirty="0">
                    <a:latin typeface="+mj-ea"/>
                    <a:ea typeface="+mj-ea"/>
                  </a:rPr>
                  <a:t>的激活次留率，记为</a:t>
                </a:r>
                <a14:m>
                  <m:oMath xmlns:m="http://schemas.openxmlformats.org/officeDocument/2006/math">
                    <m:sSub>
                      <m:sSubPr>
                        <m:ctrlPr>
                          <a:rPr lang="en-US" altLang="zh-CN" sz="1200" i="1">
                            <a:latin typeface="Cambria Math" panose="02040503050406030204" pitchFamily="18" charset="0"/>
                            <a:ea typeface="+mj-ea"/>
                          </a:rPr>
                        </m:ctrlPr>
                      </m:sSubPr>
                      <m:e>
                        <m:r>
                          <a:rPr lang="en-US" altLang="zh-CN" sz="1200" i="1">
                            <a:latin typeface="Cambria Math" panose="02040503050406030204" pitchFamily="18" charset="0"/>
                            <a:ea typeface="+mj-ea"/>
                          </a:rPr>
                          <m:t>𝐷𝐶𝑉𝑅</m:t>
                        </m:r>
                      </m:e>
                      <m:sub>
                        <m:sSub>
                          <m:sSubPr>
                            <m:ctrlPr>
                              <a:rPr lang="en-US" altLang="zh-CN" sz="1200" i="1" dirty="0">
                                <a:latin typeface="Cambria Math" panose="02040503050406030204" pitchFamily="18" charset="0"/>
                              </a:rPr>
                            </m:ctrlPr>
                          </m:sSubPr>
                          <m:e>
                            <m:r>
                              <a:rPr lang="en-US" altLang="zh-CN" sz="1200" i="1" dirty="0">
                                <a:latin typeface="Cambria Math" panose="02040503050406030204" pitchFamily="18" charset="0"/>
                              </a:rPr>
                              <m:t>𝑝𝑑𝑐𝑣𝑟</m:t>
                            </m:r>
                          </m:e>
                          <m:sub>
                            <m:r>
                              <a:rPr lang="en-US" altLang="zh-CN" sz="1200" i="1" dirty="0">
                                <a:latin typeface="Cambria Math" panose="02040503050406030204" pitchFamily="18" charset="0"/>
                              </a:rPr>
                              <m:t>𝑖</m:t>
                            </m:r>
                          </m:sub>
                        </m:sSub>
                      </m:sub>
                    </m:sSub>
                  </m:oMath>
                </a14:m>
                <a:r>
                  <a:rPr lang="zh-CN" altLang="en-US" sz="1200" dirty="0">
                    <a:latin typeface="+mj-ea"/>
                    <a:ea typeface="+mj-ea"/>
                  </a:rPr>
                  <a:t>，并构建队列</a:t>
                </a:r>
                <a14:m>
                  <m:oMath xmlns:m="http://schemas.openxmlformats.org/officeDocument/2006/math">
                    <m:sSub>
                      <m:sSubPr>
                        <m:ctrlPr>
                          <a:rPr lang="en-US" altLang="zh-CN" sz="1200" i="1" smtClean="0">
                            <a:latin typeface="Cambria Math" panose="02040503050406030204" pitchFamily="18" charset="0"/>
                            <a:ea typeface="+mj-ea"/>
                          </a:rPr>
                        </m:ctrlPr>
                      </m:sSubPr>
                      <m:e>
                        <m:r>
                          <a:rPr lang="en-US" altLang="zh-CN" sz="1200" b="0" i="1" smtClean="0">
                            <a:latin typeface="Cambria Math" panose="02040503050406030204" pitchFamily="18" charset="0"/>
                            <a:ea typeface="+mj-ea"/>
                          </a:rPr>
                          <m:t>𝑄</m:t>
                        </m:r>
                        <m:r>
                          <a:rPr lang="en-US" altLang="zh-CN" sz="1200" b="0" i="1" smtClean="0">
                            <a:latin typeface="Cambria Math" panose="02040503050406030204" pitchFamily="18" charset="0"/>
                            <a:ea typeface="+mj-ea"/>
                          </a:rPr>
                          <m:t>={(</m:t>
                        </m:r>
                        <m:r>
                          <a:rPr lang="en-US" altLang="zh-CN" sz="1200" b="0" i="1" smtClean="0">
                            <a:latin typeface="Cambria Math" panose="02040503050406030204" pitchFamily="18" charset="0"/>
                            <a:ea typeface="+mj-ea"/>
                          </a:rPr>
                          <m:t>𝑝𝑑𝑐𝑣𝑟</m:t>
                        </m:r>
                      </m:e>
                      <m:sub>
                        <m:r>
                          <a:rPr lang="en-US" altLang="zh-CN" sz="1200" b="0" i="1" smtClean="0">
                            <a:latin typeface="Cambria Math" panose="02040503050406030204" pitchFamily="18" charset="0"/>
                            <a:ea typeface="+mj-ea"/>
                          </a:rPr>
                          <m:t>𝑖</m:t>
                        </m:r>
                      </m:sub>
                    </m:sSub>
                    <m:r>
                      <a:rPr lang="en-US" altLang="zh-CN" sz="1200" b="0" i="1" smtClean="0">
                        <a:latin typeface="Cambria Math" panose="02040503050406030204" pitchFamily="18" charset="0"/>
                        <a:ea typeface="+mj-ea"/>
                      </a:rPr>
                      <m:t>,</m:t>
                    </m:r>
                    <m:sSub>
                      <m:sSubPr>
                        <m:ctrlPr>
                          <a:rPr lang="en-US" altLang="zh-CN" sz="1200" i="1">
                            <a:latin typeface="Cambria Math" panose="02040503050406030204" pitchFamily="18" charset="0"/>
                            <a:ea typeface="+mj-ea"/>
                          </a:rPr>
                        </m:ctrlPr>
                      </m:sSubPr>
                      <m:e>
                        <m:r>
                          <a:rPr lang="en-US" altLang="zh-CN" sz="1200" i="1">
                            <a:latin typeface="Cambria Math" panose="02040503050406030204" pitchFamily="18" charset="0"/>
                            <a:ea typeface="+mj-ea"/>
                          </a:rPr>
                          <m:t>𝐷𝐶𝑉𝑅</m:t>
                        </m:r>
                      </m:e>
                      <m:sub>
                        <m:r>
                          <a:rPr lang="en-US" altLang="zh-CN" sz="1200" i="1">
                            <a:latin typeface="Cambria Math" panose="02040503050406030204" pitchFamily="18" charset="0"/>
                            <a:ea typeface="+mj-ea"/>
                          </a:rPr>
                          <m:t>𝑖</m:t>
                        </m:r>
                      </m:sub>
                    </m:sSub>
                    <m:r>
                      <a:rPr lang="en-US" altLang="zh-CN" sz="1200" b="0" i="0" smtClean="0">
                        <a:latin typeface="Cambria Math" panose="02040503050406030204" pitchFamily="18" charset="0"/>
                        <a:ea typeface="+mj-ea"/>
                      </a:rPr>
                      <m:t>)}</m:t>
                    </m:r>
                  </m:oMath>
                </a14:m>
                <a:endParaRPr lang="en-US" altLang="zh-CN" sz="1200" dirty="0">
                  <a:latin typeface="+mj-ea"/>
                  <a:ea typeface="+mj-ea"/>
                </a:endParaRPr>
              </a:p>
            </p:txBody>
          </p:sp>
        </mc:Choice>
        <mc:Fallback xmlns="">
          <p:sp>
            <p:nvSpPr>
              <p:cNvPr id="93" name="文本框 92">
                <a:extLst>
                  <a:ext uri="{FF2B5EF4-FFF2-40B4-BE49-F238E27FC236}">
                    <a16:creationId xmlns:a16="http://schemas.microsoft.com/office/drawing/2014/main" id="{89913FB2-CE4B-4F8F-9567-8DD1CF53A881}"/>
                  </a:ext>
                </a:extLst>
              </p:cNvPr>
              <p:cNvSpPr txBox="1">
                <a:spLocks noRot="1" noChangeAspect="1" noMove="1" noResize="1" noEditPoints="1" noAdjustHandles="1" noChangeArrowheads="1" noChangeShapeType="1" noTextEdit="1"/>
              </p:cNvSpPr>
              <p:nvPr/>
            </p:nvSpPr>
            <p:spPr>
              <a:xfrm>
                <a:off x="5582959" y="1649895"/>
                <a:ext cx="6611450" cy="1212511"/>
              </a:xfrm>
              <a:prstGeom prst="rect">
                <a:avLst/>
              </a:prstGeom>
              <a:blipFill>
                <a:blip r:embed="rId48"/>
                <a:stretch>
                  <a:fillRect b="-995"/>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94" name="表格 93">
                <a:extLst>
                  <a:ext uri="{FF2B5EF4-FFF2-40B4-BE49-F238E27FC236}">
                    <a16:creationId xmlns:a16="http://schemas.microsoft.com/office/drawing/2014/main" id="{9EAD6160-CC21-492D-8143-4C86C398A108}"/>
                  </a:ext>
                </a:extLst>
              </p:cNvPr>
              <p:cNvGraphicFramePr>
                <a:graphicFrameLocks noGrp="1"/>
              </p:cNvGraphicFramePr>
              <p:nvPr>
                <p:extLst>
                  <p:ext uri="{D42A27DB-BD31-4B8C-83A1-F6EECF244321}">
                    <p14:modId xmlns:p14="http://schemas.microsoft.com/office/powerpoint/2010/main" val="1673878820"/>
                  </p:ext>
                </p:extLst>
              </p:nvPr>
            </p:nvGraphicFramePr>
            <p:xfrm>
              <a:off x="8122304" y="4649253"/>
              <a:ext cx="1505283" cy="302770"/>
            </p:xfrm>
            <a:graphic>
              <a:graphicData uri="http://schemas.openxmlformats.org/drawingml/2006/table">
                <a:tbl>
                  <a:tblPr>
                    <a:tableStyleId>{616DA210-FB5B-4158-B5E0-FEB733F419BA}</a:tableStyleId>
                  </a:tblPr>
                  <a:tblGrid>
                    <a:gridCol w="501761">
                      <a:extLst>
                        <a:ext uri="{9D8B030D-6E8A-4147-A177-3AD203B41FA5}">
                          <a16:colId xmlns:a16="http://schemas.microsoft.com/office/drawing/2014/main" val="1526419331"/>
                        </a:ext>
                      </a:extLst>
                    </a:gridCol>
                    <a:gridCol w="501761">
                      <a:extLst>
                        <a:ext uri="{9D8B030D-6E8A-4147-A177-3AD203B41FA5}">
                          <a16:colId xmlns:a16="http://schemas.microsoft.com/office/drawing/2014/main" val="78615597"/>
                        </a:ext>
                      </a:extLst>
                    </a:gridCol>
                    <a:gridCol w="501761">
                      <a:extLst>
                        <a:ext uri="{9D8B030D-6E8A-4147-A177-3AD203B41FA5}">
                          <a16:colId xmlns:a16="http://schemas.microsoft.com/office/drawing/2014/main" val="3912825272"/>
                        </a:ext>
                      </a:extLst>
                    </a:gridCol>
                  </a:tblGrid>
                  <a:tr h="302770">
                    <a:tc>
                      <a:txBody>
                        <a:bodyPr/>
                        <a:lstStyle/>
                        <a:p>
                          <a:pPr algn="r" fontAlgn="ctr"/>
                          <a14:m>
                            <m:oMathPara xmlns:m="http://schemas.openxmlformats.org/officeDocument/2006/math">
                              <m:oMathParaPr>
                                <m:jc m:val="centerGroup"/>
                              </m:oMathParaPr>
                              <m:oMath xmlns:m="http://schemas.openxmlformats.org/officeDocument/2006/math">
                                <m:r>
                                  <a:rPr lang="en-US" altLang="zh-CN" sz="1100" u="none" strike="noStrike" smtClean="0">
                                    <a:effectLst/>
                                    <a:latin typeface="Cambria Math" panose="02040503050406030204" pitchFamily="18" charset="0"/>
                                  </a:rPr>
                                  <m:t>0.1</m:t>
                                </m:r>
                              </m:oMath>
                            </m:oMathPara>
                          </a14:m>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14:m>
                            <m:oMathPara xmlns:m="http://schemas.openxmlformats.org/officeDocument/2006/math">
                              <m:oMathParaPr>
                                <m:jc m:val="centerGroup"/>
                              </m:oMathParaPr>
                              <m:oMath xmlns:m="http://schemas.openxmlformats.org/officeDocument/2006/math">
                                <m:r>
                                  <a:rPr lang="en-US" altLang="zh-CN" sz="1100" b="0" i="1" u="none" strike="noStrike" smtClean="0">
                                    <a:solidFill>
                                      <a:srgbClr val="000000"/>
                                    </a:solidFill>
                                    <a:effectLst/>
                                    <a:latin typeface="Cambria Math" panose="02040503050406030204" pitchFamily="18" charset="0"/>
                                    <a:ea typeface="等线" panose="02010600030101010101" pitchFamily="2" charset="-122"/>
                                  </a:rPr>
                                  <m:t>[1,9]</m:t>
                                </m:r>
                              </m:oMath>
                            </m:oMathPara>
                          </a14:m>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14:m>
                            <m:oMathPara xmlns:m="http://schemas.openxmlformats.org/officeDocument/2006/math">
                              <m:oMathParaPr>
                                <m:jc m:val="centerGroup"/>
                              </m:oMathParaPr>
                              <m:oMath xmlns:m="http://schemas.openxmlformats.org/officeDocument/2006/math">
                                <m:r>
                                  <a:rPr lang="en-US" altLang="zh-CN" sz="1100" u="none" strike="noStrike" dirty="0" smtClean="0">
                                    <a:effectLst/>
                                    <a:latin typeface="Cambria Math" panose="02040503050406030204" pitchFamily="18" charset="0"/>
                                  </a:rPr>
                                  <m:t>29%</m:t>
                                </m:r>
                              </m:oMath>
                            </m:oMathPara>
                          </a14:m>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91842771"/>
                      </a:ext>
                    </a:extLst>
                  </a:tr>
                </a:tbl>
              </a:graphicData>
            </a:graphic>
          </p:graphicFrame>
        </mc:Choice>
        <mc:Fallback xmlns="">
          <p:graphicFrame>
            <p:nvGraphicFramePr>
              <p:cNvPr id="94" name="表格 93">
                <a:extLst>
                  <a:ext uri="{FF2B5EF4-FFF2-40B4-BE49-F238E27FC236}">
                    <a16:creationId xmlns:a16="http://schemas.microsoft.com/office/drawing/2014/main" id="{9EAD6160-CC21-492D-8143-4C86C398A108}"/>
                  </a:ext>
                </a:extLst>
              </p:cNvPr>
              <p:cNvGraphicFramePr>
                <a:graphicFrameLocks noGrp="1"/>
              </p:cNvGraphicFramePr>
              <p:nvPr>
                <p:extLst>
                  <p:ext uri="{D42A27DB-BD31-4B8C-83A1-F6EECF244321}">
                    <p14:modId xmlns:p14="http://schemas.microsoft.com/office/powerpoint/2010/main" val="1673878820"/>
                  </p:ext>
                </p:extLst>
              </p:nvPr>
            </p:nvGraphicFramePr>
            <p:xfrm>
              <a:off x="8122304" y="4649253"/>
              <a:ext cx="1505283" cy="302770"/>
            </p:xfrm>
            <a:graphic>
              <a:graphicData uri="http://schemas.openxmlformats.org/drawingml/2006/table">
                <a:tbl>
                  <a:tblPr>
                    <a:tableStyleId>{616DA210-FB5B-4158-B5E0-FEB733F419BA}</a:tableStyleId>
                  </a:tblPr>
                  <a:tblGrid>
                    <a:gridCol w="501761">
                      <a:extLst>
                        <a:ext uri="{9D8B030D-6E8A-4147-A177-3AD203B41FA5}">
                          <a16:colId xmlns:a16="http://schemas.microsoft.com/office/drawing/2014/main" val="1526419331"/>
                        </a:ext>
                      </a:extLst>
                    </a:gridCol>
                    <a:gridCol w="501761">
                      <a:extLst>
                        <a:ext uri="{9D8B030D-6E8A-4147-A177-3AD203B41FA5}">
                          <a16:colId xmlns:a16="http://schemas.microsoft.com/office/drawing/2014/main" val="78615597"/>
                        </a:ext>
                      </a:extLst>
                    </a:gridCol>
                    <a:gridCol w="501761">
                      <a:extLst>
                        <a:ext uri="{9D8B030D-6E8A-4147-A177-3AD203B41FA5}">
                          <a16:colId xmlns:a16="http://schemas.microsoft.com/office/drawing/2014/main" val="3912825272"/>
                        </a:ext>
                      </a:extLst>
                    </a:gridCol>
                  </a:tblGrid>
                  <a:tr h="302770">
                    <a:tc>
                      <a:txBody>
                        <a:bodyPr/>
                        <a:lstStyle/>
                        <a:p>
                          <a:endParaRPr lang="zh-CN"/>
                        </a:p>
                      </a:txBody>
                      <a:tcPr marL="9525" marR="9525" marT="9525" marB="0" anchor="ctr">
                        <a:blipFill>
                          <a:blip r:embed="rId49"/>
                          <a:stretch>
                            <a:fillRect l="-1205" t="-1961" r="-201205" b="-3922"/>
                          </a:stretch>
                        </a:blipFill>
                      </a:tcPr>
                    </a:tc>
                    <a:tc>
                      <a:txBody>
                        <a:bodyPr/>
                        <a:lstStyle/>
                        <a:p>
                          <a:endParaRPr lang="zh-CN"/>
                        </a:p>
                      </a:txBody>
                      <a:tcPr marL="9525" marR="9525" marT="9525" marB="0" anchor="ctr">
                        <a:blipFill>
                          <a:blip r:embed="rId49"/>
                          <a:stretch>
                            <a:fillRect l="-102439" t="-1961" r="-103659" b="-3922"/>
                          </a:stretch>
                        </a:blipFill>
                      </a:tcPr>
                    </a:tc>
                    <a:tc>
                      <a:txBody>
                        <a:bodyPr/>
                        <a:lstStyle/>
                        <a:p>
                          <a:endParaRPr lang="zh-CN"/>
                        </a:p>
                      </a:txBody>
                      <a:tcPr marL="9525" marR="9525" marT="9525" marB="0" anchor="ctr">
                        <a:blipFill>
                          <a:blip r:embed="rId49"/>
                          <a:stretch>
                            <a:fillRect l="-200000" t="-1961" r="-2410" b="-3922"/>
                          </a:stretch>
                        </a:blipFill>
                      </a:tcPr>
                    </a:tc>
                    <a:extLst>
                      <a:ext uri="{0D108BD9-81ED-4DB2-BD59-A6C34878D82A}">
                        <a16:rowId xmlns:a16="http://schemas.microsoft.com/office/drawing/2014/main" val="9184277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9" name="表格 98">
                <a:extLst>
                  <a:ext uri="{FF2B5EF4-FFF2-40B4-BE49-F238E27FC236}">
                    <a16:creationId xmlns:a16="http://schemas.microsoft.com/office/drawing/2014/main" id="{7D2CBB71-8EC2-4FC1-B62D-B4622972E956}"/>
                  </a:ext>
                </a:extLst>
              </p:cNvPr>
              <p:cNvGraphicFramePr>
                <a:graphicFrameLocks noGrp="1"/>
              </p:cNvGraphicFramePr>
              <p:nvPr>
                <p:extLst>
                  <p:ext uri="{D42A27DB-BD31-4B8C-83A1-F6EECF244321}">
                    <p14:modId xmlns:p14="http://schemas.microsoft.com/office/powerpoint/2010/main" val="634179145"/>
                  </p:ext>
                </p:extLst>
              </p:nvPr>
            </p:nvGraphicFramePr>
            <p:xfrm>
              <a:off x="8122302" y="4063895"/>
              <a:ext cx="1505283" cy="579956"/>
            </p:xfrm>
            <a:graphic>
              <a:graphicData uri="http://schemas.openxmlformats.org/drawingml/2006/table">
                <a:tbl>
                  <a:tblPr>
                    <a:tableStyleId>{616DA210-FB5B-4158-B5E0-FEB733F419BA}</a:tableStyleId>
                  </a:tblPr>
                  <a:tblGrid>
                    <a:gridCol w="503083">
                      <a:extLst>
                        <a:ext uri="{9D8B030D-6E8A-4147-A177-3AD203B41FA5}">
                          <a16:colId xmlns:a16="http://schemas.microsoft.com/office/drawing/2014/main" val="410216592"/>
                        </a:ext>
                      </a:extLst>
                    </a:gridCol>
                    <a:gridCol w="500439">
                      <a:extLst>
                        <a:ext uri="{9D8B030D-6E8A-4147-A177-3AD203B41FA5}">
                          <a16:colId xmlns:a16="http://schemas.microsoft.com/office/drawing/2014/main" val="2841778165"/>
                        </a:ext>
                      </a:extLst>
                    </a:gridCol>
                    <a:gridCol w="501761">
                      <a:extLst>
                        <a:ext uri="{9D8B030D-6E8A-4147-A177-3AD203B41FA5}">
                          <a16:colId xmlns:a16="http://schemas.microsoft.com/office/drawing/2014/main" val="2754839429"/>
                        </a:ext>
                      </a:extLst>
                    </a:gridCol>
                  </a:tblGrid>
                  <a:tr h="235151">
                    <a:tc gridSpan="3">
                      <a:txBody>
                        <a:bodyPr/>
                        <a:lstStyle/>
                        <a:p>
                          <a:pPr algn="ctr" fontAlgn="ctr"/>
                          <a14:m>
                            <m:oMathPara xmlns:m="http://schemas.openxmlformats.org/officeDocument/2006/math">
                              <m:oMathParaPr>
                                <m:jc m:val="centerGroup"/>
                              </m:oMathParaPr>
                              <m:oMath xmlns:m="http://schemas.openxmlformats.org/officeDocument/2006/math">
                                <m:r>
                                  <a:rPr lang="en-US" sz="1100" b="0" i="1" u="none" strike="noStrike" smtClean="0">
                                    <a:solidFill>
                                      <a:srgbClr val="000000"/>
                                    </a:solidFill>
                                    <a:effectLst/>
                                    <a:latin typeface="Cambria Math" panose="02040503050406030204" pitchFamily="18" charset="0"/>
                                    <a:ea typeface="+mj-ea"/>
                                  </a:rPr>
                                  <m:t>𝑄</m:t>
                                </m:r>
                              </m:oMath>
                            </m:oMathPara>
                          </a14:m>
                          <a:endParaRPr lang="en-US" sz="1100" b="0" i="0" u="none" strike="noStrike" dirty="0">
                            <a:solidFill>
                              <a:srgbClr val="000000"/>
                            </a:solidFill>
                            <a:effectLst/>
                            <a:latin typeface="+mj-ea"/>
                            <a:ea typeface="+mj-ea"/>
                          </a:endParaRPr>
                        </a:p>
                      </a:txBody>
                      <a:tcPr marL="9525" marR="9525" marT="9525"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02589300"/>
                      </a:ext>
                    </a:extLst>
                  </a:tr>
                  <a:tr h="302770">
                    <a:tc>
                      <a:txBody>
                        <a:bodyPr/>
                        <a:lstStyle/>
                        <a:p>
                          <a:pPr algn="ctr" fontAlgn="ctr"/>
                          <a:r>
                            <a:rPr lang="zh-CN" altLang="en-US" sz="1100" b="0" i="0" u="none" strike="noStrike" dirty="0">
                              <a:solidFill>
                                <a:srgbClr val="000000"/>
                              </a:solidFill>
                              <a:effectLst/>
                              <a:latin typeface="+mj-ea"/>
                              <a:ea typeface="+mj-ea"/>
                            </a:rPr>
                            <a:t>过滤</a:t>
                          </a:r>
                          <a:endParaRPr lang="en-US" altLang="zh-CN" sz="1100" b="0" i="0" u="none" strike="noStrike" dirty="0">
                            <a:solidFill>
                              <a:srgbClr val="000000"/>
                            </a:solidFill>
                            <a:effectLst/>
                            <a:latin typeface="+mj-ea"/>
                            <a:ea typeface="+mj-ea"/>
                          </a:endParaRPr>
                        </a:p>
                        <a:p>
                          <a:pPr algn="ctr" fontAlgn="ctr"/>
                          <a:r>
                            <a:rPr lang="zh-CN" altLang="en-US" sz="1100" b="0" i="0" u="none" strike="noStrike" dirty="0">
                              <a:solidFill>
                                <a:srgbClr val="000000"/>
                              </a:solidFill>
                              <a:effectLst/>
                              <a:latin typeface="+mj-ea"/>
                              <a:ea typeface="+mj-ea"/>
                            </a:rPr>
                            <a:t>阈值</a:t>
                          </a:r>
                          <a:endParaRPr lang="en-US" sz="1100" b="0" i="0" u="none" strike="noStrike" dirty="0">
                            <a:solidFill>
                              <a:srgbClr val="000000"/>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sz="1100" b="0" i="1" u="none" strike="noStrike" smtClean="0">
                                    <a:solidFill>
                                      <a:srgbClr val="000000"/>
                                    </a:solidFill>
                                    <a:effectLst/>
                                    <a:latin typeface="Cambria Math" panose="02040503050406030204" pitchFamily="18" charset="0"/>
                                    <a:ea typeface="+mj-ea"/>
                                  </a:rPr>
                                  <m:t>𝐴</m:t>
                                </m:r>
                              </m:oMath>
                            </m:oMathPara>
                          </a14:m>
                          <a:endParaRPr lang="en-US" sz="1100" b="0" i="0" u="none" strike="noStrike" dirty="0">
                            <a:solidFill>
                              <a:srgbClr val="000000"/>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sz="1100" u="none" strike="noStrike" smtClean="0">
                                    <a:effectLst/>
                                    <a:latin typeface="Cambria Math" panose="02040503050406030204" pitchFamily="18" charset="0"/>
                                    <a:ea typeface="+mj-ea"/>
                                  </a:rPr>
                                  <m:t>𝐷𝐶𝑉𝑅</m:t>
                                </m:r>
                              </m:oMath>
                            </m:oMathPara>
                          </a14:m>
                          <a:endParaRPr lang="en-US" sz="1100" b="0" i="0" u="none" strike="noStrike" dirty="0">
                            <a:solidFill>
                              <a:srgbClr val="000000"/>
                            </a:solidFill>
                            <a:effectLst/>
                            <a:latin typeface="+mj-ea"/>
                            <a:ea typeface="+mj-ea"/>
                          </a:endParaRPr>
                        </a:p>
                      </a:txBody>
                      <a:tcPr marL="9525" marR="9525" marT="9525" marB="0" anchor="ctr"/>
                    </a:tc>
                    <a:extLst>
                      <a:ext uri="{0D108BD9-81ED-4DB2-BD59-A6C34878D82A}">
                        <a16:rowId xmlns:a16="http://schemas.microsoft.com/office/drawing/2014/main" val="1030800403"/>
                      </a:ext>
                    </a:extLst>
                  </a:tr>
                </a:tbl>
              </a:graphicData>
            </a:graphic>
          </p:graphicFrame>
        </mc:Choice>
        <mc:Fallback xmlns="">
          <p:graphicFrame>
            <p:nvGraphicFramePr>
              <p:cNvPr id="99" name="表格 98">
                <a:extLst>
                  <a:ext uri="{FF2B5EF4-FFF2-40B4-BE49-F238E27FC236}">
                    <a16:creationId xmlns:a16="http://schemas.microsoft.com/office/drawing/2014/main" id="{7D2CBB71-8EC2-4FC1-B62D-B4622972E956}"/>
                  </a:ext>
                </a:extLst>
              </p:cNvPr>
              <p:cNvGraphicFramePr>
                <a:graphicFrameLocks noGrp="1"/>
              </p:cNvGraphicFramePr>
              <p:nvPr>
                <p:extLst>
                  <p:ext uri="{D42A27DB-BD31-4B8C-83A1-F6EECF244321}">
                    <p14:modId xmlns:p14="http://schemas.microsoft.com/office/powerpoint/2010/main" val="634179145"/>
                  </p:ext>
                </p:extLst>
              </p:nvPr>
            </p:nvGraphicFramePr>
            <p:xfrm>
              <a:off x="8122302" y="4063895"/>
              <a:ext cx="1505283" cy="579956"/>
            </p:xfrm>
            <a:graphic>
              <a:graphicData uri="http://schemas.openxmlformats.org/drawingml/2006/table">
                <a:tbl>
                  <a:tblPr>
                    <a:tableStyleId>{616DA210-FB5B-4158-B5E0-FEB733F419BA}</a:tableStyleId>
                  </a:tblPr>
                  <a:tblGrid>
                    <a:gridCol w="503083">
                      <a:extLst>
                        <a:ext uri="{9D8B030D-6E8A-4147-A177-3AD203B41FA5}">
                          <a16:colId xmlns:a16="http://schemas.microsoft.com/office/drawing/2014/main" val="410216592"/>
                        </a:ext>
                      </a:extLst>
                    </a:gridCol>
                    <a:gridCol w="500439">
                      <a:extLst>
                        <a:ext uri="{9D8B030D-6E8A-4147-A177-3AD203B41FA5}">
                          <a16:colId xmlns:a16="http://schemas.microsoft.com/office/drawing/2014/main" val="2841778165"/>
                        </a:ext>
                      </a:extLst>
                    </a:gridCol>
                    <a:gridCol w="501761">
                      <a:extLst>
                        <a:ext uri="{9D8B030D-6E8A-4147-A177-3AD203B41FA5}">
                          <a16:colId xmlns:a16="http://schemas.microsoft.com/office/drawing/2014/main" val="2754839429"/>
                        </a:ext>
                      </a:extLst>
                    </a:gridCol>
                  </a:tblGrid>
                  <a:tr h="235151">
                    <a:tc gridSpan="3">
                      <a:txBody>
                        <a:bodyPr/>
                        <a:lstStyle/>
                        <a:p>
                          <a:endParaRPr lang="zh-CN"/>
                        </a:p>
                      </a:txBody>
                      <a:tcPr marL="9525" marR="9525" marT="9525" marB="0" anchor="ctr">
                        <a:blipFill>
                          <a:blip r:embed="rId50"/>
                          <a:stretch>
                            <a:fillRect l="-403" t="-2564" r="-806" b="-182051"/>
                          </a:stretch>
                        </a:blip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02589300"/>
                      </a:ext>
                    </a:extLst>
                  </a:tr>
                  <a:tr h="344805">
                    <a:tc>
                      <a:txBody>
                        <a:bodyPr/>
                        <a:lstStyle/>
                        <a:p>
                          <a:pPr algn="ctr" fontAlgn="ctr"/>
                          <a:r>
                            <a:rPr lang="zh-CN" altLang="en-US" sz="1100" b="0" i="0" u="none" strike="noStrike" dirty="0">
                              <a:solidFill>
                                <a:srgbClr val="000000"/>
                              </a:solidFill>
                              <a:effectLst/>
                              <a:latin typeface="+mj-ea"/>
                              <a:ea typeface="+mj-ea"/>
                            </a:rPr>
                            <a:t>过滤</a:t>
                          </a:r>
                          <a:endParaRPr lang="en-US" altLang="zh-CN" sz="1100" b="0" i="0" u="none" strike="noStrike" dirty="0">
                            <a:solidFill>
                              <a:srgbClr val="000000"/>
                            </a:solidFill>
                            <a:effectLst/>
                            <a:latin typeface="+mj-ea"/>
                            <a:ea typeface="+mj-ea"/>
                          </a:endParaRPr>
                        </a:p>
                        <a:p>
                          <a:pPr algn="ctr" fontAlgn="ctr"/>
                          <a:r>
                            <a:rPr lang="zh-CN" altLang="en-US" sz="1100" b="0" i="0" u="none" strike="noStrike" dirty="0">
                              <a:solidFill>
                                <a:srgbClr val="000000"/>
                              </a:solidFill>
                              <a:effectLst/>
                              <a:latin typeface="+mj-ea"/>
                              <a:ea typeface="+mj-ea"/>
                            </a:rPr>
                            <a:t>阈值</a:t>
                          </a:r>
                          <a:endParaRPr lang="en-US" sz="1100" b="0" i="0" u="none" strike="noStrike" dirty="0">
                            <a:solidFill>
                              <a:srgbClr val="000000"/>
                            </a:solidFill>
                            <a:effectLst/>
                            <a:latin typeface="+mj-ea"/>
                            <a:ea typeface="+mj-ea"/>
                          </a:endParaRPr>
                        </a:p>
                      </a:txBody>
                      <a:tcPr marL="9525" marR="9525" marT="9525" marB="0" anchor="ctr"/>
                    </a:tc>
                    <a:tc>
                      <a:txBody>
                        <a:bodyPr/>
                        <a:lstStyle/>
                        <a:p>
                          <a:endParaRPr lang="zh-CN"/>
                        </a:p>
                      </a:txBody>
                      <a:tcPr marL="9525" marR="9525" marT="9525" marB="0" anchor="ctr">
                        <a:blipFill>
                          <a:blip r:embed="rId50"/>
                          <a:stretch>
                            <a:fillRect l="-102439" t="-70175" r="-103659" b="-24561"/>
                          </a:stretch>
                        </a:blipFill>
                      </a:tcPr>
                    </a:tc>
                    <a:tc>
                      <a:txBody>
                        <a:bodyPr/>
                        <a:lstStyle/>
                        <a:p>
                          <a:endParaRPr lang="zh-CN"/>
                        </a:p>
                      </a:txBody>
                      <a:tcPr marL="9525" marR="9525" marT="9525" marB="0" anchor="ctr">
                        <a:blipFill>
                          <a:blip r:embed="rId50"/>
                          <a:stretch>
                            <a:fillRect l="-200000" t="-70175" r="-2410" b="-24561"/>
                          </a:stretch>
                        </a:blipFill>
                      </a:tcPr>
                    </a:tc>
                    <a:extLst>
                      <a:ext uri="{0D108BD9-81ED-4DB2-BD59-A6C34878D82A}">
                        <a16:rowId xmlns:a16="http://schemas.microsoft.com/office/drawing/2014/main" val="103080040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0" name="表格 99">
                <a:extLst>
                  <a:ext uri="{FF2B5EF4-FFF2-40B4-BE49-F238E27FC236}">
                    <a16:creationId xmlns:a16="http://schemas.microsoft.com/office/drawing/2014/main" id="{60F87F12-2B8E-47B5-B7D8-54855794D079}"/>
                  </a:ext>
                </a:extLst>
              </p:cNvPr>
              <p:cNvGraphicFramePr>
                <a:graphicFrameLocks noGrp="1"/>
              </p:cNvGraphicFramePr>
              <p:nvPr>
                <p:extLst>
                  <p:ext uri="{D42A27DB-BD31-4B8C-83A1-F6EECF244321}">
                    <p14:modId xmlns:p14="http://schemas.microsoft.com/office/powerpoint/2010/main" val="3140943257"/>
                  </p:ext>
                </p:extLst>
              </p:nvPr>
            </p:nvGraphicFramePr>
            <p:xfrm>
              <a:off x="8120926" y="4951412"/>
              <a:ext cx="1505283" cy="302770"/>
            </p:xfrm>
            <a:graphic>
              <a:graphicData uri="http://schemas.openxmlformats.org/drawingml/2006/table">
                <a:tbl>
                  <a:tblPr>
                    <a:tableStyleId>{616DA210-FB5B-4158-B5E0-FEB733F419BA}</a:tableStyleId>
                  </a:tblPr>
                  <a:tblGrid>
                    <a:gridCol w="501761">
                      <a:extLst>
                        <a:ext uri="{9D8B030D-6E8A-4147-A177-3AD203B41FA5}">
                          <a16:colId xmlns:a16="http://schemas.microsoft.com/office/drawing/2014/main" val="2528632293"/>
                        </a:ext>
                      </a:extLst>
                    </a:gridCol>
                    <a:gridCol w="501761">
                      <a:extLst>
                        <a:ext uri="{9D8B030D-6E8A-4147-A177-3AD203B41FA5}">
                          <a16:colId xmlns:a16="http://schemas.microsoft.com/office/drawing/2014/main" val="2428148881"/>
                        </a:ext>
                      </a:extLst>
                    </a:gridCol>
                    <a:gridCol w="501761">
                      <a:extLst>
                        <a:ext uri="{9D8B030D-6E8A-4147-A177-3AD203B41FA5}">
                          <a16:colId xmlns:a16="http://schemas.microsoft.com/office/drawing/2014/main" val="231490017"/>
                        </a:ext>
                      </a:extLst>
                    </a:gridCol>
                  </a:tblGrid>
                  <a:tr h="302770">
                    <a:tc>
                      <a:txBody>
                        <a:bodyPr/>
                        <a:lstStyle/>
                        <a:p>
                          <a:pPr algn="r" fontAlgn="ctr"/>
                          <a14:m>
                            <m:oMathPara xmlns:m="http://schemas.openxmlformats.org/officeDocument/2006/math">
                              <m:oMathParaPr>
                                <m:jc m:val="centerGroup"/>
                              </m:oMathParaPr>
                              <m:oMath xmlns:m="http://schemas.openxmlformats.org/officeDocument/2006/math">
                                <m:r>
                                  <a:rPr lang="en-US" altLang="zh-CN" sz="1100" u="none" strike="noStrike" smtClean="0">
                                    <a:effectLst/>
                                    <a:latin typeface="Cambria Math" panose="02040503050406030204" pitchFamily="18" charset="0"/>
                                  </a:rPr>
                                  <m:t>0.2</m:t>
                                </m:r>
                              </m:oMath>
                            </m:oMathPara>
                          </a14:m>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14:m>
                            <m:oMathPara xmlns:m="http://schemas.openxmlformats.org/officeDocument/2006/math">
                              <m:oMathParaPr>
                                <m:jc m:val="centerGroup"/>
                              </m:oMathParaPr>
                              <m:oMath xmlns:m="http://schemas.openxmlformats.org/officeDocument/2006/math">
                                <m:r>
                                  <a:rPr lang="en-US" altLang="zh-CN" sz="1100" b="0" i="1" u="none" strike="noStrike" smtClean="0">
                                    <a:solidFill>
                                      <a:srgbClr val="000000"/>
                                    </a:solidFill>
                                    <a:effectLst/>
                                    <a:latin typeface="Cambria Math" panose="02040503050406030204" pitchFamily="18" charset="0"/>
                                    <a:ea typeface="等线" panose="02010600030101010101" pitchFamily="2" charset="-122"/>
                                  </a:rPr>
                                  <m:t>[4,9]</m:t>
                                </m:r>
                              </m:oMath>
                            </m:oMathPara>
                          </a14:m>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14:m>
                            <m:oMathPara xmlns:m="http://schemas.openxmlformats.org/officeDocument/2006/math">
                              <m:oMathParaPr>
                                <m:jc m:val="centerGroup"/>
                              </m:oMathParaPr>
                              <m:oMath xmlns:m="http://schemas.openxmlformats.org/officeDocument/2006/math">
                                <m:r>
                                  <a:rPr lang="en-US" altLang="zh-CN" sz="1100" u="none" strike="noStrike" smtClean="0">
                                    <a:effectLst/>
                                    <a:latin typeface="Cambria Math" panose="02040503050406030204" pitchFamily="18" charset="0"/>
                                  </a:rPr>
                                  <m:t>40%</m:t>
                                </m:r>
                              </m:oMath>
                            </m:oMathPara>
                          </a14:m>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961604841"/>
                      </a:ext>
                    </a:extLst>
                  </a:tr>
                </a:tbl>
              </a:graphicData>
            </a:graphic>
          </p:graphicFrame>
        </mc:Choice>
        <mc:Fallback xmlns="">
          <p:graphicFrame>
            <p:nvGraphicFramePr>
              <p:cNvPr id="100" name="表格 99">
                <a:extLst>
                  <a:ext uri="{FF2B5EF4-FFF2-40B4-BE49-F238E27FC236}">
                    <a16:creationId xmlns:a16="http://schemas.microsoft.com/office/drawing/2014/main" id="{60F87F12-2B8E-47B5-B7D8-54855794D079}"/>
                  </a:ext>
                </a:extLst>
              </p:cNvPr>
              <p:cNvGraphicFramePr>
                <a:graphicFrameLocks noGrp="1"/>
              </p:cNvGraphicFramePr>
              <p:nvPr>
                <p:extLst>
                  <p:ext uri="{D42A27DB-BD31-4B8C-83A1-F6EECF244321}">
                    <p14:modId xmlns:p14="http://schemas.microsoft.com/office/powerpoint/2010/main" val="3140943257"/>
                  </p:ext>
                </p:extLst>
              </p:nvPr>
            </p:nvGraphicFramePr>
            <p:xfrm>
              <a:off x="8120926" y="4951412"/>
              <a:ext cx="1505283" cy="302770"/>
            </p:xfrm>
            <a:graphic>
              <a:graphicData uri="http://schemas.openxmlformats.org/drawingml/2006/table">
                <a:tbl>
                  <a:tblPr>
                    <a:tableStyleId>{616DA210-FB5B-4158-B5E0-FEB733F419BA}</a:tableStyleId>
                  </a:tblPr>
                  <a:tblGrid>
                    <a:gridCol w="501761">
                      <a:extLst>
                        <a:ext uri="{9D8B030D-6E8A-4147-A177-3AD203B41FA5}">
                          <a16:colId xmlns:a16="http://schemas.microsoft.com/office/drawing/2014/main" val="2528632293"/>
                        </a:ext>
                      </a:extLst>
                    </a:gridCol>
                    <a:gridCol w="501761">
                      <a:extLst>
                        <a:ext uri="{9D8B030D-6E8A-4147-A177-3AD203B41FA5}">
                          <a16:colId xmlns:a16="http://schemas.microsoft.com/office/drawing/2014/main" val="2428148881"/>
                        </a:ext>
                      </a:extLst>
                    </a:gridCol>
                    <a:gridCol w="501761">
                      <a:extLst>
                        <a:ext uri="{9D8B030D-6E8A-4147-A177-3AD203B41FA5}">
                          <a16:colId xmlns:a16="http://schemas.microsoft.com/office/drawing/2014/main" val="231490017"/>
                        </a:ext>
                      </a:extLst>
                    </a:gridCol>
                  </a:tblGrid>
                  <a:tr h="302770">
                    <a:tc>
                      <a:txBody>
                        <a:bodyPr/>
                        <a:lstStyle/>
                        <a:p>
                          <a:endParaRPr lang="zh-CN"/>
                        </a:p>
                      </a:txBody>
                      <a:tcPr marL="9525" marR="9525" marT="9525" marB="0" anchor="ctr">
                        <a:blipFill>
                          <a:blip r:embed="rId51"/>
                          <a:stretch>
                            <a:fillRect l="-1205" t="-2000" r="-201205" b="-4000"/>
                          </a:stretch>
                        </a:blipFill>
                      </a:tcPr>
                    </a:tc>
                    <a:tc>
                      <a:txBody>
                        <a:bodyPr/>
                        <a:lstStyle/>
                        <a:p>
                          <a:endParaRPr lang="zh-CN"/>
                        </a:p>
                      </a:txBody>
                      <a:tcPr marL="9525" marR="9525" marT="9525" marB="0" anchor="ctr">
                        <a:blipFill>
                          <a:blip r:embed="rId51"/>
                          <a:stretch>
                            <a:fillRect l="-102439" t="-2000" r="-103659" b="-4000"/>
                          </a:stretch>
                        </a:blipFill>
                      </a:tcPr>
                    </a:tc>
                    <a:tc>
                      <a:txBody>
                        <a:bodyPr/>
                        <a:lstStyle/>
                        <a:p>
                          <a:endParaRPr lang="zh-CN"/>
                        </a:p>
                      </a:txBody>
                      <a:tcPr marL="9525" marR="9525" marT="9525" marB="0" anchor="ctr">
                        <a:blipFill>
                          <a:blip r:embed="rId51"/>
                          <a:stretch>
                            <a:fillRect l="-200000" t="-2000" r="-2410" b="-4000"/>
                          </a:stretch>
                        </a:blipFill>
                      </a:tcPr>
                    </a:tc>
                    <a:extLst>
                      <a:ext uri="{0D108BD9-81ED-4DB2-BD59-A6C34878D82A}">
                        <a16:rowId xmlns:a16="http://schemas.microsoft.com/office/drawing/2014/main" val="196160484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4" name="表格 103">
                <a:extLst>
                  <a:ext uri="{FF2B5EF4-FFF2-40B4-BE49-F238E27FC236}">
                    <a16:creationId xmlns:a16="http://schemas.microsoft.com/office/drawing/2014/main" id="{6798CD91-569C-4688-A22B-74B159FAD658}"/>
                  </a:ext>
                </a:extLst>
              </p:cNvPr>
              <p:cNvGraphicFramePr>
                <a:graphicFrameLocks noGrp="1"/>
              </p:cNvGraphicFramePr>
              <p:nvPr>
                <p:extLst>
                  <p:ext uri="{D42A27DB-BD31-4B8C-83A1-F6EECF244321}">
                    <p14:modId xmlns:p14="http://schemas.microsoft.com/office/powerpoint/2010/main" val="305861046"/>
                  </p:ext>
                </p:extLst>
              </p:nvPr>
            </p:nvGraphicFramePr>
            <p:xfrm>
              <a:off x="8120927" y="5253293"/>
              <a:ext cx="1505283" cy="302770"/>
            </p:xfrm>
            <a:graphic>
              <a:graphicData uri="http://schemas.openxmlformats.org/drawingml/2006/table">
                <a:tbl>
                  <a:tblPr>
                    <a:tableStyleId>{616DA210-FB5B-4158-B5E0-FEB733F419BA}</a:tableStyleId>
                  </a:tblPr>
                  <a:tblGrid>
                    <a:gridCol w="501761">
                      <a:extLst>
                        <a:ext uri="{9D8B030D-6E8A-4147-A177-3AD203B41FA5}">
                          <a16:colId xmlns:a16="http://schemas.microsoft.com/office/drawing/2014/main" val="2002247314"/>
                        </a:ext>
                      </a:extLst>
                    </a:gridCol>
                    <a:gridCol w="501761">
                      <a:extLst>
                        <a:ext uri="{9D8B030D-6E8A-4147-A177-3AD203B41FA5}">
                          <a16:colId xmlns:a16="http://schemas.microsoft.com/office/drawing/2014/main" val="854242471"/>
                        </a:ext>
                      </a:extLst>
                    </a:gridCol>
                    <a:gridCol w="501761">
                      <a:extLst>
                        <a:ext uri="{9D8B030D-6E8A-4147-A177-3AD203B41FA5}">
                          <a16:colId xmlns:a16="http://schemas.microsoft.com/office/drawing/2014/main" val="1334004234"/>
                        </a:ext>
                      </a:extLst>
                    </a:gridCol>
                  </a:tblGrid>
                  <a:tr h="302770">
                    <a:tc>
                      <a:txBody>
                        <a:bodyPr/>
                        <a:lstStyle/>
                        <a:p>
                          <a:pPr algn="r" fontAlgn="ctr"/>
                          <a14:m>
                            <m:oMathPara xmlns:m="http://schemas.openxmlformats.org/officeDocument/2006/math">
                              <m:oMathParaPr>
                                <m:jc m:val="centerGroup"/>
                              </m:oMathParaPr>
                              <m:oMath xmlns:m="http://schemas.openxmlformats.org/officeDocument/2006/math">
                                <m:r>
                                  <a:rPr lang="en-US" altLang="zh-CN" sz="1100" u="none" strike="noStrike" smtClean="0">
                                    <a:effectLst/>
                                    <a:latin typeface="Cambria Math" panose="02040503050406030204" pitchFamily="18" charset="0"/>
                                  </a:rPr>
                                  <m:t>0.3</m:t>
                                </m:r>
                              </m:oMath>
                            </m:oMathPara>
                          </a14:m>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14:m>
                            <m:oMathPara xmlns:m="http://schemas.openxmlformats.org/officeDocument/2006/math">
                              <m:oMathParaPr>
                                <m:jc m:val="centerGroup"/>
                              </m:oMathParaPr>
                              <m:oMath xmlns:m="http://schemas.openxmlformats.org/officeDocument/2006/math">
                                <m:r>
                                  <a:rPr lang="en-US" altLang="zh-CN" sz="1100" b="0" i="1" u="none" strike="noStrike" smtClean="0">
                                    <a:solidFill>
                                      <a:srgbClr val="000000"/>
                                    </a:solidFill>
                                    <a:effectLst/>
                                    <a:latin typeface="Cambria Math" panose="02040503050406030204" pitchFamily="18" charset="0"/>
                                    <a:ea typeface="等线" panose="02010600030101010101" pitchFamily="2" charset="-122"/>
                                  </a:rPr>
                                  <m:t>[6,9]</m:t>
                                </m:r>
                              </m:oMath>
                            </m:oMathPara>
                          </a14:m>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14:m>
                            <m:oMathPara xmlns:m="http://schemas.openxmlformats.org/officeDocument/2006/math">
                              <m:oMathParaPr>
                                <m:jc m:val="centerGroup"/>
                              </m:oMathParaPr>
                              <m:oMath xmlns:m="http://schemas.openxmlformats.org/officeDocument/2006/math">
                                <m:r>
                                  <a:rPr lang="en-US" altLang="zh-CN" sz="1100" u="none" strike="noStrike" smtClean="0">
                                    <a:effectLst/>
                                    <a:latin typeface="Cambria Math" panose="02040503050406030204" pitchFamily="18" charset="0"/>
                                  </a:rPr>
                                  <m:t>50%</m:t>
                                </m:r>
                              </m:oMath>
                            </m:oMathPara>
                          </a14:m>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590901014"/>
                      </a:ext>
                    </a:extLst>
                  </a:tr>
                </a:tbl>
              </a:graphicData>
            </a:graphic>
          </p:graphicFrame>
        </mc:Choice>
        <mc:Fallback xmlns="">
          <p:graphicFrame>
            <p:nvGraphicFramePr>
              <p:cNvPr id="104" name="表格 103">
                <a:extLst>
                  <a:ext uri="{FF2B5EF4-FFF2-40B4-BE49-F238E27FC236}">
                    <a16:creationId xmlns:a16="http://schemas.microsoft.com/office/drawing/2014/main" id="{6798CD91-569C-4688-A22B-74B159FAD658}"/>
                  </a:ext>
                </a:extLst>
              </p:cNvPr>
              <p:cNvGraphicFramePr>
                <a:graphicFrameLocks noGrp="1"/>
              </p:cNvGraphicFramePr>
              <p:nvPr>
                <p:extLst>
                  <p:ext uri="{D42A27DB-BD31-4B8C-83A1-F6EECF244321}">
                    <p14:modId xmlns:p14="http://schemas.microsoft.com/office/powerpoint/2010/main" val="305861046"/>
                  </p:ext>
                </p:extLst>
              </p:nvPr>
            </p:nvGraphicFramePr>
            <p:xfrm>
              <a:off x="8120927" y="5253293"/>
              <a:ext cx="1505283" cy="302770"/>
            </p:xfrm>
            <a:graphic>
              <a:graphicData uri="http://schemas.openxmlformats.org/drawingml/2006/table">
                <a:tbl>
                  <a:tblPr>
                    <a:tableStyleId>{616DA210-FB5B-4158-B5E0-FEB733F419BA}</a:tableStyleId>
                  </a:tblPr>
                  <a:tblGrid>
                    <a:gridCol w="501761">
                      <a:extLst>
                        <a:ext uri="{9D8B030D-6E8A-4147-A177-3AD203B41FA5}">
                          <a16:colId xmlns:a16="http://schemas.microsoft.com/office/drawing/2014/main" val="2002247314"/>
                        </a:ext>
                      </a:extLst>
                    </a:gridCol>
                    <a:gridCol w="501761">
                      <a:extLst>
                        <a:ext uri="{9D8B030D-6E8A-4147-A177-3AD203B41FA5}">
                          <a16:colId xmlns:a16="http://schemas.microsoft.com/office/drawing/2014/main" val="854242471"/>
                        </a:ext>
                      </a:extLst>
                    </a:gridCol>
                    <a:gridCol w="501761">
                      <a:extLst>
                        <a:ext uri="{9D8B030D-6E8A-4147-A177-3AD203B41FA5}">
                          <a16:colId xmlns:a16="http://schemas.microsoft.com/office/drawing/2014/main" val="1334004234"/>
                        </a:ext>
                      </a:extLst>
                    </a:gridCol>
                  </a:tblGrid>
                  <a:tr h="302770">
                    <a:tc>
                      <a:txBody>
                        <a:bodyPr/>
                        <a:lstStyle/>
                        <a:p>
                          <a:endParaRPr lang="zh-CN"/>
                        </a:p>
                      </a:txBody>
                      <a:tcPr marL="9525" marR="9525" marT="9525" marB="0" anchor="ctr">
                        <a:blipFill>
                          <a:blip r:embed="rId52"/>
                          <a:stretch>
                            <a:fillRect l="-1205" t="-1961" r="-201205" b="-3922"/>
                          </a:stretch>
                        </a:blipFill>
                      </a:tcPr>
                    </a:tc>
                    <a:tc>
                      <a:txBody>
                        <a:bodyPr/>
                        <a:lstStyle/>
                        <a:p>
                          <a:endParaRPr lang="zh-CN"/>
                        </a:p>
                      </a:txBody>
                      <a:tcPr marL="9525" marR="9525" marT="9525" marB="0" anchor="ctr">
                        <a:blipFill>
                          <a:blip r:embed="rId52"/>
                          <a:stretch>
                            <a:fillRect l="-102439" t="-1961" r="-103659" b="-3922"/>
                          </a:stretch>
                        </a:blipFill>
                      </a:tcPr>
                    </a:tc>
                    <a:tc>
                      <a:txBody>
                        <a:bodyPr/>
                        <a:lstStyle/>
                        <a:p>
                          <a:endParaRPr lang="zh-CN"/>
                        </a:p>
                      </a:txBody>
                      <a:tcPr marL="9525" marR="9525" marT="9525" marB="0" anchor="ctr">
                        <a:blipFill>
                          <a:blip r:embed="rId52"/>
                          <a:stretch>
                            <a:fillRect l="-200000" t="-1961" r="-2410" b="-3922"/>
                          </a:stretch>
                        </a:blipFill>
                      </a:tcPr>
                    </a:tc>
                    <a:extLst>
                      <a:ext uri="{0D108BD9-81ED-4DB2-BD59-A6C34878D82A}">
                        <a16:rowId xmlns:a16="http://schemas.microsoft.com/office/drawing/2014/main" val="259090101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5" name="表格 104">
                <a:extLst>
                  <a:ext uri="{FF2B5EF4-FFF2-40B4-BE49-F238E27FC236}">
                    <a16:creationId xmlns:a16="http://schemas.microsoft.com/office/drawing/2014/main" id="{D68216FD-18E3-4C46-B3C8-46D3132DEE7E}"/>
                  </a:ext>
                </a:extLst>
              </p:cNvPr>
              <p:cNvGraphicFramePr>
                <a:graphicFrameLocks noGrp="1"/>
              </p:cNvGraphicFramePr>
              <p:nvPr>
                <p:extLst>
                  <p:ext uri="{D42A27DB-BD31-4B8C-83A1-F6EECF244321}">
                    <p14:modId xmlns:p14="http://schemas.microsoft.com/office/powerpoint/2010/main" val="2390158839"/>
                  </p:ext>
                </p:extLst>
              </p:nvPr>
            </p:nvGraphicFramePr>
            <p:xfrm>
              <a:off x="8120927" y="5551029"/>
              <a:ext cx="1505283" cy="302770"/>
            </p:xfrm>
            <a:graphic>
              <a:graphicData uri="http://schemas.openxmlformats.org/drawingml/2006/table">
                <a:tbl>
                  <a:tblPr>
                    <a:tableStyleId>{616DA210-FB5B-4158-B5E0-FEB733F419BA}</a:tableStyleId>
                  </a:tblPr>
                  <a:tblGrid>
                    <a:gridCol w="501761">
                      <a:extLst>
                        <a:ext uri="{9D8B030D-6E8A-4147-A177-3AD203B41FA5}">
                          <a16:colId xmlns:a16="http://schemas.microsoft.com/office/drawing/2014/main" val="2845360211"/>
                        </a:ext>
                      </a:extLst>
                    </a:gridCol>
                    <a:gridCol w="501761">
                      <a:extLst>
                        <a:ext uri="{9D8B030D-6E8A-4147-A177-3AD203B41FA5}">
                          <a16:colId xmlns:a16="http://schemas.microsoft.com/office/drawing/2014/main" val="3617188729"/>
                        </a:ext>
                      </a:extLst>
                    </a:gridCol>
                    <a:gridCol w="501761">
                      <a:extLst>
                        <a:ext uri="{9D8B030D-6E8A-4147-A177-3AD203B41FA5}">
                          <a16:colId xmlns:a16="http://schemas.microsoft.com/office/drawing/2014/main" val="3923397412"/>
                        </a:ext>
                      </a:extLst>
                    </a:gridCol>
                  </a:tblGrid>
                  <a:tr h="302770">
                    <a:tc>
                      <a:txBody>
                        <a:bodyPr/>
                        <a:lstStyle/>
                        <a:p>
                          <a:pPr algn="r" fontAlgn="ctr"/>
                          <a14:m>
                            <m:oMathPara xmlns:m="http://schemas.openxmlformats.org/officeDocument/2006/math">
                              <m:oMathParaPr>
                                <m:jc m:val="centerGroup"/>
                              </m:oMathParaPr>
                              <m:oMath xmlns:m="http://schemas.openxmlformats.org/officeDocument/2006/math">
                                <m:r>
                                  <a:rPr lang="en-US" altLang="zh-CN" sz="1100" u="none" strike="noStrike" smtClean="0">
                                    <a:effectLst/>
                                    <a:latin typeface="Cambria Math" panose="02040503050406030204" pitchFamily="18" charset="0"/>
                                  </a:rPr>
                                  <m:t>0.5</m:t>
                                </m:r>
                              </m:oMath>
                            </m:oMathPara>
                          </a14:m>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14:m>
                            <m:oMathPara xmlns:m="http://schemas.openxmlformats.org/officeDocument/2006/math">
                              <m:oMathParaPr>
                                <m:jc m:val="centerGroup"/>
                              </m:oMathParaPr>
                              <m:oMath xmlns:m="http://schemas.openxmlformats.org/officeDocument/2006/math">
                                <m:r>
                                  <a:rPr lang="en-US" altLang="zh-CN" sz="1100" b="0" i="1" u="none" strike="noStrike" smtClean="0">
                                    <a:solidFill>
                                      <a:srgbClr val="000000"/>
                                    </a:solidFill>
                                    <a:effectLst/>
                                    <a:latin typeface="Cambria Math" panose="02040503050406030204" pitchFamily="18" charset="0"/>
                                    <a:ea typeface="等线" panose="02010600030101010101" pitchFamily="2" charset="-122"/>
                                  </a:rPr>
                                  <m:t>[7,9]</m:t>
                                </m:r>
                              </m:oMath>
                            </m:oMathPara>
                          </a14:m>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14:m>
                            <m:oMathPara xmlns:m="http://schemas.openxmlformats.org/officeDocument/2006/math">
                              <m:oMathParaPr>
                                <m:jc m:val="centerGroup"/>
                              </m:oMathParaPr>
                              <m:oMath xmlns:m="http://schemas.openxmlformats.org/officeDocument/2006/math">
                                <m:r>
                                  <a:rPr lang="en-US" altLang="zh-CN" sz="1100" u="none" strike="noStrike" smtClean="0">
                                    <a:effectLst/>
                                    <a:latin typeface="Cambria Math" panose="02040503050406030204" pitchFamily="18" charset="0"/>
                                  </a:rPr>
                                  <m:t>57%</m:t>
                                </m:r>
                              </m:oMath>
                            </m:oMathPara>
                          </a14:m>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274530433"/>
                      </a:ext>
                    </a:extLst>
                  </a:tr>
                </a:tbl>
              </a:graphicData>
            </a:graphic>
          </p:graphicFrame>
        </mc:Choice>
        <mc:Fallback xmlns="">
          <p:graphicFrame>
            <p:nvGraphicFramePr>
              <p:cNvPr id="105" name="表格 104">
                <a:extLst>
                  <a:ext uri="{FF2B5EF4-FFF2-40B4-BE49-F238E27FC236}">
                    <a16:creationId xmlns:a16="http://schemas.microsoft.com/office/drawing/2014/main" id="{D68216FD-18E3-4C46-B3C8-46D3132DEE7E}"/>
                  </a:ext>
                </a:extLst>
              </p:cNvPr>
              <p:cNvGraphicFramePr>
                <a:graphicFrameLocks noGrp="1"/>
              </p:cNvGraphicFramePr>
              <p:nvPr>
                <p:extLst>
                  <p:ext uri="{D42A27DB-BD31-4B8C-83A1-F6EECF244321}">
                    <p14:modId xmlns:p14="http://schemas.microsoft.com/office/powerpoint/2010/main" val="2390158839"/>
                  </p:ext>
                </p:extLst>
              </p:nvPr>
            </p:nvGraphicFramePr>
            <p:xfrm>
              <a:off x="8120927" y="5551029"/>
              <a:ext cx="1505283" cy="302770"/>
            </p:xfrm>
            <a:graphic>
              <a:graphicData uri="http://schemas.openxmlformats.org/drawingml/2006/table">
                <a:tbl>
                  <a:tblPr>
                    <a:tableStyleId>{616DA210-FB5B-4158-B5E0-FEB733F419BA}</a:tableStyleId>
                  </a:tblPr>
                  <a:tblGrid>
                    <a:gridCol w="501761">
                      <a:extLst>
                        <a:ext uri="{9D8B030D-6E8A-4147-A177-3AD203B41FA5}">
                          <a16:colId xmlns:a16="http://schemas.microsoft.com/office/drawing/2014/main" val="2845360211"/>
                        </a:ext>
                      </a:extLst>
                    </a:gridCol>
                    <a:gridCol w="501761">
                      <a:extLst>
                        <a:ext uri="{9D8B030D-6E8A-4147-A177-3AD203B41FA5}">
                          <a16:colId xmlns:a16="http://schemas.microsoft.com/office/drawing/2014/main" val="3617188729"/>
                        </a:ext>
                      </a:extLst>
                    </a:gridCol>
                    <a:gridCol w="501761">
                      <a:extLst>
                        <a:ext uri="{9D8B030D-6E8A-4147-A177-3AD203B41FA5}">
                          <a16:colId xmlns:a16="http://schemas.microsoft.com/office/drawing/2014/main" val="3923397412"/>
                        </a:ext>
                      </a:extLst>
                    </a:gridCol>
                  </a:tblGrid>
                  <a:tr h="302770">
                    <a:tc>
                      <a:txBody>
                        <a:bodyPr/>
                        <a:lstStyle/>
                        <a:p>
                          <a:endParaRPr lang="zh-CN"/>
                        </a:p>
                      </a:txBody>
                      <a:tcPr marL="9525" marR="9525" marT="9525" marB="0" anchor="ctr">
                        <a:blipFill>
                          <a:blip r:embed="rId53"/>
                          <a:stretch>
                            <a:fillRect l="-1205" t="-1961" r="-201205" b="-3922"/>
                          </a:stretch>
                        </a:blipFill>
                      </a:tcPr>
                    </a:tc>
                    <a:tc>
                      <a:txBody>
                        <a:bodyPr/>
                        <a:lstStyle/>
                        <a:p>
                          <a:endParaRPr lang="zh-CN"/>
                        </a:p>
                      </a:txBody>
                      <a:tcPr marL="9525" marR="9525" marT="9525" marB="0" anchor="ctr">
                        <a:blipFill>
                          <a:blip r:embed="rId53"/>
                          <a:stretch>
                            <a:fillRect l="-102439" t="-1961" r="-103659" b="-3922"/>
                          </a:stretch>
                        </a:blipFill>
                      </a:tcPr>
                    </a:tc>
                    <a:tc>
                      <a:txBody>
                        <a:bodyPr/>
                        <a:lstStyle/>
                        <a:p>
                          <a:endParaRPr lang="zh-CN"/>
                        </a:p>
                      </a:txBody>
                      <a:tcPr marL="9525" marR="9525" marT="9525" marB="0" anchor="ctr">
                        <a:blipFill>
                          <a:blip r:embed="rId53"/>
                          <a:stretch>
                            <a:fillRect l="-200000" t="-1961" r="-2410" b="-3922"/>
                          </a:stretch>
                        </a:blipFill>
                      </a:tcPr>
                    </a:tc>
                    <a:extLst>
                      <a:ext uri="{0D108BD9-81ED-4DB2-BD59-A6C34878D82A}">
                        <a16:rowId xmlns:a16="http://schemas.microsoft.com/office/drawing/2014/main" val="127453043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6" name="表格 105">
                <a:extLst>
                  <a:ext uri="{FF2B5EF4-FFF2-40B4-BE49-F238E27FC236}">
                    <a16:creationId xmlns:a16="http://schemas.microsoft.com/office/drawing/2014/main" id="{29BD521C-7A36-435A-BBE3-DB80B8558994}"/>
                  </a:ext>
                </a:extLst>
              </p:cNvPr>
              <p:cNvGraphicFramePr>
                <a:graphicFrameLocks noGrp="1"/>
              </p:cNvGraphicFramePr>
              <p:nvPr>
                <p:extLst>
                  <p:ext uri="{D42A27DB-BD31-4B8C-83A1-F6EECF244321}">
                    <p14:modId xmlns:p14="http://schemas.microsoft.com/office/powerpoint/2010/main" val="2741966716"/>
                  </p:ext>
                </p:extLst>
              </p:nvPr>
            </p:nvGraphicFramePr>
            <p:xfrm>
              <a:off x="8120927" y="5857071"/>
              <a:ext cx="1505283" cy="302770"/>
            </p:xfrm>
            <a:graphic>
              <a:graphicData uri="http://schemas.openxmlformats.org/drawingml/2006/table">
                <a:tbl>
                  <a:tblPr>
                    <a:tableStyleId>{616DA210-FB5B-4158-B5E0-FEB733F419BA}</a:tableStyleId>
                  </a:tblPr>
                  <a:tblGrid>
                    <a:gridCol w="501761">
                      <a:extLst>
                        <a:ext uri="{9D8B030D-6E8A-4147-A177-3AD203B41FA5}">
                          <a16:colId xmlns:a16="http://schemas.microsoft.com/office/drawing/2014/main" val="2636444824"/>
                        </a:ext>
                      </a:extLst>
                    </a:gridCol>
                    <a:gridCol w="501761">
                      <a:extLst>
                        <a:ext uri="{9D8B030D-6E8A-4147-A177-3AD203B41FA5}">
                          <a16:colId xmlns:a16="http://schemas.microsoft.com/office/drawing/2014/main" val="3534176299"/>
                        </a:ext>
                      </a:extLst>
                    </a:gridCol>
                    <a:gridCol w="501761">
                      <a:extLst>
                        <a:ext uri="{9D8B030D-6E8A-4147-A177-3AD203B41FA5}">
                          <a16:colId xmlns:a16="http://schemas.microsoft.com/office/drawing/2014/main" val="1620258531"/>
                        </a:ext>
                      </a:extLst>
                    </a:gridCol>
                  </a:tblGrid>
                  <a:tr h="302770">
                    <a:tc>
                      <a:txBody>
                        <a:bodyPr/>
                        <a:lstStyle/>
                        <a:p>
                          <a:pPr algn="r" fontAlgn="ctr"/>
                          <a14:m>
                            <m:oMathPara xmlns:m="http://schemas.openxmlformats.org/officeDocument/2006/math">
                              <m:oMathParaPr>
                                <m:jc m:val="centerGroup"/>
                              </m:oMathParaPr>
                              <m:oMath xmlns:m="http://schemas.openxmlformats.org/officeDocument/2006/math">
                                <m:r>
                                  <a:rPr lang="en-US" altLang="zh-CN" sz="1100" u="none" strike="noStrike" smtClean="0">
                                    <a:effectLst/>
                                    <a:latin typeface="Cambria Math" panose="02040503050406030204" pitchFamily="18" charset="0"/>
                                  </a:rPr>
                                  <m:t>0.6</m:t>
                                </m:r>
                              </m:oMath>
                            </m:oMathPara>
                          </a14:m>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14:m>
                            <m:oMathPara xmlns:m="http://schemas.openxmlformats.org/officeDocument/2006/math">
                              <m:oMathParaPr>
                                <m:jc m:val="centerGroup"/>
                              </m:oMathParaPr>
                              <m:oMath xmlns:m="http://schemas.openxmlformats.org/officeDocument/2006/math">
                                <m:r>
                                  <a:rPr lang="en-US" altLang="zh-CN" sz="1100" b="0" i="1" u="none" strike="noStrike" smtClean="0">
                                    <a:solidFill>
                                      <a:srgbClr val="000000"/>
                                    </a:solidFill>
                                    <a:effectLst/>
                                    <a:latin typeface="Cambria Math" panose="02040503050406030204" pitchFamily="18" charset="0"/>
                                    <a:ea typeface="等线" panose="02010600030101010101" pitchFamily="2" charset="-122"/>
                                  </a:rPr>
                                  <m:t>[8,9]</m:t>
                                </m:r>
                              </m:oMath>
                            </m:oMathPara>
                          </a14:m>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14:m>
                            <m:oMathPara xmlns:m="http://schemas.openxmlformats.org/officeDocument/2006/math">
                              <m:oMathParaPr>
                                <m:jc m:val="centerGroup"/>
                              </m:oMathParaPr>
                              <m:oMath xmlns:m="http://schemas.openxmlformats.org/officeDocument/2006/math">
                                <m:r>
                                  <a:rPr lang="en-US" altLang="zh-CN" sz="1100" u="none" strike="noStrike" smtClean="0">
                                    <a:effectLst/>
                                    <a:latin typeface="Cambria Math" panose="02040503050406030204" pitchFamily="18" charset="0"/>
                                  </a:rPr>
                                  <m:t>60%</m:t>
                                </m:r>
                              </m:oMath>
                            </m:oMathPara>
                          </a14:m>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15557418"/>
                      </a:ext>
                    </a:extLst>
                  </a:tr>
                </a:tbl>
              </a:graphicData>
            </a:graphic>
          </p:graphicFrame>
        </mc:Choice>
        <mc:Fallback xmlns="">
          <p:graphicFrame>
            <p:nvGraphicFramePr>
              <p:cNvPr id="106" name="表格 105">
                <a:extLst>
                  <a:ext uri="{FF2B5EF4-FFF2-40B4-BE49-F238E27FC236}">
                    <a16:creationId xmlns:a16="http://schemas.microsoft.com/office/drawing/2014/main" id="{29BD521C-7A36-435A-BBE3-DB80B8558994}"/>
                  </a:ext>
                </a:extLst>
              </p:cNvPr>
              <p:cNvGraphicFramePr>
                <a:graphicFrameLocks noGrp="1"/>
              </p:cNvGraphicFramePr>
              <p:nvPr>
                <p:extLst>
                  <p:ext uri="{D42A27DB-BD31-4B8C-83A1-F6EECF244321}">
                    <p14:modId xmlns:p14="http://schemas.microsoft.com/office/powerpoint/2010/main" val="2741966716"/>
                  </p:ext>
                </p:extLst>
              </p:nvPr>
            </p:nvGraphicFramePr>
            <p:xfrm>
              <a:off x="8120927" y="5857071"/>
              <a:ext cx="1505283" cy="302770"/>
            </p:xfrm>
            <a:graphic>
              <a:graphicData uri="http://schemas.openxmlformats.org/drawingml/2006/table">
                <a:tbl>
                  <a:tblPr>
                    <a:tableStyleId>{616DA210-FB5B-4158-B5E0-FEB733F419BA}</a:tableStyleId>
                  </a:tblPr>
                  <a:tblGrid>
                    <a:gridCol w="501761">
                      <a:extLst>
                        <a:ext uri="{9D8B030D-6E8A-4147-A177-3AD203B41FA5}">
                          <a16:colId xmlns:a16="http://schemas.microsoft.com/office/drawing/2014/main" val="2636444824"/>
                        </a:ext>
                      </a:extLst>
                    </a:gridCol>
                    <a:gridCol w="501761">
                      <a:extLst>
                        <a:ext uri="{9D8B030D-6E8A-4147-A177-3AD203B41FA5}">
                          <a16:colId xmlns:a16="http://schemas.microsoft.com/office/drawing/2014/main" val="3534176299"/>
                        </a:ext>
                      </a:extLst>
                    </a:gridCol>
                    <a:gridCol w="501761">
                      <a:extLst>
                        <a:ext uri="{9D8B030D-6E8A-4147-A177-3AD203B41FA5}">
                          <a16:colId xmlns:a16="http://schemas.microsoft.com/office/drawing/2014/main" val="1620258531"/>
                        </a:ext>
                      </a:extLst>
                    </a:gridCol>
                  </a:tblGrid>
                  <a:tr h="302770">
                    <a:tc>
                      <a:txBody>
                        <a:bodyPr/>
                        <a:lstStyle/>
                        <a:p>
                          <a:endParaRPr lang="zh-CN"/>
                        </a:p>
                      </a:txBody>
                      <a:tcPr marL="9525" marR="9525" marT="9525" marB="0" anchor="ctr">
                        <a:blipFill>
                          <a:blip r:embed="rId54"/>
                          <a:stretch>
                            <a:fillRect l="-1205" t="-1961" r="-201205" b="-3922"/>
                          </a:stretch>
                        </a:blipFill>
                      </a:tcPr>
                    </a:tc>
                    <a:tc>
                      <a:txBody>
                        <a:bodyPr/>
                        <a:lstStyle/>
                        <a:p>
                          <a:endParaRPr lang="zh-CN"/>
                        </a:p>
                      </a:txBody>
                      <a:tcPr marL="9525" marR="9525" marT="9525" marB="0" anchor="ctr">
                        <a:blipFill>
                          <a:blip r:embed="rId54"/>
                          <a:stretch>
                            <a:fillRect l="-102439" t="-1961" r="-103659" b="-3922"/>
                          </a:stretch>
                        </a:blipFill>
                      </a:tcPr>
                    </a:tc>
                    <a:tc>
                      <a:txBody>
                        <a:bodyPr/>
                        <a:lstStyle/>
                        <a:p>
                          <a:endParaRPr lang="zh-CN"/>
                        </a:p>
                      </a:txBody>
                      <a:tcPr marL="9525" marR="9525" marT="9525" marB="0" anchor="ctr">
                        <a:blipFill>
                          <a:blip r:embed="rId54"/>
                          <a:stretch>
                            <a:fillRect l="-200000" t="-1961" r="-2410" b="-3922"/>
                          </a:stretch>
                        </a:blipFill>
                      </a:tcPr>
                    </a:tc>
                    <a:extLst>
                      <a:ext uri="{0D108BD9-81ED-4DB2-BD59-A6C34878D82A}">
                        <a16:rowId xmlns:a16="http://schemas.microsoft.com/office/drawing/2014/main" val="1615557418"/>
                      </a:ext>
                    </a:extLst>
                  </a:tr>
                </a:tbl>
              </a:graphicData>
            </a:graphic>
          </p:graphicFrame>
        </mc:Fallback>
      </mc:AlternateContent>
    </p:spTree>
    <p:extLst>
      <p:ext uri="{BB962C8B-B14F-4D97-AF65-F5344CB8AC3E}">
        <p14:creationId xmlns:p14="http://schemas.microsoft.com/office/powerpoint/2010/main" val="30297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91" grpId="0" animBg="1"/>
      <p:bldP spid="8" grpId="0"/>
      <p:bldP spid="92" grpId="0" animBg="1"/>
      <p:bldP spid="9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1FA6A0B4-BD38-419F-86A3-750C1B349F56}"/>
              </a:ext>
            </a:extLst>
          </p:cNvPr>
          <p:cNvGrpSpPr/>
          <p:nvPr/>
        </p:nvGrpSpPr>
        <p:grpSpPr>
          <a:xfrm>
            <a:off x="-1" y="0"/>
            <a:ext cx="12184064" cy="818826"/>
            <a:chOff x="-1" y="0"/>
            <a:chExt cx="12184064" cy="818826"/>
          </a:xfrm>
        </p:grpSpPr>
        <p:sp>
          <p:nvSpPr>
            <p:cNvPr id="23" name="矩形 22">
              <a:extLst>
                <a:ext uri="{FF2B5EF4-FFF2-40B4-BE49-F238E27FC236}">
                  <a16:creationId xmlns:a16="http://schemas.microsoft.com/office/drawing/2014/main" id="{6DD18559-3317-413F-8DEA-50E62B4F822A}"/>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4" name="组合 23">
              <a:extLst>
                <a:ext uri="{FF2B5EF4-FFF2-40B4-BE49-F238E27FC236}">
                  <a16:creationId xmlns:a16="http://schemas.microsoft.com/office/drawing/2014/main" id="{9ADF8EE0-66A2-4426-BF16-6776C84CE042}"/>
                </a:ext>
              </a:extLst>
            </p:cNvPr>
            <p:cNvGrpSpPr/>
            <p:nvPr/>
          </p:nvGrpSpPr>
          <p:grpSpPr>
            <a:xfrm>
              <a:off x="0" y="818826"/>
              <a:ext cx="12167232" cy="0"/>
              <a:chOff x="0" y="683817"/>
              <a:chExt cx="12167232" cy="0"/>
            </a:xfrm>
          </p:grpSpPr>
          <p:cxnSp>
            <p:nvCxnSpPr>
              <p:cNvPr id="25" name="直接连接符 24">
                <a:extLst>
                  <a:ext uri="{FF2B5EF4-FFF2-40B4-BE49-F238E27FC236}">
                    <a16:creationId xmlns:a16="http://schemas.microsoft.com/office/drawing/2014/main" id="{66FACF06-C70E-43E2-A62B-63BF920D3B2B}"/>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F32D15E6-82E3-4226-9297-AACFAE495E31}"/>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AD72D347-0F75-4898-BEC7-98503F244DE1}"/>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0CDFB7BE-3B7E-442C-8B39-B3E82ADBE20C}"/>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C4F2FB6-935A-4940-95A5-510DA9A22DE4}"/>
                  </a:ext>
                </a:extLst>
              </p:cNvPr>
              <p:cNvSpPr txBox="1"/>
              <p:nvPr/>
            </p:nvSpPr>
            <p:spPr>
              <a:xfrm>
                <a:off x="151635" y="162630"/>
                <a:ext cx="11925795" cy="523220"/>
              </a:xfrm>
              <a:prstGeom prst="rect">
                <a:avLst/>
              </a:prstGeom>
              <a:noFill/>
            </p:spPr>
            <p:txBody>
              <a:bodyPr wrap="square" rtlCol="0">
                <a:spAutoFit/>
              </a:bodyPr>
              <a:lstStyle/>
              <a:p>
                <a14:m>
                  <m:oMath xmlns:m="http://schemas.openxmlformats.org/officeDocument/2006/math">
                    <m:r>
                      <a:rPr lang="en-US" altLang="zh-CN" sz="2800" b="1" i="1" dirty="0">
                        <a:latin typeface="Cambria Math" panose="02040503050406030204" pitchFamily="18" charset="0"/>
                      </a:rPr>
                      <m:t>𝑽</m:t>
                    </m:r>
                    <m:r>
                      <a:rPr lang="en-US" altLang="zh-CN" sz="2800" b="1" i="1" dirty="0">
                        <a:latin typeface="Cambria Math" panose="02040503050406030204" pitchFamily="18" charset="0"/>
                      </a:rPr>
                      <m:t>𝟏</m:t>
                    </m:r>
                  </m:oMath>
                </a14:m>
                <a:r>
                  <a:rPr lang="zh-CN" altLang="en-US" sz="2800" b="1" dirty="0">
                    <a:latin typeface="+mj-ea"/>
                  </a:rPr>
                  <a:t>版：</a:t>
                </a:r>
                <a:r>
                  <a:rPr lang="zh-CN" altLang="en-US" sz="2800" b="1" dirty="0">
                    <a:latin typeface="+mj-ea"/>
                    <a:ea typeface="+mj-ea"/>
                  </a:rPr>
                  <a:t>使用历史规律近似当前</a:t>
                </a:r>
                <a:endParaRPr lang="zh-CN" altLang="en-US" sz="2000" b="1" dirty="0">
                  <a:solidFill>
                    <a:srgbClr val="92D050"/>
                  </a:solidFill>
                  <a:latin typeface="+mj-ea"/>
                  <a:ea typeface="+mj-ea"/>
                </a:endParaRPr>
              </a:p>
            </p:txBody>
          </p:sp>
        </mc:Choice>
        <mc:Fallback xmlns="">
          <p:sp>
            <p:nvSpPr>
              <p:cNvPr id="29" name="文本框 28">
                <a:extLst>
                  <a:ext uri="{FF2B5EF4-FFF2-40B4-BE49-F238E27FC236}">
                    <a16:creationId xmlns:a16="http://schemas.microsoft.com/office/drawing/2014/main" id="{6C4F2FB6-935A-4940-95A5-510DA9A22DE4}"/>
                  </a:ext>
                </a:extLst>
              </p:cNvPr>
              <p:cNvSpPr txBox="1">
                <a:spLocks noRot="1" noChangeAspect="1" noMove="1" noResize="1" noEditPoints="1" noAdjustHandles="1" noChangeArrowheads="1" noChangeShapeType="1" noTextEdit="1"/>
              </p:cNvSpPr>
              <p:nvPr/>
            </p:nvSpPr>
            <p:spPr>
              <a:xfrm>
                <a:off x="151635" y="162630"/>
                <a:ext cx="11925795" cy="523220"/>
              </a:xfrm>
              <a:prstGeom prst="rect">
                <a:avLst/>
              </a:prstGeom>
              <a:blipFill>
                <a:blip r:embed="rId3"/>
                <a:stretch>
                  <a:fillRect t="-16279" b="-32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01CAF8D-83C4-4A84-8C57-28EB8D1063F2}"/>
                  </a:ext>
                </a:extLst>
              </p:cNvPr>
              <p:cNvSpPr/>
              <p:nvPr/>
            </p:nvSpPr>
            <p:spPr>
              <a:xfrm>
                <a:off x="151635" y="882015"/>
                <a:ext cx="5835041" cy="418191"/>
              </a:xfrm>
              <a:prstGeom prst="rect">
                <a:avLst/>
              </a:prstGeom>
            </p:spPr>
            <p:txBody>
              <a:bodyPr wrap="square">
                <a:spAutoFit/>
              </a:bodyPr>
              <a:lstStyle/>
              <a:p>
                <a:pPr>
                  <a:lnSpc>
                    <a:spcPct val="150000"/>
                  </a:lnSpc>
                </a:pPr>
                <a:r>
                  <a:rPr lang="zh-CN" altLang="en-US" sz="1600" dirty="0">
                    <a:latin typeface="+mj-ea"/>
                    <a:ea typeface="+mj-ea"/>
                  </a:rPr>
                  <a:t>问题</a:t>
                </a:r>
                <a14:m>
                  <m:oMath xmlns:m="http://schemas.openxmlformats.org/officeDocument/2006/math">
                    <m:r>
                      <a:rPr lang="en-US" altLang="zh-CN" sz="1600" b="0" i="0" dirty="0" smtClean="0">
                        <a:latin typeface="Cambria Math" panose="02040503050406030204" pitchFamily="18" charset="0"/>
                        <a:ea typeface="+mj-ea"/>
                      </a:rPr>
                      <m:t>1</m:t>
                    </m:r>
                    <m:r>
                      <a:rPr lang="zh-CN" altLang="en-US" sz="1600" i="1" dirty="0">
                        <a:latin typeface="Cambria Math" panose="02040503050406030204" pitchFamily="18" charset="0"/>
                        <a:ea typeface="+mj-ea"/>
                      </a:rPr>
                      <m:t>：</m:t>
                    </m:r>
                    <m:r>
                      <a:rPr lang="en-US" altLang="zh-CN" sz="1600" i="1" dirty="0">
                        <a:latin typeface="Cambria Math" panose="02040503050406030204" pitchFamily="18" charset="0"/>
                        <a:ea typeface="+mj-ea"/>
                      </a:rPr>
                      <m:t>𝑇</m:t>
                    </m:r>
                  </m:oMath>
                </a14:m>
                <a:r>
                  <a:rPr lang="zh-CN" altLang="en-US" sz="1600" dirty="0">
                    <a:latin typeface="+mj-ea"/>
                    <a:ea typeface="+mj-ea"/>
                  </a:rPr>
                  <a:t>日</a:t>
                </a:r>
                <a14:m>
                  <m:oMath xmlns:m="http://schemas.openxmlformats.org/officeDocument/2006/math">
                    <m:r>
                      <a:rPr lang="en-US" altLang="zh-CN" sz="1600" i="1">
                        <a:latin typeface="Cambria Math" panose="02040503050406030204" pitchFamily="18" charset="0"/>
                        <a:ea typeface="+mj-ea"/>
                      </a:rPr>
                      <m:t>𝑎𝑑</m:t>
                    </m:r>
                  </m:oMath>
                </a14:m>
                <a:r>
                  <a:rPr lang="zh-CN" altLang="en-US" sz="1600" dirty="0">
                    <a:latin typeface="+mj-ea"/>
                    <a:ea typeface="+mj-ea"/>
                  </a:rPr>
                  <a:t>激活用户的真实</a:t>
                </a:r>
                <a14:m>
                  <m:oMath xmlns:m="http://schemas.openxmlformats.org/officeDocument/2006/math">
                    <m:r>
                      <a:rPr lang="en-US" altLang="zh-CN" sz="1600" i="1">
                        <a:latin typeface="Cambria Math" panose="02040503050406030204" pitchFamily="18" charset="0"/>
                        <a:ea typeface="+mj-ea"/>
                      </a:rPr>
                      <m:t>𝑝𝑑𝑐𝑣𝑟</m:t>
                    </m:r>
                  </m:oMath>
                </a14:m>
                <a:r>
                  <a:rPr lang="zh-CN" altLang="en-US" sz="1600" dirty="0">
                    <a:latin typeface="+mj-ea"/>
                    <a:ea typeface="+mj-ea"/>
                  </a:rPr>
                  <a:t>分布在</a:t>
                </a:r>
                <a14:m>
                  <m:oMath xmlns:m="http://schemas.openxmlformats.org/officeDocument/2006/math">
                    <m:r>
                      <a:rPr lang="en-US" altLang="zh-CN" sz="1600" i="1" dirty="0">
                        <a:latin typeface="Cambria Math" panose="02040503050406030204" pitchFamily="18" charset="0"/>
                        <a:ea typeface="+mj-ea"/>
                      </a:rPr>
                      <m:t>𝑇</m:t>
                    </m:r>
                    <m:r>
                      <a:rPr lang="en-US" altLang="zh-CN" sz="1600" i="1" dirty="0">
                        <a:latin typeface="Cambria Math" panose="02040503050406030204" pitchFamily="18" charset="0"/>
                        <a:ea typeface="+mj-ea"/>
                      </a:rPr>
                      <m:t>+2</m:t>
                    </m:r>
                  </m:oMath>
                </a14:m>
                <a:r>
                  <a:rPr lang="zh-CN" altLang="en-US" sz="1600" dirty="0">
                    <a:latin typeface="+mj-ea"/>
                    <a:ea typeface="+mj-ea"/>
                  </a:rPr>
                  <a:t>日才知道</a:t>
                </a:r>
              </a:p>
            </p:txBody>
          </p:sp>
        </mc:Choice>
        <mc:Fallback xmlns="">
          <p:sp>
            <p:nvSpPr>
              <p:cNvPr id="2" name="矩形 1">
                <a:extLst>
                  <a:ext uri="{FF2B5EF4-FFF2-40B4-BE49-F238E27FC236}">
                    <a16:creationId xmlns:a16="http://schemas.microsoft.com/office/drawing/2014/main" id="{601CAF8D-83C4-4A84-8C57-28EB8D1063F2}"/>
                  </a:ext>
                </a:extLst>
              </p:cNvPr>
              <p:cNvSpPr>
                <a:spLocks noRot="1" noChangeAspect="1" noMove="1" noResize="1" noEditPoints="1" noAdjustHandles="1" noChangeArrowheads="1" noChangeShapeType="1" noTextEdit="1"/>
              </p:cNvSpPr>
              <p:nvPr/>
            </p:nvSpPr>
            <p:spPr>
              <a:xfrm>
                <a:off x="151635" y="882015"/>
                <a:ext cx="5835041" cy="418191"/>
              </a:xfrm>
              <a:prstGeom prst="rect">
                <a:avLst/>
              </a:prstGeom>
              <a:blipFill>
                <a:blip r:embed="rId4"/>
                <a:stretch>
                  <a:fillRect l="-627" b="-19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CBE1CF6-0B25-48D1-9CDF-BEACD892BC14}"/>
                  </a:ext>
                </a:extLst>
              </p:cNvPr>
              <p:cNvSpPr txBox="1"/>
              <p:nvPr/>
            </p:nvSpPr>
            <p:spPr>
              <a:xfrm>
                <a:off x="151635" y="5995318"/>
                <a:ext cx="5208156" cy="415498"/>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zh-CN" altLang="en-US" sz="1600" dirty="0">
                    <a:solidFill>
                      <a:schemeClr val="tx1"/>
                    </a:solidFill>
                    <a:latin typeface="+mj-ea"/>
                    <a:ea typeface="+mj-ea"/>
                  </a:rPr>
                  <a:t>使用历史已激活人群</a:t>
                </a:r>
                <a14:m>
                  <m:oMath xmlns:m="http://schemas.openxmlformats.org/officeDocument/2006/math">
                    <m:r>
                      <a:rPr lang="en-US" altLang="zh-CN" sz="1600" i="1">
                        <a:latin typeface="Cambria Math" panose="02040503050406030204" pitchFamily="18" charset="0"/>
                        <a:ea typeface="+mj-ea"/>
                      </a:rPr>
                      <m:t>𝑝𝑑𝑐𝑣𝑟</m:t>
                    </m:r>
                  </m:oMath>
                </a14:m>
                <a:r>
                  <a:rPr lang="zh-CN" altLang="en-US" sz="1600" dirty="0">
                    <a:latin typeface="+mj-ea"/>
                    <a:ea typeface="+mj-ea"/>
                  </a:rPr>
                  <a:t>分布</a:t>
                </a:r>
                <a:r>
                  <a:rPr lang="zh-CN" altLang="en-US" sz="1600" dirty="0">
                    <a:solidFill>
                      <a:schemeClr val="tx1"/>
                    </a:solidFill>
                    <a:latin typeface="+mj-ea"/>
                    <a:ea typeface="+mj-ea"/>
                  </a:rPr>
                  <a:t>来近似今日激活人群分布</a:t>
                </a:r>
              </a:p>
            </p:txBody>
          </p:sp>
        </mc:Choice>
        <mc:Fallback xmlns="">
          <p:sp>
            <p:nvSpPr>
              <p:cNvPr id="18" name="文本框 17">
                <a:extLst>
                  <a:ext uri="{FF2B5EF4-FFF2-40B4-BE49-F238E27FC236}">
                    <a16:creationId xmlns:a16="http://schemas.microsoft.com/office/drawing/2014/main" id="{1CBE1CF6-0B25-48D1-9CDF-BEACD892BC14}"/>
                  </a:ext>
                </a:extLst>
              </p:cNvPr>
              <p:cNvSpPr txBox="1">
                <a:spLocks noRot="1" noChangeAspect="1" noMove="1" noResize="1" noEditPoints="1" noAdjustHandles="1" noChangeArrowheads="1" noChangeShapeType="1" noTextEdit="1"/>
              </p:cNvSpPr>
              <p:nvPr/>
            </p:nvSpPr>
            <p:spPr>
              <a:xfrm>
                <a:off x="151635" y="5995318"/>
                <a:ext cx="5208156" cy="415498"/>
              </a:xfrm>
              <a:prstGeom prst="rect">
                <a:avLst/>
              </a:prstGeom>
              <a:blipFill>
                <a:blip r:embed="rId5"/>
                <a:stretch>
                  <a:fillRect l="-584" b="-15493"/>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E1FF2449-FC26-4C9A-A12C-3C0636F4F797}"/>
                  </a:ext>
                </a:extLst>
              </p:cNvPr>
              <p:cNvSpPr/>
              <p:nvPr/>
            </p:nvSpPr>
            <p:spPr>
              <a:xfrm>
                <a:off x="151635" y="1285306"/>
                <a:ext cx="5469236" cy="78752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1600" dirty="0">
                    <a:latin typeface="+mj-ea"/>
                    <a:ea typeface="+mj-ea"/>
                  </a:rPr>
                  <a:t>基于激活</a:t>
                </a:r>
                <a14:m>
                  <m:oMath xmlns:m="http://schemas.openxmlformats.org/officeDocument/2006/math">
                    <m:r>
                      <a:rPr lang="en-US" altLang="zh-CN" sz="1600" i="1" dirty="0" smtClean="0">
                        <a:latin typeface="Cambria Math" panose="02040503050406030204" pitchFamily="18" charset="0"/>
                        <a:ea typeface="+mj-ea"/>
                      </a:rPr>
                      <m:t>𝑒𝑐𝑝𝑚</m:t>
                    </m:r>
                  </m:oMath>
                </a14:m>
                <a:r>
                  <a:rPr lang="zh-CN" altLang="en-US" sz="1600" dirty="0">
                    <a:latin typeface="+mj-ea"/>
                    <a:ea typeface="+mj-ea"/>
                  </a:rPr>
                  <a:t>竞争时，大量广告今日获得的激活人群</a:t>
                </a:r>
                <a14:m>
                  <m:oMath xmlns:m="http://schemas.openxmlformats.org/officeDocument/2006/math">
                    <m:r>
                      <a:rPr lang="en-US" altLang="zh-CN" sz="1600" b="0" i="1" smtClean="0">
                        <a:latin typeface="Cambria Math" panose="02040503050406030204" pitchFamily="18" charset="0"/>
                        <a:ea typeface="+mj-ea"/>
                      </a:rPr>
                      <m:t>𝑝𝑑𝑐𝑣𝑟</m:t>
                    </m:r>
                  </m:oMath>
                </a14:m>
                <a:r>
                  <a:rPr lang="zh-CN" altLang="en-US" sz="1600" dirty="0">
                    <a:latin typeface="+mj-ea"/>
                    <a:ea typeface="+mj-ea"/>
                  </a:rPr>
                  <a:t>分布与历史相似</a:t>
                </a:r>
                <a:endParaRPr lang="en-US" altLang="zh-CN" sz="1600" dirty="0">
                  <a:latin typeface="+mj-ea"/>
                  <a:ea typeface="+mj-ea"/>
                </a:endParaRPr>
              </a:p>
            </p:txBody>
          </p:sp>
        </mc:Choice>
        <mc:Fallback xmlns="">
          <p:sp>
            <p:nvSpPr>
              <p:cNvPr id="19" name="矩形 18">
                <a:extLst>
                  <a:ext uri="{FF2B5EF4-FFF2-40B4-BE49-F238E27FC236}">
                    <a16:creationId xmlns:a16="http://schemas.microsoft.com/office/drawing/2014/main" id="{E1FF2449-FC26-4C9A-A12C-3C0636F4F797}"/>
                  </a:ext>
                </a:extLst>
              </p:cNvPr>
              <p:cNvSpPr>
                <a:spLocks noRot="1" noChangeAspect="1" noMove="1" noResize="1" noEditPoints="1" noAdjustHandles="1" noChangeArrowheads="1" noChangeShapeType="1" noTextEdit="1"/>
              </p:cNvSpPr>
              <p:nvPr/>
            </p:nvSpPr>
            <p:spPr>
              <a:xfrm>
                <a:off x="151635" y="1285306"/>
                <a:ext cx="5469236" cy="787523"/>
              </a:xfrm>
              <a:prstGeom prst="rect">
                <a:avLst/>
              </a:prstGeom>
              <a:blipFill>
                <a:blip r:embed="rId6"/>
                <a:stretch>
                  <a:fillRect l="-556" b="-8397"/>
                </a:stretch>
              </a:blipFill>
              <a:ln>
                <a:solidFill>
                  <a:schemeClr val="bg1"/>
                </a:solidFill>
              </a:ln>
            </p:spPr>
            <p:txBody>
              <a:bodyPr/>
              <a:lstStyle/>
              <a:p>
                <a:r>
                  <a:rPr lang="zh-CN" altLang="en-US">
                    <a:noFill/>
                  </a:rPr>
                  <a:t> </a:t>
                </a:r>
              </a:p>
            </p:txBody>
          </p:sp>
        </mc:Fallback>
      </mc:AlternateContent>
      <p:graphicFrame>
        <p:nvGraphicFramePr>
          <p:cNvPr id="20" name="图表 19">
            <a:extLst>
              <a:ext uri="{FF2B5EF4-FFF2-40B4-BE49-F238E27FC236}">
                <a16:creationId xmlns:a16="http://schemas.microsoft.com/office/drawing/2014/main" id="{48C12B30-1EF9-49F9-A251-D5C518FB34F2}"/>
              </a:ext>
            </a:extLst>
          </p:cNvPr>
          <p:cNvGraphicFramePr>
            <a:graphicFrameLocks/>
          </p:cNvGraphicFramePr>
          <p:nvPr>
            <p:extLst>
              <p:ext uri="{D42A27DB-BD31-4B8C-83A1-F6EECF244321}">
                <p14:modId xmlns:p14="http://schemas.microsoft.com/office/powerpoint/2010/main" val="3467707357"/>
              </p:ext>
            </p:extLst>
          </p:nvPr>
        </p:nvGraphicFramePr>
        <p:xfrm>
          <a:off x="17977" y="2073860"/>
          <a:ext cx="5789451" cy="3486181"/>
        </p:xfrm>
        <a:graphic>
          <a:graphicData uri="http://schemas.openxmlformats.org/drawingml/2006/chart">
            <c:chart xmlns:c="http://schemas.openxmlformats.org/drawingml/2006/chart" xmlns:r="http://schemas.openxmlformats.org/officeDocument/2006/relationships" r:id="rId7"/>
          </a:graphicData>
        </a:graphic>
      </p:graphicFrame>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B1400D2-3107-42F1-800B-915FD2468DB4}"/>
                  </a:ext>
                </a:extLst>
              </p:cNvPr>
              <p:cNvSpPr txBox="1"/>
              <p:nvPr/>
            </p:nvSpPr>
            <p:spPr>
              <a:xfrm>
                <a:off x="1673516" y="5654511"/>
                <a:ext cx="1693842" cy="2777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1" i="1" dirty="0" smtClean="0">
                          <a:latin typeface="Cambria Math" panose="02040503050406030204" pitchFamily="18" charset="0"/>
                          <a:ea typeface="+mj-ea"/>
                        </a:rPr>
                        <m:t>𝒂𝒊𝒅</m:t>
                      </m:r>
                      <m:d>
                        <m:dPr>
                          <m:ctrlPr>
                            <a:rPr lang="en-US" altLang="zh-CN" sz="1200" b="1" i="1" dirty="0">
                              <a:latin typeface="Cambria Math" panose="02040503050406030204" pitchFamily="18" charset="0"/>
                              <a:ea typeface="+mj-ea"/>
                            </a:rPr>
                          </m:ctrlPr>
                        </m:dPr>
                        <m:e>
                          <m:r>
                            <a:rPr lang="en-US" altLang="zh-CN" sz="1200" b="1" i="1" dirty="0" smtClean="0">
                              <a:latin typeface="Cambria Math" panose="02040503050406030204" pitchFamily="18" charset="0"/>
                              <a:ea typeface="+mj-ea"/>
                            </a:rPr>
                            <m:t>𝟑𝟕</m:t>
                          </m:r>
                          <m:r>
                            <a:rPr lang="en-US" altLang="zh-CN" sz="1200" b="1" i="1" dirty="0">
                              <a:latin typeface="Cambria Math" panose="02040503050406030204" pitchFamily="18" charset="0"/>
                              <a:ea typeface="+mj-ea"/>
                            </a:rPr>
                            <m:t>𝟏𝟕𝟑𝟖𝟕𝟑𝟔𝟎</m:t>
                          </m:r>
                        </m:e>
                      </m:d>
                      <m:r>
                        <a:rPr lang="en-US" altLang="zh-CN" sz="1200" b="1" i="1" dirty="0" smtClean="0">
                          <a:latin typeface="Cambria Math" panose="02040503050406030204" pitchFamily="18" charset="0"/>
                          <a:ea typeface="+mj-ea"/>
                        </a:rPr>
                        <m:t>𝒑𝒅𝒄𝒗𝒓</m:t>
                      </m:r>
                      <m:r>
                        <a:rPr lang="zh-CN" altLang="en-US" sz="1200" b="1" i="1" dirty="0">
                          <a:latin typeface="Cambria Math" panose="02040503050406030204" pitchFamily="18" charset="0"/>
                          <a:ea typeface="+mj-ea"/>
                        </a:rPr>
                        <m:t>分位</m:t>
                      </m:r>
                    </m:oMath>
                  </m:oMathPara>
                </a14:m>
                <a:endParaRPr lang="zh-CN" altLang="en-US" sz="1200" b="1" dirty="0">
                  <a:latin typeface="+mj-ea"/>
                  <a:ea typeface="+mj-ea"/>
                </a:endParaRPr>
              </a:p>
            </p:txBody>
          </p:sp>
        </mc:Choice>
        <mc:Fallback xmlns="">
          <p:sp>
            <p:nvSpPr>
              <p:cNvPr id="21" name="文本框 20">
                <a:extLst>
                  <a:ext uri="{FF2B5EF4-FFF2-40B4-BE49-F238E27FC236}">
                    <a16:creationId xmlns:a16="http://schemas.microsoft.com/office/drawing/2014/main" id="{BB1400D2-3107-42F1-800B-915FD2468DB4}"/>
                  </a:ext>
                </a:extLst>
              </p:cNvPr>
              <p:cNvSpPr txBox="1">
                <a:spLocks noRot="1" noChangeAspect="1" noMove="1" noResize="1" noEditPoints="1" noAdjustHandles="1" noChangeArrowheads="1" noChangeShapeType="1" noTextEdit="1"/>
              </p:cNvSpPr>
              <p:nvPr/>
            </p:nvSpPr>
            <p:spPr>
              <a:xfrm>
                <a:off x="1673516" y="5654511"/>
                <a:ext cx="1693842" cy="277768"/>
              </a:xfrm>
              <a:prstGeom prst="rect">
                <a:avLst/>
              </a:prstGeom>
              <a:blipFill>
                <a:blip r:embed="rId8"/>
                <a:stretch>
                  <a:fillRect r="-30686"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138ED6D3-E842-4BFB-A239-E9CEE337C3D4}"/>
                  </a:ext>
                </a:extLst>
              </p:cNvPr>
              <p:cNvSpPr/>
              <p:nvPr/>
            </p:nvSpPr>
            <p:spPr>
              <a:xfrm>
                <a:off x="6092031" y="879578"/>
                <a:ext cx="6052700" cy="42062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1600" b="0" dirty="0">
                    <a:latin typeface="+mj-ea"/>
                    <a:ea typeface="+mj-ea"/>
                  </a:rPr>
                  <a:t>问题</a:t>
                </a:r>
                <a:r>
                  <a:rPr lang="en-US" altLang="zh-CN" sz="1600" b="0" dirty="0">
                    <a:latin typeface="+mj-ea"/>
                    <a:ea typeface="+mj-ea"/>
                  </a:rPr>
                  <a:t>2</a:t>
                </a:r>
                <a:r>
                  <a:rPr lang="zh-CN" altLang="en-US" sz="1600" b="0" dirty="0">
                    <a:latin typeface="+mj-ea"/>
                    <a:ea typeface="+mj-ea"/>
                  </a:rPr>
                  <a:t>：</a:t>
                </a:r>
                <a14:m>
                  <m:oMath xmlns:m="http://schemas.openxmlformats.org/officeDocument/2006/math">
                    <m:r>
                      <a:rPr lang="zh-CN" altLang="en-US" sz="1600" i="1" dirty="0">
                        <a:latin typeface="Cambria Math" panose="02040503050406030204" pitchFamily="18" charset="0"/>
                        <a:ea typeface="+mj-ea"/>
                      </a:rPr>
                      <m:t>广告维度</m:t>
                    </m:r>
                    <m:r>
                      <a:rPr lang="en-US" altLang="zh-CN" sz="1600" b="0" i="1" smtClean="0">
                        <a:latin typeface="Cambria Math" panose="02040503050406030204" pitchFamily="18" charset="0"/>
                        <a:ea typeface="+mj-ea"/>
                      </a:rPr>
                      <m:t>𝑝𝑑𝑐𝑣𝑟</m:t>
                    </m:r>
                    <m:r>
                      <a:rPr lang="zh-CN" altLang="en-US" sz="1600" i="1">
                        <a:latin typeface="Cambria Math" panose="02040503050406030204" pitchFamily="18" charset="0"/>
                        <a:ea typeface="+mj-ea"/>
                      </a:rPr>
                      <m:t>预估偏差</m:t>
                    </m:r>
                  </m:oMath>
                </a14:m>
                <a:r>
                  <a:rPr lang="zh-CN" altLang="en-US" sz="1600" dirty="0">
                    <a:latin typeface="+mj-ea"/>
                    <a:ea typeface="+mj-ea"/>
                  </a:rPr>
                  <a:t>无法避免</a:t>
                </a:r>
                <a:endParaRPr lang="en-US" altLang="zh-CN" sz="1600" dirty="0">
                  <a:latin typeface="+mj-ea"/>
                  <a:ea typeface="+mj-ea"/>
                </a:endParaRPr>
              </a:p>
            </p:txBody>
          </p:sp>
        </mc:Choice>
        <mc:Fallback xmlns="">
          <p:sp>
            <p:nvSpPr>
              <p:cNvPr id="31" name="矩形 30">
                <a:extLst>
                  <a:ext uri="{FF2B5EF4-FFF2-40B4-BE49-F238E27FC236}">
                    <a16:creationId xmlns:a16="http://schemas.microsoft.com/office/drawing/2014/main" id="{138ED6D3-E842-4BFB-A239-E9CEE337C3D4}"/>
                  </a:ext>
                </a:extLst>
              </p:cNvPr>
              <p:cNvSpPr>
                <a:spLocks noRot="1" noChangeAspect="1" noMove="1" noResize="1" noEditPoints="1" noAdjustHandles="1" noChangeArrowheads="1" noChangeShapeType="1" noTextEdit="1"/>
              </p:cNvSpPr>
              <p:nvPr/>
            </p:nvSpPr>
            <p:spPr>
              <a:xfrm>
                <a:off x="6092031" y="879578"/>
                <a:ext cx="6052700" cy="420628"/>
              </a:xfrm>
              <a:prstGeom prst="rect">
                <a:avLst/>
              </a:prstGeom>
              <a:blipFill>
                <a:blip r:embed="rId9"/>
                <a:stretch>
                  <a:fillRect l="-402" b="-16901"/>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B102939D-A563-4F74-944E-89F17FB3EFC4}"/>
                  </a:ext>
                </a:extLst>
              </p:cNvPr>
              <p:cNvSpPr/>
              <p:nvPr/>
            </p:nvSpPr>
            <p:spPr>
              <a:xfrm>
                <a:off x="6119999" y="1374119"/>
                <a:ext cx="5920365" cy="832279"/>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14:m>
                  <m:oMath xmlns:m="http://schemas.openxmlformats.org/officeDocument/2006/math">
                    <m:r>
                      <a:rPr lang="en-US" altLang="zh-CN" sz="1600" b="0" i="1" smtClean="0">
                        <a:latin typeface="Cambria Math" panose="02040503050406030204" pitchFamily="18" charset="0"/>
                        <a:ea typeface="+mj-ea"/>
                      </a:rPr>
                      <m:t>𝑝𝑑𝑐𝑣𝑟</m:t>
                    </m:r>
                    <m:r>
                      <a:rPr lang="zh-CN" altLang="en-US" sz="1600" i="1">
                        <a:latin typeface="Cambria Math" panose="02040503050406030204" pitchFamily="18" charset="0"/>
                        <a:ea typeface="+mj-ea"/>
                      </a:rPr>
                      <m:t>预估</m:t>
                    </m:r>
                    <m:r>
                      <a:rPr lang="zh-CN" altLang="en-US" sz="1600" i="1" smtClean="0">
                        <a:latin typeface="Cambria Math" panose="02040503050406030204" pitchFamily="18" charset="0"/>
                        <a:ea typeface="+mj-ea"/>
                      </a:rPr>
                      <m:t>偏高</m:t>
                    </m:r>
                  </m:oMath>
                </a14:m>
                <a:r>
                  <a:rPr lang="zh-CN" altLang="en-US" sz="1600" dirty="0">
                    <a:latin typeface="+mj-ea"/>
                    <a:ea typeface="+mj-ea"/>
                  </a:rPr>
                  <a:t>或者偏低，但是</a:t>
                </a:r>
                <a14:m>
                  <m:oMath xmlns:m="http://schemas.openxmlformats.org/officeDocument/2006/math">
                    <m:r>
                      <a:rPr lang="en-US" altLang="zh-CN" sz="1600" b="0" i="1" smtClean="0">
                        <a:latin typeface="Cambria Math" panose="02040503050406030204" pitchFamily="18" charset="0"/>
                        <a:ea typeface="+mj-ea"/>
                      </a:rPr>
                      <m:t>𝑝𝑑𝑐𝑣𝑟</m:t>
                    </m:r>
                    <m:r>
                      <a:rPr lang="en-US" altLang="zh-CN" sz="1600" b="0" i="1" smtClean="0">
                        <a:latin typeface="Cambria Math" panose="02040503050406030204" pitchFamily="18" charset="0"/>
                        <a:ea typeface="+mj-ea"/>
                      </a:rPr>
                      <m:t>∝</m:t>
                    </m:r>
                  </m:oMath>
                </a14:m>
                <a:r>
                  <a:rPr lang="en-US" altLang="zh-CN" sz="1600" dirty="0">
                    <a:latin typeface="+mj-ea"/>
                    <a:ea typeface="+mj-ea"/>
                  </a:rPr>
                  <a:t> </a:t>
                </a:r>
                <a:r>
                  <a:rPr lang="zh-CN" altLang="en-US" sz="1600" dirty="0">
                    <a:latin typeface="+mj-ea"/>
                    <a:ea typeface="+mj-ea"/>
                  </a:rPr>
                  <a:t>以</a:t>
                </a:r>
                <a14:m>
                  <m:oMath xmlns:m="http://schemas.openxmlformats.org/officeDocument/2006/math">
                    <m:r>
                      <a:rPr lang="en-US" altLang="zh-CN" sz="1600" i="1">
                        <a:latin typeface="Cambria Math" panose="02040503050406030204" pitchFamily="18" charset="0"/>
                        <a:ea typeface="+mj-ea"/>
                      </a:rPr>
                      <m:t>𝑝𝑑𝑐𝑣𝑟</m:t>
                    </m:r>
                  </m:oMath>
                </a14:m>
                <a:r>
                  <a:rPr lang="zh-CN" altLang="en-US" sz="1600" dirty="0">
                    <a:latin typeface="+mj-ea"/>
                    <a:ea typeface="+mj-ea"/>
                  </a:rPr>
                  <a:t>为过滤阈值时，过滤后人群</a:t>
                </a:r>
                <a14:m>
                  <m:oMath xmlns:m="http://schemas.openxmlformats.org/officeDocument/2006/math">
                    <m:sSup>
                      <m:sSupPr>
                        <m:ctrlPr>
                          <a:rPr lang="en-US" altLang="zh-CN" sz="1600" b="1" i="1">
                            <a:latin typeface="Cambria Math" panose="02040503050406030204" pitchFamily="18" charset="0"/>
                          </a:rPr>
                        </m:ctrlPr>
                      </m:sSupPr>
                      <m:e>
                        <m:r>
                          <a:rPr lang="en-US" altLang="zh-CN" sz="1600" b="1" i="1">
                            <a:latin typeface="Cambria Math" panose="02040503050406030204" pitchFamily="18" charset="0"/>
                          </a:rPr>
                          <m:t>𝑨</m:t>
                        </m:r>
                      </m:e>
                      <m:sup>
                        <m:r>
                          <a:rPr lang="en-US" altLang="zh-CN" sz="1600" b="1" i="1">
                            <a:latin typeface="Cambria Math" panose="02040503050406030204" pitchFamily="18" charset="0"/>
                          </a:rPr>
                          <m:t>𝒑𝒅𝒄𝒗𝒓</m:t>
                        </m:r>
                      </m:sup>
                    </m:sSup>
                  </m:oMath>
                </a14:m>
                <a:r>
                  <a:rPr lang="zh-CN" altLang="en-US" sz="1600" dirty="0">
                    <a:latin typeface="+mj-ea"/>
                    <a:ea typeface="+mj-ea"/>
                  </a:rPr>
                  <a:t>的真实激活次留率</a:t>
                </a:r>
                <a14:m>
                  <m:oMath xmlns:m="http://schemas.openxmlformats.org/officeDocument/2006/math">
                    <m:r>
                      <a:rPr lang="en-US" altLang="zh-CN" sz="1600" i="1">
                        <a:latin typeface="Cambria Math" panose="02040503050406030204" pitchFamily="18" charset="0"/>
                      </a:rPr>
                      <m:t>𝐷𝐶𝑉𝑅</m:t>
                    </m:r>
                  </m:oMath>
                </a14:m>
                <a:endParaRPr lang="en-US" altLang="zh-CN" sz="1600" dirty="0">
                  <a:latin typeface="+mj-ea"/>
                  <a:ea typeface="+mj-ea"/>
                </a:endParaRPr>
              </a:p>
            </p:txBody>
          </p:sp>
        </mc:Choice>
        <mc:Fallback xmlns="">
          <p:sp>
            <p:nvSpPr>
              <p:cNvPr id="36" name="矩形 35">
                <a:extLst>
                  <a:ext uri="{FF2B5EF4-FFF2-40B4-BE49-F238E27FC236}">
                    <a16:creationId xmlns:a16="http://schemas.microsoft.com/office/drawing/2014/main" id="{B102939D-A563-4F74-944E-89F17FB3EFC4}"/>
                  </a:ext>
                </a:extLst>
              </p:cNvPr>
              <p:cNvSpPr>
                <a:spLocks noRot="1" noChangeAspect="1" noMove="1" noResize="1" noEditPoints="1" noAdjustHandles="1" noChangeArrowheads="1" noChangeShapeType="1" noTextEdit="1"/>
              </p:cNvSpPr>
              <p:nvPr/>
            </p:nvSpPr>
            <p:spPr>
              <a:xfrm>
                <a:off x="6119999" y="1374119"/>
                <a:ext cx="5920365" cy="832279"/>
              </a:xfrm>
              <a:prstGeom prst="rect">
                <a:avLst/>
              </a:prstGeom>
              <a:blipFill>
                <a:blip r:embed="rId10"/>
                <a:stretch>
                  <a:fillRect l="-514" r="-103" b="-3597"/>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20572F81-5D53-49FA-96D3-C8C74D3C574E}"/>
                  </a:ext>
                </a:extLst>
              </p:cNvPr>
              <p:cNvSpPr/>
              <p:nvPr/>
            </p:nvSpPr>
            <p:spPr>
              <a:xfrm>
                <a:off x="6218201" y="5272986"/>
                <a:ext cx="5590936" cy="79739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1600" b="0" dirty="0">
                    <a:latin typeface="+mj-ea"/>
                    <a:ea typeface="+mj-ea"/>
                  </a:rPr>
                  <a:t>仍然使用</a:t>
                </a:r>
                <a14:m>
                  <m:oMath xmlns:m="http://schemas.openxmlformats.org/officeDocument/2006/math">
                    <m:r>
                      <a:rPr lang="en-US" altLang="zh-CN" sz="1600" b="0" i="1" smtClean="0">
                        <a:latin typeface="Cambria Math" panose="02040503050406030204" pitchFamily="18" charset="0"/>
                        <a:ea typeface="+mj-ea"/>
                      </a:rPr>
                      <m:t>𝑝𝑑𝑐𝑣𝑟</m:t>
                    </m:r>
                  </m:oMath>
                </a14:m>
                <a:r>
                  <a:rPr lang="zh-CN" altLang="en-US" sz="1600" dirty="0">
                    <a:latin typeface="+mj-ea"/>
                    <a:ea typeface="+mj-ea"/>
                  </a:rPr>
                  <a:t>做为人群次留质量的判断标准，基于</a:t>
                </a:r>
                <a14:m>
                  <m:oMath xmlns:m="http://schemas.openxmlformats.org/officeDocument/2006/math">
                    <m:r>
                      <a:rPr lang="en-US" altLang="zh-CN" sz="1600" i="1">
                        <a:latin typeface="Cambria Math" panose="02040503050406030204" pitchFamily="18" charset="0"/>
                        <a:ea typeface="+mj-ea"/>
                      </a:rPr>
                      <m:t>𝑝𝑑𝑐𝑣𝑟</m:t>
                    </m:r>
                  </m:oMath>
                </a14:m>
                <a:r>
                  <a:rPr lang="zh-CN" altLang="en-US" sz="1600" dirty="0">
                    <a:latin typeface="+mj-ea"/>
                    <a:ea typeface="+mj-ea"/>
                  </a:rPr>
                  <a:t>圈层出不同激活次留率的激活人群</a:t>
                </a:r>
                <a14:m>
                  <m:oMath xmlns:m="http://schemas.openxmlformats.org/officeDocument/2006/math">
                    <m:sSup>
                      <m:sSupPr>
                        <m:ctrlPr>
                          <a:rPr lang="en-US" altLang="zh-CN" sz="1600" b="1" i="1">
                            <a:latin typeface="Cambria Math" panose="02040503050406030204" pitchFamily="18" charset="0"/>
                            <a:ea typeface="+mj-ea"/>
                          </a:rPr>
                        </m:ctrlPr>
                      </m:sSupPr>
                      <m:e>
                        <m:r>
                          <a:rPr lang="en-US" altLang="zh-CN" sz="1600" b="1" i="1">
                            <a:latin typeface="Cambria Math" panose="02040503050406030204" pitchFamily="18" charset="0"/>
                            <a:ea typeface="+mj-ea"/>
                          </a:rPr>
                          <m:t>𝑨</m:t>
                        </m:r>
                      </m:e>
                      <m:sup>
                        <m:r>
                          <a:rPr lang="en-US" altLang="zh-CN" sz="1600" b="1" i="1">
                            <a:latin typeface="Cambria Math" panose="02040503050406030204" pitchFamily="18" charset="0"/>
                            <a:ea typeface="+mj-ea"/>
                          </a:rPr>
                          <m:t>𝒑𝒅𝒄𝒗𝒓</m:t>
                        </m:r>
                      </m:sup>
                    </m:sSup>
                  </m:oMath>
                </a14:m>
                <a:endParaRPr lang="en-US" altLang="zh-CN" sz="1600" dirty="0">
                  <a:latin typeface="+mj-ea"/>
                  <a:ea typeface="+mj-ea"/>
                </a:endParaRPr>
              </a:p>
            </p:txBody>
          </p:sp>
        </mc:Choice>
        <mc:Fallback xmlns="">
          <p:sp>
            <p:nvSpPr>
              <p:cNvPr id="38" name="矩形 37">
                <a:extLst>
                  <a:ext uri="{FF2B5EF4-FFF2-40B4-BE49-F238E27FC236}">
                    <a16:creationId xmlns:a16="http://schemas.microsoft.com/office/drawing/2014/main" id="{20572F81-5D53-49FA-96D3-C8C74D3C574E}"/>
                  </a:ext>
                </a:extLst>
              </p:cNvPr>
              <p:cNvSpPr>
                <a:spLocks noRot="1" noChangeAspect="1" noMove="1" noResize="1" noEditPoints="1" noAdjustHandles="1" noChangeArrowheads="1" noChangeShapeType="1" noTextEdit="1"/>
              </p:cNvSpPr>
              <p:nvPr/>
            </p:nvSpPr>
            <p:spPr>
              <a:xfrm>
                <a:off x="6218201" y="5272986"/>
                <a:ext cx="5590936" cy="797398"/>
              </a:xfrm>
              <a:prstGeom prst="rect">
                <a:avLst/>
              </a:prstGeom>
              <a:blipFill>
                <a:blip r:embed="rId11"/>
                <a:stretch>
                  <a:fillRect l="-435" b="-8271"/>
                </a:stretch>
              </a:blipFill>
              <a:ln>
                <a:solidFill>
                  <a:schemeClr val="bg1"/>
                </a:solidFill>
              </a:ln>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2E261AEA-7DC7-477F-916A-099FA1D66C2F}"/>
              </a:ext>
            </a:extLst>
          </p:cNvPr>
          <p:cNvGrpSpPr/>
          <p:nvPr/>
        </p:nvGrpSpPr>
        <p:grpSpPr>
          <a:xfrm>
            <a:off x="6047232" y="2121767"/>
            <a:ext cx="6127522" cy="3237741"/>
            <a:chOff x="6047232" y="2121767"/>
            <a:chExt cx="6127522" cy="3237741"/>
          </a:xfrm>
        </p:grpSpPr>
        <p:grpSp>
          <p:nvGrpSpPr>
            <p:cNvPr id="5" name="组合 4">
              <a:extLst>
                <a:ext uri="{FF2B5EF4-FFF2-40B4-BE49-F238E27FC236}">
                  <a16:creationId xmlns:a16="http://schemas.microsoft.com/office/drawing/2014/main" id="{CA0CC467-A23B-40D9-BCBC-6A940F547B4D}"/>
                </a:ext>
              </a:extLst>
            </p:cNvPr>
            <p:cNvGrpSpPr/>
            <p:nvPr/>
          </p:nvGrpSpPr>
          <p:grpSpPr>
            <a:xfrm>
              <a:off x="6047232" y="2121767"/>
              <a:ext cx="6127522" cy="3237741"/>
              <a:chOff x="6047232" y="2121767"/>
              <a:chExt cx="6127522" cy="3237741"/>
            </a:xfrm>
          </p:grpSpPr>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25275E63-4F39-4A92-B407-31591B45954C}"/>
                      </a:ext>
                    </a:extLst>
                  </p:cNvPr>
                  <p:cNvSpPr txBox="1"/>
                  <p:nvPr/>
                </p:nvSpPr>
                <p:spPr>
                  <a:xfrm>
                    <a:off x="7751440" y="5081740"/>
                    <a:ext cx="2524458" cy="2777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1" i="1" dirty="0" smtClean="0">
                              <a:latin typeface="Cambria Math" panose="02040503050406030204" pitchFamily="18" charset="0"/>
                              <a:ea typeface="+mj-ea"/>
                            </a:rPr>
                            <m:t>𝒂𝒊𝒅</m:t>
                          </m:r>
                          <m:d>
                            <m:dPr>
                              <m:ctrlPr>
                                <a:rPr lang="en-US" altLang="zh-CN" sz="1200" b="1" i="1" dirty="0">
                                  <a:latin typeface="Cambria Math" panose="02040503050406030204" pitchFamily="18" charset="0"/>
                                  <a:ea typeface="+mj-ea"/>
                                </a:rPr>
                              </m:ctrlPr>
                            </m:dPr>
                            <m:e>
                              <m:r>
                                <a:rPr lang="en-US" altLang="zh-CN" sz="1200" b="1" i="1" dirty="0">
                                  <a:latin typeface="Cambria Math" panose="02040503050406030204" pitchFamily="18" charset="0"/>
                                  <a:ea typeface="+mj-ea"/>
                                </a:rPr>
                                <m:t>𝟑𝟕𝟕𝟗𝟖𝟕𝟓𝟏𝟏𝟏</m:t>
                              </m:r>
                            </m:e>
                          </m:d>
                          <m:r>
                            <a:rPr lang="en-US" altLang="zh-CN" sz="1200" b="1" i="1" dirty="0" smtClean="0">
                              <a:latin typeface="Cambria Math" panose="02040503050406030204" pitchFamily="18" charset="0"/>
                              <a:ea typeface="+mj-ea"/>
                            </a:rPr>
                            <m:t>𝒑𝒅𝒄𝒗𝒓</m:t>
                          </m:r>
                          <m:r>
                            <a:rPr lang="zh-CN" altLang="en-US" sz="1200" b="1" i="1" dirty="0">
                              <a:latin typeface="Cambria Math" panose="02040503050406030204" pitchFamily="18" charset="0"/>
                              <a:ea typeface="+mj-ea"/>
                            </a:rPr>
                            <m:t>分位</m:t>
                          </m:r>
                        </m:oMath>
                      </m:oMathPara>
                    </a14:m>
                    <a:endParaRPr lang="zh-CN" altLang="en-US" sz="1200" b="1" dirty="0">
                      <a:latin typeface="+mj-ea"/>
                      <a:ea typeface="+mj-ea"/>
                    </a:endParaRPr>
                  </a:p>
                </p:txBody>
              </p:sp>
            </mc:Choice>
            <mc:Fallback xmlns="">
              <p:sp>
                <p:nvSpPr>
                  <p:cNvPr id="44" name="文本框 43">
                    <a:extLst>
                      <a:ext uri="{FF2B5EF4-FFF2-40B4-BE49-F238E27FC236}">
                        <a16:creationId xmlns:a16="http://schemas.microsoft.com/office/drawing/2014/main" id="{25275E63-4F39-4A92-B407-31591B45954C}"/>
                      </a:ext>
                    </a:extLst>
                  </p:cNvPr>
                  <p:cNvSpPr txBox="1">
                    <a:spLocks noRot="1" noChangeAspect="1" noMove="1" noResize="1" noEditPoints="1" noAdjustHandles="1" noChangeArrowheads="1" noChangeShapeType="1" noTextEdit="1"/>
                  </p:cNvSpPr>
                  <p:nvPr/>
                </p:nvSpPr>
                <p:spPr>
                  <a:xfrm>
                    <a:off x="7751440" y="5081740"/>
                    <a:ext cx="2524458" cy="277768"/>
                  </a:xfrm>
                  <a:prstGeom prst="rect">
                    <a:avLst/>
                  </a:prstGeom>
                  <a:blipFill>
                    <a:blip r:embed="rId12"/>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0" name="图表 29">
                    <a:extLst>
                      <a:ext uri="{FF2B5EF4-FFF2-40B4-BE49-F238E27FC236}">
                        <a16:creationId xmlns:a16="http://schemas.microsoft.com/office/drawing/2014/main" id="{F3BBAB87-8545-432A-922C-975A7D0544E1}"/>
                      </a:ext>
                    </a:extLst>
                  </p:cNvPr>
                  <p:cNvGraphicFramePr>
                    <a:graphicFrameLocks/>
                  </p:cNvGraphicFramePr>
                  <p:nvPr>
                    <p:extLst>
                      <p:ext uri="{D42A27DB-BD31-4B8C-83A1-F6EECF244321}">
                        <p14:modId xmlns:p14="http://schemas.microsoft.com/office/powerpoint/2010/main" val="2980270"/>
                      </p:ext>
                    </p:extLst>
                  </p:nvPr>
                </p:nvGraphicFramePr>
                <p:xfrm>
                  <a:off x="6047232" y="2121767"/>
                  <a:ext cx="6127522" cy="2990119"/>
                </p:xfrm>
                <a:graphic>
                  <a:graphicData uri="http://schemas.openxmlformats.org/drawingml/2006/chart">
                    <c:chart xmlns:c="http://schemas.openxmlformats.org/drawingml/2006/chart" xmlns:r="http://schemas.openxmlformats.org/officeDocument/2006/relationships" r:id="rId13"/>
                  </a:graphicData>
                </a:graphic>
              </p:graphicFrame>
            </mc:Choice>
            <mc:Fallback xmlns="">
              <p:graphicFrame>
                <p:nvGraphicFramePr>
                  <p:cNvPr id="30" name="图表 29">
                    <a:extLst>
                      <a:ext uri="{FF2B5EF4-FFF2-40B4-BE49-F238E27FC236}">
                        <a16:creationId xmlns:a16="http://schemas.microsoft.com/office/drawing/2014/main" id="{F3BBAB87-8545-432A-922C-975A7D0544E1}"/>
                      </a:ext>
                    </a:extLst>
                  </p:cNvPr>
                  <p:cNvGraphicFramePr>
                    <a:graphicFrameLocks/>
                  </p:cNvGraphicFramePr>
                  <p:nvPr>
                    <p:extLst>
                      <p:ext uri="{D42A27DB-BD31-4B8C-83A1-F6EECF244321}">
                        <p14:modId xmlns:p14="http://schemas.microsoft.com/office/powerpoint/2010/main" val="2980270"/>
                      </p:ext>
                    </p:extLst>
                  </p:nvPr>
                </p:nvGraphicFramePr>
                <p:xfrm>
                  <a:off x="6047232" y="2121767"/>
                  <a:ext cx="6127522" cy="2990119"/>
                </p:xfrm>
                <a:graphic>
                  <a:graphicData uri="http://schemas.openxmlformats.org/drawingml/2006/chart">
                    <c:chart xmlns:c="http://schemas.openxmlformats.org/drawingml/2006/chart" xmlns:r="http://schemas.openxmlformats.org/officeDocument/2006/relationships" r:id="rId14"/>
                  </a:graphicData>
                </a:graphic>
              </p:graphicFrame>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254907AF-272B-41B3-B40C-EC323EFB1390}"/>
                      </a:ext>
                    </a:extLst>
                  </p:cNvPr>
                  <p:cNvSpPr txBox="1"/>
                  <p:nvPr/>
                </p:nvSpPr>
                <p:spPr>
                  <a:xfrm>
                    <a:off x="7577232" y="2175557"/>
                    <a:ext cx="3982879" cy="283860"/>
                  </a:xfrm>
                  <a:prstGeom prst="rect">
                    <a:avLst/>
                  </a:prstGeom>
                  <a:noFill/>
                </p:spPr>
                <p:txBody>
                  <a:bodyPr wrap="square" rtlCol="0">
                    <a:spAutoFit/>
                  </a:bodyPr>
                  <a:lstStyle/>
                  <a:p>
                    <a:r>
                      <a:rPr lang="zh-CN" altLang="en-US" sz="1200" b="1" dirty="0">
                        <a:latin typeface="+mj-ea"/>
                        <a:ea typeface="+mj-ea"/>
                      </a:rPr>
                      <a:t>人群</a:t>
                    </a:r>
                    <a14:m>
                      <m:oMath xmlns:m="http://schemas.openxmlformats.org/officeDocument/2006/math">
                        <m:sSup>
                          <m:sSupPr>
                            <m:ctrlPr>
                              <a:rPr lang="en-US" altLang="zh-CN" sz="1200" b="1" i="1" smtClean="0">
                                <a:latin typeface="Cambria Math" panose="02040503050406030204" pitchFamily="18" charset="0"/>
                                <a:ea typeface="+mj-ea"/>
                              </a:rPr>
                            </m:ctrlPr>
                          </m:sSupPr>
                          <m:e>
                            <m:r>
                              <a:rPr lang="en-US" altLang="zh-CN" sz="1200" b="1" i="1" smtClean="0">
                                <a:latin typeface="Cambria Math" panose="02040503050406030204" pitchFamily="18" charset="0"/>
                                <a:ea typeface="+mj-ea"/>
                              </a:rPr>
                              <m:t>𝑨</m:t>
                            </m:r>
                          </m:e>
                          <m:sup>
                            <m:r>
                              <a:rPr lang="en-US" altLang="zh-CN" sz="1200" b="1" i="1" smtClean="0">
                                <a:latin typeface="Cambria Math" panose="02040503050406030204" pitchFamily="18" charset="0"/>
                                <a:ea typeface="+mj-ea"/>
                              </a:rPr>
                              <m:t>𝒑𝒅𝒄𝒗𝒓</m:t>
                            </m:r>
                          </m:sup>
                        </m:sSup>
                      </m:oMath>
                    </a14:m>
                    <a:r>
                      <a:rPr lang="zh-CN" altLang="en-US" sz="1200" b="1" dirty="0">
                        <a:latin typeface="+mj-ea"/>
                        <a:ea typeface="+mj-ea"/>
                      </a:rPr>
                      <a:t>次留率</a:t>
                    </a:r>
                    <a14:m>
                      <m:oMath xmlns:m="http://schemas.openxmlformats.org/officeDocument/2006/math">
                        <m:r>
                          <a:rPr lang="en-US" altLang="zh-CN" sz="1200" b="1" i="1" smtClean="0">
                            <a:latin typeface="Cambria Math" panose="02040503050406030204" pitchFamily="18" charset="0"/>
                            <a:ea typeface="+mj-ea"/>
                          </a:rPr>
                          <m:t>𝑫𝑪𝑽𝑹</m:t>
                        </m:r>
                      </m:oMath>
                    </a14:m>
                    <a:r>
                      <a:rPr lang="zh-CN" altLang="en-US" sz="1200" b="1" dirty="0">
                        <a:latin typeface="+mj-ea"/>
                        <a:ea typeface="+mj-ea"/>
                      </a:rPr>
                      <a:t>与</a:t>
                    </a:r>
                    <a14:m>
                      <m:oMath xmlns:m="http://schemas.openxmlformats.org/officeDocument/2006/math">
                        <m:r>
                          <a:rPr lang="en-US" altLang="zh-CN" sz="1200" b="1" i="1" dirty="0" smtClean="0">
                            <a:latin typeface="Cambria Math" panose="02040503050406030204" pitchFamily="18" charset="0"/>
                            <a:ea typeface="+mj-ea"/>
                          </a:rPr>
                          <m:t>𝒑𝒅𝒄𝒗𝒓𝑩𝒊𝒂𝒔</m:t>
                        </m:r>
                      </m:oMath>
                    </a14:m>
                    <a:endParaRPr lang="zh-CN" altLang="en-US" sz="1200" b="1" dirty="0">
                      <a:latin typeface="+mj-ea"/>
                      <a:ea typeface="+mj-ea"/>
                    </a:endParaRPr>
                  </a:p>
                </p:txBody>
              </p:sp>
            </mc:Choice>
            <mc:Fallback xmlns="">
              <p:sp>
                <p:nvSpPr>
                  <p:cNvPr id="32" name="文本框 31">
                    <a:extLst>
                      <a:ext uri="{FF2B5EF4-FFF2-40B4-BE49-F238E27FC236}">
                        <a16:creationId xmlns:a16="http://schemas.microsoft.com/office/drawing/2014/main" id="{254907AF-272B-41B3-B40C-EC323EFB1390}"/>
                      </a:ext>
                    </a:extLst>
                  </p:cNvPr>
                  <p:cNvSpPr txBox="1">
                    <a:spLocks noRot="1" noChangeAspect="1" noMove="1" noResize="1" noEditPoints="1" noAdjustHandles="1" noChangeArrowheads="1" noChangeShapeType="1" noTextEdit="1"/>
                  </p:cNvSpPr>
                  <p:nvPr/>
                </p:nvSpPr>
                <p:spPr>
                  <a:xfrm>
                    <a:off x="7577232" y="2175557"/>
                    <a:ext cx="3982879" cy="283860"/>
                  </a:xfrm>
                  <a:prstGeom prst="rect">
                    <a:avLst/>
                  </a:prstGeom>
                  <a:blipFill>
                    <a:blip r:embed="rId15"/>
                    <a:stretch>
                      <a:fillRect l="-153" b="-17391"/>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2C0A5D34-032A-45B0-A7CC-B2CC1B8FC215}"/>
                  </a:ext>
                </a:extLst>
              </p:cNvPr>
              <p:cNvSpPr/>
              <p:nvPr/>
            </p:nvSpPr>
            <p:spPr>
              <a:xfrm>
                <a:off x="9660804" y="4855377"/>
                <a:ext cx="510989" cy="27444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900" dirty="0"/>
                  <a:t>DCVR</a:t>
                </a:r>
                <a:endParaRPr lang="zh-CN" altLang="en-US" sz="900" dirty="0"/>
              </a:p>
            </p:txBody>
          </p:sp>
        </p:grpSp>
        <p:sp>
          <p:nvSpPr>
            <p:cNvPr id="33" name="矩形 32">
              <a:extLst>
                <a:ext uri="{FF2B5EF4-FFF2-40B4-BE49-F238E27FC236}">
                  <a16:creationId xmlns:a16="http://schemas.microsoft.com/office/drawing/2014/main" id="{4A37B0F9-2AD3-4057-9A32-F661BE33AD1C}"/>
                </a:ext>
              </a:extLst>
            </p:cNvPr>
            <p:cNvSpPr/>
            <p:nvPr/>
          </p:nvSpPr>
          <p:spPr>
            <a:xfrm>
              <a:off x="8647182" y="4855377"/>
              <a:ext cx="773818" cy="27444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900" dirty="0">
                  <a:latin typeface="+mj-ea"/>
                  <a:ea typeface="+mj-ea"/>
                </a:rPr>
                <a:t>pdcvrBias</a:t>
              </a:r>
              <a:endParaRPr lang="zh-CN" altLang="en-US" sz="900" dirty="0">
                <a:latin typeface="+mj-ea"/>
                <a:ea typeface="+mj-ea"/>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D260ECE5-0D30-4226-8EFE-5078306C9BB4}"/>
                    </a:ext>
                  </a:extLst>
                </p:cNvPr>
                <p:cNvSpPr/>
                <p:nvPr/>
              </p:nvSpPr>
              <p:spPr>
                <a:xfrm>
                  <a:off x="10532728" y="4801497"/>
                  <a:ext cx="1624932" cy="363946"/>
                </a:xfrm>
                <a:prstGeom prst="rect">
                  <a:avLst/>
                </a:prstGeom>
              </p:spPr>
              <p:txBody>
                <a:bodyPr wrap="none">
                  <a:spAutoFit/>
                </a:bodyPr>
                <a:lstStyle/>
                <a:p>
                  <a:r>
                    <a:rPr lang="zh-CN" altLang="en-US" sz="900" dirty="0">
                      <a:ea typeface="+mj-ea"/>
                    </a:rPr>
                    <a:t>注</a:t>
                  </a:r>
                  <a:r>
                    <a:rPr lang="en-US" altLang="zh-CN" sz="900" dirty="0">
                      <a:ea typeface="+mj-ea"/>
                    </a:rPr>
                    <a:t>: </a:t>
                  </a:r>
                  <a14:m>
                    <m:oMath xmlns:m="http://schemas.openxmlformats.org/officeDocument/2006/math">
                      <m:r>
                        <a:rPr lang="en-US" altLang="zh-CN" sz="900" i="1">
                          <a:latin typeface="Cambria Math" panose="02040503050406030204" pitchFamily="18" charset="0"/>
                          <a:ea typeface="+mj-ea"/>
                        </a:rPr>
                        <m:t>𝑝𝑑𝑐𝑣𝑟𝐵𝑖𝑎𝑠</m:t>
                      </m:r>
                      <m:r>
                        <a:rPr lang="en-US" altLang="zh-CN" sz="900" i="1">
                          <a:latin typeface="Cambria Math" panose="02040503050406030204" pitchFamily="18" charset="0"/>
                          <a:ea typeface="+mj-ea"/>
                        </a:rPr>
                        <m:t>=</m:t>
                      </m:r>
                      <m:f>
                        <m:fPr>
                          <m:ctrlPr>
                            <a:rPr lang="en-US" altLang="zh-CN" sz="900" i="1">
                              <a:latin typeface="Cambria Math" panose="02040503050406030204" pitchFamily="18" charset="0"/>
                              <a:ea typeface="+mj-ea"/>
                            </a:rPr>
                          </m:ctrlPr>
                        </m:fPr>
                        <m:num>
                          <m:r>
                            <a:rPr lang="zh-CN" altLang="en-US" sz="900" i="1">
                              <a:latin typeface="Cambria Math" panose="02040503050406030204" pitchFamily="18" charset="0"/>
                              <a:ea typeface="+mj-ea"/>
                            </a:rPr>
                            <m:t>预估次留量</m:t>
                          </m:r>
                        </m:num>
                        <m:den>
                          <m:r>
                            <a:rPr lang="zh-CN" altLang="en-US" sz="900" i="1">
                              <a:latin typeface="Cambria Math" panose="02040503050406030204" pitchFamily="18" charset="0"/>
                              <a:ea typeface="+mj-ea"/>
                            </a:rPr>
                            <m:t>真实次留量</m:t>
                          </m:r>
                        </m:den>
                      </m:f>
                    </m:oMath>
                  </a14:m>
                  <a:endParaRPr lang="zh-CN" altLang="en-US" sz="900" dirty="0">
                    <a:latin typeface="+mj-ea"/>
                    <a:ea typeface="+mj-ea"/>
                  </a:endParaRPr>
                </a:p>
              </p:txBody>
            </p:sp>
          </mc:Choice>
          <mc:Fallback xmlns="">
            <p:sp>
              <p:nvSpPr>
                <p:cNvPr id="3" name="矩形 2">
                  <a:extLst>
                    <a:ext uri="{FF2B5EF4-FFF2-40B4-BE49-F238E27FC236}">
                      <a16:creationId xmlns:a16="http://schemas.microsoft.com/office/drawing/2014/main" id="{D260ECE5-0D30-4226-8EFE-5078306C9BB4}"/>
                    </a:ext>
                  </a:extLst>
                </p:cNvPr>
                <p:cNvSpPr>
                  <a:spLocks noRot="1" noChangeAspect="1" noMove="1" noResize="1" noEditPoints="1" noAdjustHandles="1" noChangeArrowheads="1" noChangeShapeType="1" noTextEdit="1"/>
                </p:cNvSpPr>
                <p:nvPr/>
              </p:nvSpPr>
              <p:spPr>
                <a:xfrm>
                  <a:off x="10532728" y="4801497"/>
                  <a:ext cx="1624932" cy="363946"/>
                </a:xfrm>
                <a:prstGeom prst="rect">
                  <a:avLst/>
                </a:prstGeom>
                <a:blipFill>
                  <a:blip r:embed="rId16"/>
                  <a:stretch>
                    <a:fillRect b="-339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64AF6AED-434E-4C9E-A211-DE5DE61EF2B9}"/>
                  </a:ext>
                </a:extLst>
              </p:cNvPr>
              <p:cNvSpPr/>
              <p:nvPr/>
            </p:nvSpPr>
            <p:spPr>
              <a:xfrm>
                <a:off x="6218201" y="6039964"/>
                <a:ext cx="5590936" cy="801501"/>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1600" b="0" dirty="0">
                    <a:latin typeface="+mj-ea"/>
                    <a:ea typeface="+mj-ea"/>
                  </a:rPr>
                  <a:t>人群</a:t>
                </a:r>
                <a14:m>
                  <m:oMath xmlns:m="http://schemas.openxmlformats.org/officeDocument/2006/math">
                    <m:sSup>
                      <m:sSupPr>
                        <m:ctrlPr>
                          <a:rPr lang="en-US" altLang="zh-CN" sz="1600" b="1" i="1">
                            <a:latin typeface="Cambria Math" panose="02040503050406030204" pitchFamily="18" charset="0"/>
                            <a:ea typeface="+mj-ea"/>
                          </a:rPr>
                        </m:ctrlPr>
                      </m:sSupPr>
                      <m:e>
                        <m:r>
                          <a:rPr lang="en-US" altLang="zh-CN" sz="1600" b="1" i="1">
                            <a:latin typeface="Cambria Math" panose="02040503050406030204" pitchFamily="18" charset="0"/>
                            <a:ea typeface="+mj-ea"/>
                          </a:rPr>
                          <m:t>𝑨</m:t>
                        </m:r>
                      </m:e>
                      <m:sup>
                        <m:r>
                          <a:rPr lang="en-US" altLang="zh-CN" sz="1600" b="1" i="1">
                            <a:latin typeface="Cambria Math" panose="02040503050406030204" pitchFamily="18" charset="0"/>
                            <a:ea typeface="+mj-ea"/>
                          </a:rPr>
                          <m:t>𝒑𝒅𝒄𝒗𝒓</m:t>
                        </m:r>
                      </m:sup>
                    </m:sSup>
                  </m:oMath>
                </a14:m>
                <a:r>
                  <a:rPr lang="zh-CN" altLang="en-US" sz="1600" b="0" dirty="0">
                    <a:latin typeface="+mj-ea"/>
                    <a:ea typeface="+mj-ea"/>
                  </a:rPr>
                  <a:t>的</a:t>
                </a:r>
                <a14:m>
                  <m:oMath xmlns:m="http://schemas.openxmlformats.org/officeDocument/2006/math">
                    <m:r>
                      <a:rPr lang="en-US" altLang="zh-CN" sz="1600" b="0" i="1" smtClean="0">
                        <a:latin typeface="Cambria Math" panose="02040503050406030204" pitchFamily="18" charset="0"/>
                        <a:ea typeface="+mj-ea"/>
                      </a:rPr>
                      <m:t>𝐷𝐶𝑉𝑅</m:t>
                    </m:r>
                  </m:oMath>
                </a14:m>
                <a:r>
                  <a:rPr lang="zh-CN" altLang="en-US" sz="1600" i="0" dirty="0">
                    <a:latin typeface="+mj-ea"/>
                    <a:ea typeface="+mj-ea"/>
                  </a:rPr>
                  <a:t>虽然无法基于</a:t>
                </a:r>
                <a14:m>
                  <m:oMath xmlns:m="http://schemas.openxmlformats.org/officeDocument/2006/math">
                    <m:r>
                      <a:rPr lang="en-US" altLang="zh-CN" sz="1600" i="1">
                        <a:latin typeface="Cambria Math" panose="02040503050406030204" pitchFamily="18" charset="0"/>
                        <a:ea typeface="+mj-ea"/>
                      </a:rPr>
                      <m:t>𝑝𝑑𝑐𝑣𝑟</m:t>
                    </m:r>
                  </m:oMath>
                </a14:m>
                <a:r>
                  <a:rPr lang="zh-CN" altLang="en-US" sz="1600" dirty="0">
                    <a:latin typeface="+mj-ea"/>
                    <a:ea typeface="+mj-ea"/>
                  </a:rPr>
                  <a:t>准确地统计</a:t>
                </a:r>
                <a:r>
                  <a:rPr lang="en-US" altLang="zh-CN" sz="1600" dirty="0">
                    <a:latin typeface="+mj-ea"/>
                    <a:ea typeface="+mj-ea"/>
                  </a:rPr>
                  <a:t>(</a:t>
                </a:r>
                <a14:m>
                  <m:oMath xmlns:m="http://schemas.openxmlformats.org/officeDocument/2006/math">
                    <m:r>
                      <a:rPr lang="en-US" altLang="zh-CN" sz="1600" i="1">
                        <a:latin typeface="Cambria Math" panose="02040503050406030204" pitchFamily="18" charset="0"/>
                        <a:ea typeface="+mj-ea"/>
                      </a:rPr>
                      <m:t>𝑝𝑑𝑐𝑣𝑟</m:t>
                    </m:r>
                  </m:oMath>
                </a14:m>
                <a:r>
                  <a:rPr lang="zh-CN" altLang="en-US" sz="1600" dirty="0">
                    <a:latin typeface="+mj-ea"/>
                    <a:ea typeface="+mj-ea"/>
                  </a:rPr>
                  <a:t>有偏差</a:t>
                </a:r>
                <a:r>
                  <a:rPr lang="en-US" altLang="zh-CN" sz="1600" dirty="0">
                    <a:latin typeface="+mj-ea"/>
                    <a:ea typeface="+mj-ea"/>
                  </a:rPr>
                  <a:t>)</a:t>
                </a:r>
                <a:r>
                  <a:rPr lang="zh-CN" altLang="en-US" sz="1600" dirty="0">
                    <a:latin typeface="+mj-ea"/>
                    <a:ea typeface="+mj-ea"/>
                  </a:rPr>
                  <a:t>，但可以基于历史样本统计获得</a:t>
                </a:r>
                <a:endParaRPr lang="en-US" altLang="zh-CN" sz="1600" dirty="0">
                  <a:latin typeface="+mj-ea"/>
                  <a:ea typeface="+mj-ea"/>
                </a:endParaRPr>
              </a:p>
            </p:txBody>
          </p:sp>
        </mc:Choice>
        <mc:Fallback xmlns="">
          <p:sp>
            <p:nvSpPr>
              <p:cNvPr id="34" name="矩形 33">
                <a:extLst>
                  <a:ext uri="{FF2B5EF4-FFF2-40B4-BE49-F238E27FC236}">
                    <a16:creationId xmlns:a16="http://schemas.microsoft.com/office/drawing/2014/main" id="{64AF6AED-434E-4C9E-A211-DE5DE61EF2B9}"/>
                  </a:ext>
                </a:extLst>
              </p:cNvPr>
              <p:cNvSpPr>
                <a:spLocks noRot="1" noChangeAspect="1" noMove="1" noResize="1" noEditPoints="1" noAdjustHandles="1" noChangeArrowheads="1" noChangeShapeType="1" noTextEdit="1"/>
              </p:cNvSpPr>
              <p:nvPr/>
            </p:nvSpPr>
            <p:spPr>
              <a:xfrm>
                <a:off x="6218201" y="6039964"/>
                <a:ext cx="5590936" cy="801501"/>
              </a:xfrm>
              <a:prstGeom prst="rect">
                <a:avLst/>
              </a:prstGeom>
              <a:blipFill>
                <a:blip r:embed="rId17"/>
                <a:stretch>
                  <a:fillRect l="-435" b="-8271"/>
                </a:stretch>
              </a:blipFill>
              <a:ln>
                <a:solidFill>
                  <a:schemeClr val="bg1"/>
                </a:solidFill>
              </a:ln>
            </p:spPr>
            <p:txBody>
              <a:bodyPr/>
              <a:lstStyle/>
              <a:p>
                <a:r>
                  <a:rPr lang="zh-CN" altLang="en-US">
                    <a:noFill/>
                  </a:rPr>
                  <a:t> </a:t>
                </a:r>
              </a:p>
            </p:txBody>
          </p:sp>
        </mc:Fallback>
      </mc:AlternateContent>
    </p:spTree>
    <p:extLst>
      <p:ext uri="{BB962C8B-B14F-4D97-AF65-F5344CB8AC3E}">
        <p14:creationId xmlns:p14="http://schemas.microsoft.com/office/powerpoint/2010/main" val="237106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19" grpId="0" animBg="1"/>
      <p:bldGraphic spid="20" grpId="0">
        <p:bldAsOne/>
      </p:bldGraphic>
      <p:bldP spid="21" grpId="0"/>
      <p:bldP spid="31" grpId="0" animBg="1"/>
      <p:bldP spid="36" grpId="0" animBg="1"/>
      <p:bldP spid="38" grpId="0" animBg="1"/>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CFF883D-18B4-4DE8-9C82-359A54A227FC}"/>
                  </a:ext>
                </a:extLst>
              </p:cNvPr>
              <p:cNvSpPr txBox="1"/>
              <p:nvPr/>
            </p:nvSpPr>
            <p:spPr>
              <a:xfrm>
                <a:off x="5461989" y="4860787"/>
                <a:ext cx="6533769" cy="738664"/>
              </a:xfrm>
              <a:prstGeom prst="rect">
                <a:avLst/>
              </a:prstGeom>
              <a:ln>
                <a:solidFill>
                  <a:schemeClr val="bg1"/>
                </a:solidFill>
                <a:prstDash val="dash"/>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marL="285750" indent="-285750">
                  <a:lnSpc>
                    <a:spcPct val="150000"/>
                  </a:lnSpc>
                  <a:buFont typeface="Wingdings" panose="05000000000000000000" pitchFamily="2" charset="2"/>
                  <a:buChar char="p"/>
                </a:pPr>
                <a14:m>
                  <m:oMath xmlns:m="http://schemas.openxmlformats.org/officeDocument/2006/math">
                    <m:r>
                      <a:rPr lang="en-US" altLang="zh-CN" sz="1600" b="0" i="1" smtClean="0">
                        <a:latin typeface="Cambria Math" panose="02040503050406030204" pitchFamily="18" charset="0"/>
                        <a:ea typeface="+mj-ea"/>
                      </a:rPr>
                      <m:t> </m:t>
                    </m:r>
                    <m:r>
                      <a:rPr lang="en-US" altLang="zh-CN" sz="1600" i="1" smtClean="0">
                        <a:latin typeface="Cambria Math" panose="02040503050406030204" pitchFamily="18" charset="0"/>
                        <a:ea typeface="+mj-ea"/>
                      </a:rPr>
                      <m:t>𝑝𝑑𝑐𝑣𝑟</m:t>
                    </m:r>
                    <m:r>
                      <a:rPr lang="en-US" altLang="zh-CN" sz="1600" b="0" i="1" smtClean="0">
                        <a:latin typeface="Cambria Math" panose="02040503050406030204" pitchFamily="18" charset="0"/>
                        <a:ea typeface="+mj-ea"/>
                      </a:rPr>
                      <m:t>𝐵𝑖𝑎</m:t>
                    </m:r>
                    <m:r>
                      <a:rPr lang="en-US" altLang="zh-CN" sz="1600" i="1">
                        <a:latin typeface="Cambria Math" panose="02040503050406030204" pitchFamily="18" charset="0"/>
                        <a:ea typeface="+mj-ea"/>
                      </a:rPr>
                      <m:t>𝑠</m:t>
                    </m:r>
                  </m:oMath>
                </a14:m>
                <a:r>
                  <a:rPr lang="zh-CN" altLang="en-US" sz="1600" b="0" dirty="0">
                    <a:latin typeface="+mj-ea"/>
                    <a:ea typeface="+mj-ea"/>
                  </a:rPr>
                  <a:t>稳定，人群分布与历史类似时，</a:t>
                </a:r>
                <a:r>
                  <a:rPr lang="zh-CN" altLang="en-US" sz="1600" dirty="0">
                    <a:latin typeface="+mj-ea"/>
                    <a:ea typeface="+mj-ea"/>
                  </a:rPr>
                  <a:t>历史最优即当前最优</a:t>
                </a:r>
                <a:endParaRPr lang="en-US" altLang="zh-CN" sz="1600" b="0" dirty="0">
                  <a:latin typeface="+mj-ea"/>
                  <a:ea typeface="+mj-ea"/>
                </a:endParaRPr>
              </a:p>
              <a:p>
                <a:pPr algn="ctr">
                  <a:lnSpc>
                    <a:spcPct val="150000"/>
                  </a:lnSpc>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ea typeface="+mj-ea"/>
                        </a:rPr>
                        <m:t>𝑝𝑑𝑐𝑣𝑟𝑇h𝑟𝑒𝑠</m:t>
                      </m:r>
                      <m:r>
                        <a:rPr lang="en-US" altLang="zh-CN" sz="1600" b="0" i="1" smtClean="0">
                          <a:latin typeface="Cambria Math" panose="02040503050406030204" pitchFamily="18" charset="0"/>
                          <a:ea typeface="+mj-ea"/>
                        </a:rPr>
                        <m:t>=0.1</m:t>
                      </m:r>
                    </m:oMath>
                  </m:oMathPara>
                </a14:m>
                <a:endParaRPr lang="zh-CN" altLang="en-US" sz="1600" dirty="0">
                  <a:latin typeface="+mj-ea"/>
                  <a:ea typeface="+mj-ea"/>
                </a:endParaRPr>
              </a:p>
            </p:txBody>
          </p:sp>
        </mc:Choice>
        <mc:Fallback xmlns="">
          <p:sp>
            <p:nvSpPr>
              <p:cNvPr id="24" name="文本框 23">
                <a:extLst>
                  <a:ext uri="{FF2B5EF4-FFF2-40B4-BE49-F238E27FC236}">
                    <a16:creationId xmlns:a16="http://schemas.microsoft.com/office/drawing/2014/main" id="{0CFF883D-18B4-4DE8-9C82-359A54A227FC}"/>
                  </a:ext>
                </a:extLst>
              </p:cNvPr>
              <p:cNvSpPr txBox="1">
                <a:spLocks noRot="1" noChangeAspect="1" noMove="1" noResize="1" noEditPoints="1" noAdjustHandles="1" noChangeArrowheads="1" noChangeShapeType="1" noTextEdit="1"/>
              </p:cNvSpPr>
              <p:nvPr/>
            </p:nvSpPr>
            <p:spPr>
              <a:xfrm>
                <a:off x="5461989" y="4860787"/>
                <a:ext cx="6533769" cy="738664"/>
              </a:xfrm>
              <a:prstGeom prst="rect">
                <a:avLst/>
              </a:prstGeom>
              <a:blipFill>
                <a:blip r:embed="rId3"/>
                <a:stretch>
                  <a:fillRect l="-1676"/>
                </a:stretch>
              </a:blipFill>
              <a:ln>
                <a:solidFill>
                  <a:schemeClr val="bg1"/>
                </a:solidFill>
                <a:prstDash val="dash"/>
              </a:ln>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40245D90-9A42-4F44-BABA-34F004AAFD17}"/>
              </a:ext>
            </a:extLst>
          </p:cNvPr>
          <p:cNvGrpSpPr/>
          <p:nvPr/>
        </p:nvGrpSpPr>
        <p:grpSpPr>
          <a:xfrm>
            <a:off x="1428356" y="1874901"/>
            <a:ext cx="1417120" cy="664221"/>
            <a:chOff x="464390" y="1874901"/>
            <a:chExt cx="1417120" cy="664221"/>
          </a:xfrm>
        </p:grpSpPr>
        <p:cxnSp>
          <p:nvCxnSpPr>
            <p:cNvPr id="12" name="直接箭头连接符 11">
              <a:extLst>
                <a:ext uri="{FF2B5EF4-FFF2-40B4-BE49-F238E27FC236}">
                  <a16:creationId xmlns:a16="http://schemas.microsoft.com/office/drawing/2014/main" id="{87352956-690B-4DEF-8439-E6A4461F3E89}"/>
                </a:ext>
              </a:extLst>
            </p:cNvPr>
            <p:cNvCxnSpPr>
              <a:cxnSpLocks/>
              <a:stCxn id="43" idx="4"/>
            </p:cNvCxnSpPr>
            <p:nvPr/>
          </p:nvCxnSpPr>
          <p:spPr bwMode="auto">
            <a:xfrm>
              <a:off x="464390" y="2192419"/>
              <a:ext cx="112930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a:extLst>
                <a:ext uri="{FF2B5EF4-FFF2-40B4-BE49-F238E27FC236}">
                  <a16:creationId xmlns:a16="http://schemas.microsoft.com/office/drawing/2014/main" id="{A2E73EB0-C95D-4573-A8DE-FBFF8314ACE0}"/>
                </a:ext>
              </a:extLst>
            </p:cNvPr>
            <p:cNvSpPr txBox="1"/>
            <p:nvPr/>
          </p:nvSpPr>
          <p:spPr>
            <a:xfrm>
              <a:off x="611843" y="1874901"/>
              <a:ext cx="1269667" cy="276999"/>
            </a:xfrm>
            <a:prstGeom prst="rect">
              <a:avLst/>
            </a:prstGeom>
            <a:noFill/>
          </p:spPr>
          <p:txBody>
            <a:bodyPr wrap="square" rtlCol="0">
              <a:spAutoFit/>
            </a:bodyPr>
            <a:lstStyle/>
            <a:p>
              <a:r>
                <a:rPr lang="zh-CN" altLang="en-US" sz="1200" dirty="0">
                  <a:latin typeface="+mj-ea"/>
                  <a:ea typeface="+mj-ea"/>
                </a:rPr>
                <a:t>收集样本</a:t>
              </a:r>
            </a:p>
          </p:txBody>
        </p:sp>
        <p:sp>
          <p:nvSpPr>
            <p:cNvPr id="26" name="矩形 25">
              <a:extLst>
                <a:ext uri="{FF2B5EF4-FFF2-40B4-BE49-F238E27FC236}">
                  <a16:creationId xmlns:a16="http://schemas.microsoft.com/office/drawing/2014/main" id="{8DF38368-F518-4E9F-ACA6-0B4975993EC3}"/>
                </a:ext>
              </a:extLst>
            </p:cNvPr>
            <p:cNvSpPr/>
            <p:nvPr/>
          </p:nvSpPr>
          <p:spPr>
            <a:xfrm>
              <a:off x="837476" y="2262123"/>
              <a:ext cx="464596" cy="276999"/>
            </a:xfrm>
            <a:prstGeom prst="rect">
              <a:avLst/>
            </a:prstGeom>
          </p:spPr>
          <p:txBody>
            <a:bodyPr wrap="square">
              <a:spAutoFit/>
            </a:bodyPr>
            <a:lstStyle/>
            <a:p>
              <a:pPr algn="ctr"/>
              <a:r>
                <a:rPr lang="en-US" altLang="zh-CN" sz="1200" dirty="0">
                  <a:latin typeface="+mj-ea"/>
                </a:rPr>
                <a:t>1</a:t>
              </a:r>
              <a:endParaRPr lang="zh-CN" altLang="en-US" sz="1200" dirty="0">
                <a:latin typeface="+mj-ea"/>
              </a:endParaRPr>
            </a:p>
          </p:txBody>
        </p:sp>
      </p:grpSp>
      <p:grpSp>
        <p:nvGrpSpPr>
          <p:cNvPr id="6" name="组合 5">
            <a:extLst>
              <a:ext uri="{FF2B5EF4-FFF2-40B4-BE49-F238E27FC236}">
                <a16:creationId xmlns:a16="http://schemas.microsoft.com/office/drawing/2014/main" id="{A2DBC035-F2D2-42E4-A375-182C932D4D62}"/>
              </a:ext>
            </a:extLst>
          </p:cNvPr>
          <p:cNvGrpSpPr/>
          <p:nvPr/>
        </p:nvGrpSpPr>
        <p:grpSpPr>
          <a:xfrm>
            <a:off x="5331922" y="1900690"/>
            <a:ext cx="931635" cy="693982"/>
            <a:chOff x="5281977" y="1900690"/>
            <a:chExt cx="1307727" cy="693982"/>
          </a:xfrm>
        </p:grpSpPr>
        <p:cxnSp>
          <p:nvCxnSpPr>
            <p:cNvPr id="14" name="直接箭头连接符 13">
              <a:extLst>
                <a:ext uri="{FF2B5EF4-FFF2-40B4-BE49-F238E27FC236}">
                  <a16:creationId xmlns:a16="http://schemas.microsoft.com/office/drawing/2014/main" id="{7E3035B7-7933-4BD7-A159-D5A6D3B0A9EB}"/>
                </a:ext>
              </a:extLst>
            </p:cNvPr>
            <p:cNvCxnSpPr>
              <a:cxnSpLocks/>
            </p:cNvCxnSpPr>
            <p:nvPr/>
          </p:nvCxnSpPr>
          <p:spPr bwMode="auto">
            <a:xfrm>
              <a:off x="5281977" y="2236416"/>
              <a:ext cx="1307727" cy="685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a:extLst>
                <a:ext uri="{FF2B5EF4-FFF2-40B4-BE49-F238E27FC236}">
                  <a16:creationId xmlns:a16="http://schemas.microsoft.com/office/drawing/2014/main" id="{82F4FAD0-8198-48CE-BCDF-797F9781EAB3}"/>
                </a:ext>
              </a:extLst>
            </p:cNvPr>
            <p:cNvSpPr txBox="1"/>
            <p:nvPr/>
          </p:nvSpPr>
          <p:spPr>
            <a:xfrm>
              <a:off x="5498891" y="1900690"/>
              <a:ext cx="800219" cy="276999"/>
            </a:xfrm>
            <a:prstGeom prst="rect">
              <a:avLst/>
            </a:prstGeom>
            <a:noFill/>
          </p:spPr>
          <p:txBody>
            <a:bodyPr wrap="none" rtlCol="0">
              <a:spAutoFit/>
            </a:bodyPr>
            <a:lstStyle/>
            <a:p>
              <a:pPr algn="ctr"/>
              <a:r>
                <a:rPr lang="zh-CN" altLang="en-US" sz="1200" dirty="0">
                  <a:latin typeface="+mj-ea"/>
                  <a:ea typeface="+mj-ea"/>
                </a:rPr>
                <a:t>构建队列</a:t>
              </a:r>
            </a:p>
          </p:txBody>
        </p:sp>
        <p:sp>
          <p:nvSpPr>
            <p:cNvPr id="27" name="矩形 26">
              <a:extLst>
                <a:ext uri="{FF2B5EF4-FFF2-40B4-BE49-F238E27FC236}">
                  <a16:creationId xmlns:a16="http://schemas.microsoft.com/office/drawing/2014/main" id="{51471991-E57B-4D88-95A6-ACD160EF8337}"/>
                </a:ext>
              </a:extLst>
            </p:cNvPr>
            <p:cNvSpPr/>
            <p:nvPr/>
          </p:nvSpPr>
          <p:spPr>
            <a:xfrm>
              <a:off x="5649936" y="2317673"/>
              <a:ext cx="464596" cy="276999"/>
            </a:xfrm>
            <a:prstGeom prst="rect">
              <a:avLst/>
            </a:prstGeom>
          </p:spPr>
          <p:txBody>
            <a:bodyPr wrap="square">
              <a:spAutoFit/>
            </a:bodyPr>
            <a:lstStyle/>
            <a:p>
              <a:pPr algn="ctr"/>
              <a:r>
                <a:rPr lang="en-US" altLang="zh-CN" sz="1200" dirty="0">
                  <a:latin typeface="+mj-ea"/>
                </a:rPr>
                <a:t>2</a:t>
              </a:r>
              <a:endParaRPr lang="zh-CN" altLang="en-US" sz="1200" dirty="0">
                <a:latin typeface="+mj-ea"/>
              </a:endParaRPr>
            </a:p>
          </p:txBody>
        </p:sp>
      </p:grpSp>
      <p:grpSp>
        <p:nvGrpSpPr>
          <p:cNvPr id="8" name="组合 7">
            <a:extLst>
              <a:ext uri="{FF2B5EF4-FFF2-40B4-BE49-F238E27FC236}">
                <a16:creationId xmlns:a16="http://schemas.microsoft.com/office/drawing/2014/main" id="{8EB497AA-263A-48E1-8452-ABFD9218F2B9}"/>
              </a:ext>
            </a:extLst>
          </p:cNvPr>
          <p:cNvGrpSpPr/>
          <p:nvPr/>
        </p:nvGrpSpPr>
        <p:grpSpPr>
          <a:xfrm>
            <a:off x="4573170" y="4012956"/>
            <a:ext cx="1690389" cy="900060"/>
            <a:chOff x="4170608" y="3789024"/>
            <a:chExt cx="2419097" cy="900060"/>
          </a:xfrm>
        </p:grpSpPr>
        <p:cxnSp>
          <p:nvCxnSpPr>
            <p:cNvPr id="21" name="直接箭头连接符 20">
              <a:extLst>
                <a:ext uri="{FF2B5EF4-FFF2-40B4-BE49-F238E27FC236}">
                  <a16:creationId xmlns:a16="http://schemas.microsoft.com/office/drawing/2014/main" id="{E16F8426-0C2D-44D6-A0E5-7FAF75936D0D}"/>
                </a:ext>
              </a:extLst>
            </p:cNvPr>
            <p:cNvCxnSpPr>
              <a:cxnSpLocks/>
            </p:cNvCxnSpPr>
            <p:nvPr/>
          </p:nvCxnSpPr>
          <p:spPr bwMode="auto">
            <a:xfrm flipH="1">
              <a:off x="4170608" y="4300561"/>
              <a:ext cx="2419097"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a:extLst>
                <a:ext uri="{FF2B5EF4-FFF2-40B4-BE49-F238E27FC236}">
                  <a16:creationId xmlns:a16="http://schemas.microsoft.com/office/drawing/2014/main" id="{39567648-E356-4FFD-87BF-E8F9CE53334A}"/>
                </a:ext>
              </a:extLst>
            </p:cNvPr>
            <p:cNvSpPr txBox="1"/>
            <p:nvPr/>
          </p:nvSpPr>
          <p:spPr>
            <a:xfrm>
              <a:off x="5601786" y="3789024"/>
              <a:ext cx="800219" cy="461665"/>
            </a:xfrm>
            <a:prstGeom prst="rect">
              <a:avLst/>
            </a:prstGeom>
            <a:noFill/>
          </p:spPr>
          <p:txBody>
            <a:bodyPr wrap="none" rtlCol="0">
              <a:spAutoFit/>
            </a:bodyPr>
            <a:lstStyle/>
            <a:p>
              <a:pPr algn="ctr"/>
              <a:r>
                <a:rPr lang="zh-CN" altLang="en-US" sz="1200" dirty="0">
                  <a:latin typeface="+mj-ea"/>
                  <a:ea typeface="+mj-ea"/>
                </a:rPr>
                <a:t>搜索历史</a:t>
              </a:r>
              <a:endParaRPr lang="en-US" altLang="zh-CN" sz="1200" dirty="0">
                <a:latin typeface="+mj-ea"/>
                <a:ea typeface="+mj-ea"/>
              </a:endParaRPr>
            </a:p>
            <a:p>
              <a:pPr algn="ctr"/>
              <a:r>
                <a:rPr lang="zh-CN" altLang="en-US" sz="1200" dirty="0">
                  <a:latin typeface="+mj-ea"/>
                  <a:ea typeface="+mj-ea"/>
                </a:rPr>
                <a:t>最优阈值</a:t>
              </a:r>
            </a:p>
          </p:txBody>
        </p:sp>
        <p:sp>
          <p:nvSpPr>
            <p:cNvPr id="28" name="矩形 27">
              <a:extLst>
                <a:ext uri="{FF2B5EF4-FFF2-40B4-BE49-F238E27FC236}">
                  <a16:creationId xmlns:a16="http://schemas.microsoft.com/office/drawing/2014/main" id="{8635CBDB-FADA-4E69-BBBE-E36DA5B008A2}"/>
                </a:ext>
              </a:extLst>
            </p:cNvPr>
            <p:cNvSpPr/>
            <p:nvPr/>
          </p:nvSpPr>
          <p:spPr>
            <a:xfrm>
              <a:off x="5798961" y="4412085"/>
              <a:ext cx="464596" cy="276999"/>
            </a:xfrm>
            <a:prstGeom prst="rect">
              <a:avLst/>
            </a:prstGeom>
          </p:spPr>
          <p:txBody>
            <a:bodyPr wrap="square">
              <a:spAutoFit/>
            </a:bodyPr>
            <a:lstStyle/>
            <a:p>
              <a:pPr algn="ctr"/>
              <a:r>
                <a:rPr lang="en-US" altLang="zh-CN" sz="1200" dirty="0">
                  <a:latin typeface="+mj-ea"/>
                </a:rPr>
                <a:t>3</a:t>
              </a:r>
              <a:endParaRPr lang="zh-CN" altLang="en-US" sz="1200" dirty="0">
                <a:latin typeface="+mj-ea"/>
              </a:endParaRPr>
            </a:p>
          </p:txBody>
        </p:sp>
      </p:grpSp>
      <p:grpSp>
        <p:nvGrpSpPr>
          <p:cNvPr id="33" name="组合 32">
            <a:extLst>
              <a:ext uri="{FF2B5EF4-FFF2-40B4-BE49-F238E27FC236}">
                <a16:creationId xmlns:a16="http://schemas.microsoft.com/office/drawing/2014/main" id="{73E1DF83-E6DC-432A-B6A4-35C170F5A00F}"/>
              </a:ext>
            </a:extLst>
          </p:cNvPr>
          <p:cNvGrpSpPr/>
          <p:nvPr/>
        </p:nvGrpSpPr>
        <p:grpSpPr>
          <a:xfrm>
            <a:off x="-16831" y="799100"/>
            <a:ext cx="12167232" cy="0"/>
            <a:chOff x="0" y="683817"/>
            <a:chExt cx="12167232" cy="0"/>
          </a:xfrm>
        </p:grpSpPr>
        <p:cxnSp>
          <p:nvCxnSpPr>
            <p:cNvPr id="34" name="直接连接符 33">
              <a:extLst>
                <a:ext uri="{FF2B5EF4-FFF2-40B4-BE49-F238E27FC236}">
                  <a16:creationId xmlns:a16="http://schemas.microsoft.com/office/drawing/2014/main" id="{9D099EEB-BDEE-4718-B515-EE4B40D414B2}"/>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a:extLst>
                <a:ext uri="{FF2B5EF4-FFF2-40B4-BE49-F238E27FC236}">
                  <a16:creationId xmlns:a16="http://schemas.microsoft.com/office/drawing/2014/main" id="{169E363C-AAA4-4C05-9E43-2DF1E42924A6}"/>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a:extLst>
                <a:ext uri="{FF2B5EF4-FFF2-40B4-BE49-F238E27FC236}">
                  <a16:creationId xmlns:a16="http://schemas.microsoft.com/office/drawing/2014/main" id="{86C4B0C2-CF39-40F7-95EC-4B83FC2713C3}"/>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a:extLst>
                <a:ext uri="{FF2B5EF4-FFF2-40B4-BE49-F238E27FC236}">
                  <a16:creationId xmlns:a16="http://schemas.microsoft.com/office/drawing/2014/main" id="{A08CEA10-BB37-4788-A499-4A407EE1E618}"/>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6" name="组合 45">
            <a:extLst>
              <a:ext uri="{FF2B5EF4-FFF2-40B4-BE49-F238E27FC236}">
                <a16:creationId xmlns:a16="http://schemas.microsoft.com/office/drawing/2014/main" id="{E7D0F3A9-DD76-4831-81AC-B2C65C31E02E}"/>
              </a:ext>
            </a:extLst>
          </p:cNvPr>
          <p:cNvGrpSpPr/>
          <p:nvPr/>
        </p:nvGrpSpPr>
        <p:grpSpPr>
          <a:xfrm>
            <a:off x="-1" y="0"/>
            <a:ext cx="12184064" cy="818826"/>
            <a:chOff x="-1" y="0"/>
            <a:chExt cx="12184064" cy="818826"/>
          </a:xfrm>
        </p:grpSpPr>
        <p:sp>
          <p:nvSpPr>
            <p:cNvPr id="47" name="矩形 46">
              <a:extLst>
                <a:ext uri="{FF2B5EF4-FFF2-40B4-BE49-F238E27FC236}">
                  <a16:creationId xmlns:a16="http://schemas.microsoft.com/office/drawing/2014/main" id="{4B369D81-7738-4F14-BBF2-8298C4E9F352}"/>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48" name="组合 47">
              <a:extLst>
                <a:ext uri="{FF2B5EF4-FFF2-40B4-BE49-F238E27FC236}">
                  <a16:creationId xmlns:a16="http://schemas.microsoft.com/office/drawing/2014/main" id="{0FEFD9ED-A287-42EA-BAA4-7C6EE16C9271}"/>
                </a:ext>
              </a:extLst>
            </p:cNvPr>
            <p:cNvGrpSpPr/>
            <p:nvPr/>
          </p:nvGrpSpPr>
          <p:grpSpPr>
            <a:xfrm>
              <a:off x="0" y="818826"/>
              <a:ext cx="12167232" cy="0"/>
              <a:chOff x="0" y="683817"/>
              <a:chExt cx="12167232" cy="0"/>
            </a:xfrm>
          </p:grpSpPr>
          <p:cxnSp>
            <p:nvCxnSpPr>
              <p:cNvPr id="49" name="直接连接符 48">
                <a:extLst>
                  <a:ext uri="{FF2B5EF4-FFF2-40B4-BE49-F238E27FC236}">
                    <a16:creationId xmlns:a16="http://schemas.microsoft.com/office/drawing/2014/main" id="{81E872EF-7312-45CC-96F8-3CE68606F4E7}"/>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a:extLst>
                  <a:ext uri="{FF2B5EF4-FFF2-40B4-BE49-F238E27FC236}">
                    <a16:creationId xmlns:a16="http://schemas.microsoft.com/office/drawing/2014/main" id="{182835DD-C33B-49B4-83AC-1A74F9372E0B}"/>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50">
                <a:extLst>
                  <a:ext uri="{FF2B5EF4-FFF2-40B4-BE49-F238E27FC236}">
                    <a16:creationId xmlns:a16="http://schemas.microsoft.com/office/drawing/2014/main" id="{EC0B0AE3-CD85-4A04-A043-FBAA3BBB7164}"/>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51">
                <a:extLst>
                  <a:ext uri="{FF2B5EF4-FFF2-40B4-BE49-F238E27FC236}">
                    <a16:creationId xmlns:a16="http://schemas.microsoft.com/office/drawing/2014/main" id="{F99FA0C3-8673-45CA-841F-705BA706AEFB}"/>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A806BEFF-4834-4F3F-AFD7-8FD9230EC9CE}"/>
                  </a:ext>
                </a:extLst>
              </p:cNvPr>
              <p:cNvSpPr txBox="1"/>
              <p:nvPr/>
            </p:nvSpPr>
            <p:spPr>
              <a:xfrm>
                <a:off x="151635" y="162630"/>
                <a:ext cx="11925795" cy="523220"/>
              </a:xfrm>
              <a:prstGeom prst="rect">
                <a:avLst/>
              </a:prstGeom>
              <a:noFill/>
            </p:spPr>
            <p:txBody>
              <a:bodyPr wrap="square" rtlCol="0">
                <a:spAutoFit/>
              </a:bodyPr>
              <a:lstStyle/>
              <a:p>
                <a14:m>
                  <m:oMath xmlns:m="http://schemas.openxmlformats.org/officeDocument/2006/math">
                    <m:r>
                      <a:rPr lang="en-US" altLang="zh-CN" sz="2800" b="1" i="1" dirty="0">
                        <a:latin typeface="Cambria Math" panose="02040503050406030204" pitchFamily="18" charset="0"/>
                      </a:rPr>
                      <m:t>𝑽</m:t>
                    </m:r>
                    <m:r>
                      <a:rPr lang="en-US" altLang="zh-CN" sz="2800" b="1" i="1" dirty="0">
                        <a:latin typeface="Cambria Math" panose="02040503050406030204" pitchFamily="18" charset="0"/>
                      </a:rPr>
                      <m:t>𝟏</m:t>
                    </m:r>
                  </m:oMath>
                </a14:m>
                <a:r>
                  <a:rPr lang="zh-CN" altLang="en-US" sz="2800" b="1" dirty="0">
                    <a:latin typeface="+mj-ea"/>
                  </a:rPr>
                  <a:t>版：</a:t>
                </a:r>
                <a:r>
                  <a:rPr lang="zh-CN" altLang="en-US" sz="2800" b="1" dirty="0">
                    <a:latin typeface="+mj-ea"/>
                    <a:ea typeface="+mj-ea"/>
                  </a:rPr>
                  <a:t>基于历史数据求解今日最优过滤阈值</a:t>
                </a:r>
                <a:endParaRPr lang="zh-CN" altLang="en-US" sz="2000" b="1" dirty="0">
                  <a:solidFill>
                    <a:srgbClr val="92D050"/>
                  </a:solidFill>
                  <a:latin typeface="+mj-ea"/>
                  <a:ea typeface="+mj-ea"/>
                </a:endParaRPr>
              </a:p>
            </p:txBody>
          </p:sp>
        </mc:Choice>
        <mc:Fallback xmlns="">
          <p:sp>
            <p:nvSpPr>
              <p:cNvPr id="53" name="文本框 52">
                <a:extLst>
                  <a:ext uri="{FF2B5EF4-FFF2-40B4-BE49-F238E27FC236}">
                    <a16:creationId xmlns:a16="http://schemas.microsoft.com/office/drawing/2014/main" id="{A806BEFF-4834-4F3F-AFD7-8FD9230EC9CE}"/>
                  </a:ext>
                </a:extLst>
              </p:cNvPr>
              <p:cNvSpPr txBox="1">
                <a:spLocks noRot="1" noChangeAspect="1" noMove="1" noResize="1" noEditPoints="1" noAdjustHandles="1" noChangeArrowheads="1" noChangeShapeType="1" noTextEdit="1"/>
              </p:cNvSpPr>
              <p:nvPr/>
            </p:nvSpPr>
            <p:spPr>
              <a:xfrm>
                <a:off x="151635" y="162630"/>
                <a:ext cx="11925795" cy="523220"/>
              </a:xfrm>
              <a:prstGeom prst="rect">
                <a:avLst/>
              </a:prstGeom>
              <a:blipFill>
                <a:blip r:embed="rId7"/>
                <a:stretch>
                  <a:fillRect t="-16279" b="-32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0BF75F95-B9CE-4CE4-B196-43EB017085F1}"/>
                  </a:ext>
                </a:extLst>
              </p:cNvPr>
              <p:cNvGraphicFramePr>
                <a:graphicFrameLocks noGrp="1"/>
              </p:cNvGraphicFramePr>
              <p:nvPr>
                <p:extLst>
                  <p:ext uri="{D42A27DB-BD31-4B8C-83A1-F6EECF244321}">
                    <p14:modId xmlns:p14="http://schemas.microsoft.com/office/powerpoint/2010/main" val="2318079851"/>
                  </p:ext>
                </p:extLst>
              </p:nvPr>
            </p:nvGraphicFramePr>
            <p:xfrm>
              <a:off x="2557660" y="882065"/>
              <a:ext cx="2774262" cy="3055320"/>
            </p:xfrm>
            <a:graphic>
              <a:graphicData uri="http://schemas.openxmlformats.org/drawingml/2006/table">
                <a:tbl>
                  <a:tblPr>
                    <a:tableStyleId>{BDBED569-4797-4DF1-A0F4-6AAB3CD982D8}</a:tableStyleId>
                  </a:tblPr>
                  <a:tblGrid>
                    <a:gridCol w="557952">
                      <a:extLst>
                        <a:ext uri="{9D8B030D-6E8A-4147-A177-3AD203B41FA5}">
                          <a16:colId xmlns:a16="http://schemas.microsoft.com/office/drawing/2014/main" val="821839518"/>
                        </a:ext>
                      </a:extLst>
                    </a:gridCol>
                    <a:gridCol w="557952">
                      <a:extLst>
                        <a:ext uri="{9D8B030D-6E8A-4147-A177-3AD203B41FA5}">
                          <a16:colId xmlns:a16="http://schemas.microsoft.com/office/drawing/2014/main" val="3626611705"/>
                        </a:ext>
                      </a:extLst>
                    </a:gridCol>
                    <a:gridCol w="1658358">
                      <a:extLst>
                        <a:ext uri="{9D8B030D-6E8A-4147-A177-3AD203B41FA5}">
                          <a16:colId xmlns:a16="http://schemas.microsoft.com/office/drawing/2014/main" val="2287190046"/>
                        </a:ext>
                      </a:extLst>
                    </a:gridCol>
                  </a:tblGrid>
                  <a:tr h="254610">
                    <a:tc gridSpan="3">
                      <a:txBody>
                        <a:bodyPr/>
                        <a:lstStyle/>
                        <a:p>
                          <a:pPr algn="ctr" fontAlgn="ctr"/>
                          <a:r>
                            <a:rPr lang="zh-CN" altLang="en-US" sz="1000" b="1" i="0" u="none" strike="noStrike" dirty="0">
                              <a:solidFill>
                                <a:schemeClr val="tx1"/>
                              </a:solidFill>
                              <a:effectLst/>
                              <a:latin typeface="+mj-ea"/>
                              <a:ea typeface="+mj-ea"/>
                            </a:rPr>
                            <a:t>历史样本</a:t>
                          </a:r>
                        </a:p>
                      </a:txBody>
                      <a:tcPr marL="9525" marR="9525" marT="9525" marB="0" anchor="ctr"/>
                    </a:tc>
                    <a:tc hMerge="1">
                      <a:txBody>
                        <a:bodyPr/>
                        <a:lstStyle/>
                        <a:p>
                          <a:pPr algn="ctr" fontAlgn="ctr"/>
                          <a:endParaRPr lang="en-US" sz="1000" b="1" i="0" u="none" strike="noStrike" dirty="0">
                            <a:solidFill>
                              <a:schemeClr val="tx1"/>
                            </a:solidFill>
                            <a:effectLst/>
                            <a:latin typeface="+mj-ea"/>
                            <a:ea typeface="+mj-ea"/>
                          </a:endParaRPr>
                        </a:p>
                      </a:txBody>
                      <a:tcPr marL="9525" marR="9525" marT="9525" marB="0" anchor="ctr"/>
                    </a:tc>
                    <a:tc hMerge="1">
                      <a:txBody>
                        <a:bodyPr/>
                        <a:lstStyle/>
                        <a:p>
                          <a:pPr algn="ctr" fontAlgn="ctr"/>
                          <a:endParaRPr lang="zh-CN" altLang="en-US" sz="1000" b="1" i="0" u="none" strike="noStrike" dirty="0">
                            <a:solidFill>
                              <a:schemeClr val="tx1"/>
                            </a:solidFill>
                            <a:effectLst/>
                            <a:latin typeface="+mj-ea"/>
                            <a:ea typeface="+mj-ea"/>
                          </a:endParaRPr>
                        </a:p>
                      </a:txBody>
                      <a:tcPr marL="9525" marR="9525" marT="9525" marB="0" anchor="ctr"/>
                    </a:tc>
                    <a:extLst>
                      <a:ext uri="{0D108BD9-81ED-4DB2-BD59-A6C34878D82A}">
                        <a16:rowId xmlns:a16="http://schemas.microsoft.com/office/drawing/2014/main" val="3532370905"/>
                      </a:ext>
                    </a:extLst>
                  </a:tr>
                  <a:tr h="254610">
                    <a:tc>
                      <a:txBody>
                        <a:bodyPr/>
                        <a:lstStyle/>
                        <a:p>
                          <a:pPr algn="ctr" fontAlgn="ctr"/>
                          <a:r>
                            <a:rPr lang="zh-CN" altLang="en-US" sz="1000" b="1" u="none" strike="noStrike" dirty="0">
                              <a:solidFill>
                                <a:schemeClr val="tx1"/>
                              </a:solidFill>
                              <a:effectLst/>
                              <a:latin typeface="+mj-ea"/>
                              <a:ea typeface="+mj-ea"/>
                            </a:rPr>
                            <a:t>激活编号</a:t>
                          </a:r>
                          <a:endParaRPr lang="zh-CN" altLang="en-US" sz="1000" b="1" i="0" u="none" strike="noStrike" dirty="0">
                            <a:solidFill>
                              <a:schemeClr val="tx1"/>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sz="1000" b="1" i="1" u="none" strike="noStrike" dirty="0" smtClean="0">
                                    <a:solidFill>
                                      <a:schemeClr val="tx1"/>
                                    </a:solidFill>
                                    <a:effectLst/>
                                    <a:latin typeface="Cambria Math" panose="02040503050406030204" pitchFamily="18" charset="0"/>
                                    <a:ea typeface="+mj-ea"/>
                                  </a:rPr>
                                  <m:t>𝒑𝒅𝒄𝒗𝒓</m:t>
                                </m:r>
                              </m:oMath>
                            </m:oMathPara>
                          </a14:m>
                          <a:endParaRPr lang="en-US" sz="1000" b="1" i="0" u="none" strike="noStrike" dirty="0">
                            <a:solidFill>
                              <a:schemeClr val="tx1"/>
                            </a:solidFill>
                            <a:effectLst/>
                            <a:latin typeface="+mj-ea"/>
                            <a:ea typeface="+mj-ea"/>
                          </a:endParaRPr>
                        </a:p>
                      </a:txBody>
                      <a:tcPr marL="9525" marR="9525" marT="9525" marB="0" anchor="ctr"/>
                    </a:tc>
                    <a:tc>
                      <a:txBody>
                        <a:bodyPr/>
                        <a:lstStyle/>
                        <a:p>
                          <a:pPr algn="ctr" fontAlgn="ctr"/>
                          <a14:m>
                            <m:oMath xmlns:m="http://schemas.openxmlformats.org/officeDocument/2006/math">
                              <m:r>
                                <a:rPr lang="en-US" sz="1000" b="1" i="1" u="none" strike="noStrike" dirty="0" smtClean="0">
                                  <a:solidFill>
                                    <a:schemeClr val="tx1"/>
                                  </a:solidFill>
                                  <a:effectLst/>
                                  <a:latin typeface="Cambria Math" panose="02040503050406030204" pitchFamily="18" charset="0"/>
                                  <a:ea typeface="+mj-ea"/>
                                </a:rPr>
                                <m:t>𝒇𝒍𝒂𝒈</m:t>
                              </m:r>
                            </m:oMath>
                          </a14:m>
                          <a:r>
                            <a:rPr lang="en-US" sz="1000" b="1" u="none" strike="noStrike" dirty="0">
                              <a:solidFill>
                                <a:schemeClr val="tx1"/>
                              </a:solidFill>
                              <a:effectLst/>
                              <a:latin typeface="+mj-ea"/>
                              <a:ea typeface="+mj-ea"/>
                            </a:rPr>
                            <a:t>(1:</a:t>
                          </a:r>
                          <a:r>
                            <a:rPr lang="zh-CN" altLang="en-US" sz="1000" b="1" u="none" strike="noStrike" dirty="0">
                              <a:solidFill>
                                <a:schemeClr val="tx1"/>
                              </a:solidFill>
                              <a:effectLst/>
                              <a:latin typeface="+mj-ea"/>
                              <a:ea typeface="+mj-ea"/>
                            </a:rPr>
                            <a:t>有次留 </a:t>
                          </a:r>
                          <a:r>
                            <a:rPr lang="en-US" altLang="zh-CN" sz="1000" b="1" u="none" strike="noStrike" dirty="0">
                              <a:solidFill>
                                <a:schemeClr val="tx1"/>
                              </a:solidFill>
                              <a:effectLst/>
                              <a:latin typeface="+mj-ea"/>
                              <a:ea typeface="+mj-ea"/>
                            </a:rPr>
                            <a:t>/ 0:</a:t>
                          </a:r>
                          <a:r>
                            <a:rPr lang="zh-CN" altLang="en-US" sz="1000" b="1" u="none" strike="noStrike" dirty="0">
                              <a:solidFill>
                                <a:schemeClr val="tx1"/>
                              </a:solidFill>
                              <a:effectLst/>
                              <a:latin typeface="+mj-ea"/>
                              <a:ea typeface="+mj-ea"/>
                            </a:rPr>
                            <a:t>无次留）</a:t>
                          </a:r>
                          <a:endParaRPr lang="zh-CN" altLang="en-US" sz="1000" b="1" i="0" u="none" strike="noStrike" dirty="0">
                            <a:solidFill>
                              <a:schemeClr val="tx1"/>
                            </a:solidFill>
                            <a:effectLst/>
                            <a:latin typeface="+mj-ea"/>
                            <a:ea typeface="+mj-ea"/>
                          </a:endParaRPr>
                        </a:p>
                      </a:txBody>
                      <a:tcPr marL="9525" marR="9525" marT="9525" marB="0" anchor="ctr"/>
                    </a:tc>
                    <a:extLst>
                      <a:ext uri="{0D108BD9-81ED-4DB2-BD59-A6C34878D82A}">
                        <a16:rowId xmlns:a16="http://schemas.microsoft.com/office/drawing/2014/main" val="2765153031"/>
                      </a:ext>
                    </a:extLst>
                  </a:tr>
                  <a:tr h="254610">
                    <a:tc>
                      <a:txBody>
                        <a:bodyPr/>
                        <a:lstStyle/>
                        <a:p>
                          <a:pPr algn="ctr" fontAlgn="ctr"/>
                          <a:r>
                            <a:rPr lang="en-US" altLang="zh-CN" sz="1000" b="1" u="none" strike="noStrike" dirty="0">
                              <a:solidFill>
                                <a:schemeClr val="tx1"/>
                              </a:solidFill>
                              <a:effectLst/>
                              <a:latin typeface="+mj-ea"/>
                              <a:ea typeface="+mj-ea"/>
                            </a:rPr>
                            <a:t>1</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0.05</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a:solidFill>
                                <a:schemeClr val="tx1"/>
                              </a:solidFill>
                              <a:effectLst/>
                              <a:latin typeface="+mj-ea"/>
                              <a:ea typeface="+mj-ea"/>
                            </a:rPr>
                            <a:t>0</a:t>
                          </a:r>
                          <a:endParaRPr lang="en-US" altLang="zh-CN" sz="1000" b="1" i="0" u="none" strike="noStrike">
                            <a:solidFill>
                              <a:schemeClr val="tx1"/>
                            </a:solidFill>
                            <a:effectLst/>
                            <a:latin typeface="+mj-ea"/>
                            <a:ea typeface="+mj-ea"/>
                          </a:endParaRPr>
                        </a:p>
                      </a:txBody>
                      <a:tcPr marL="9525" marR="9525" marT="9525" marB="0" anchor="ctr"/>
                    </a:tc>
                    <a:extLst>
                      <a:ext uri="{0D108BD9-81ED-4DB2-BD59-A6C34878D82A}">
                        <a16:rowId xmlns:a16="http://schemas.microsoft.com/office/drawing/2014/main" val="4237104319"/>
                      </a:ext>
                    </a:extLst>
                  </a:tr>
                  <a:tr h="254610">
                    <a:tc>
                      <a:txBody>
                        <a:bodyPr/>
                        <a:lstStyle/>
                        <a:p>
                          <a:pPr algn="ctr" fontAlgn="ctr"/>
                          <a:r>
                            <a:rPr lang="en-US" altLang="zh-CN" sz="1000" b="1" u="none" strike="noStrike">
                              <a:solidFill>
                                <a:schemeClr val="tx1"/>
                              </a:solidFill>
                              <a:effectLst/>
                              <a:latin typeface="+mj-ea"/>
                              <a:ea typeface="+mj-ea"/>
                            </a:rPr>
                            <a:t>2</a:t>
                          </a:r>
                          <a:endParaRPr lang="en-US" altLang="zh-CN" sz="1000" b="1" i="0" u="none" strike="noStrike">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0.08</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a:solidFill>
                                <a:schemeClr val="tx1"/>
                              </a:solidFill>
                              <a:effectLst/>
                              <a:latin typeface="+mj-ea"/>
                              <a:ea typeface="+mj-ea"/>
                            </a:rPr>
                            <a:t>0</a:t>
                          </a:r>
                          <a:endParaRPr lang="en-US" altLang="zh-CN" sz="1000" b="1" i="0" u="none" strike="noStrike">
                            <a:solidFill>
                              <a:schemeClr val="tx1"/>
                            </a:solidFill>
                            <a:effectLst/>
                            <a:latin typeface="+mj-ea"/>
                            <a:ea typeface="+mj-ea"/>
                          </a:endParaRPr>
                        </a:p>
                      </a:txBody>
                      <a:tcPr marL="9525" marR="9525" marT="9525" marB="0" anchor="ctr"/>
                    </a:tc>
                    <a:extLst>
                      <a:ext uri="{0D108BD9-81ED-4DB2-BD59-A6C34878D82A}">
                        <a16:rowId xmlns:a16="http://schemas.microsoft.com/office/drawing/2014/main" val="241013758"/>
                      </a:ext>
                    </a:extLst>
                  </a:tr>
                  <a:tr h="254610">
                    <a:tc>
                      <a:txBody>
                        <a:bodyPr/>
                        <a:lstStyle/>
                        <a:p>
                          <a:pPr algn="ctr" fontAlgn="ctr"/>
                          <a:r>
                            <a:rPr lang="en-US" altLang="zh-CN" sz="1000" b="1" u="none" strike="noStrike">
                              <a:solidFill>
                                <a:schemeClr val="tx1"/>
                              </a:solidFill>
                              <a:effectLst/>
                              <a:latin typeface="+mj-ea"/>
                              <a:ea typeface="+mj-ea"/>
                            </a:rPr>
                            <a:t>3</a:t>
                          </a:r>
                          <a:endParaRPr lang="en-US" altLang="zh-CN" sz="1000" b="1" i="0" u="none" strike="noStrike">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0.1</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a:t>
                          </a:r>
                          <a:endParaRPr lang="en-US" altLang="zh-CN" sz="1000" b="1" i="0" u="none" strike="noStrike" dirty="0">
                            <a:solidFill>
                              <a:schemeClr val="tx1"/>
                            </a:solidFill>
                            <a:effectLst/>
                            <a:latin typeface="+mj-ea"/>
                            <a:ea typeface="+mj-ea"/>
                          </a:endParaRPr>
                        </a:p>
                      </a:txBody>
                      <a:tcPr marL="9525" marR="9525" marT="9525" marB="0" anchor="ctr"/>
                    </a:tc>
                    <a:extLst>
                      <a:ext uri="{0D108BD9-81ED-4DB2-BD59-A6C34878D82A}">
                        <a16:rowId xmlns:a16="http://schemas.microsoft.com/office/drawing/2014/main" val="4173132185"/>
                      </a:ext>
                    </a:extLst>
                  </a:tr>
                  <a:tr h="254610">
                    <a:tc>
                      <a:txBody>
                        <a:bodyPr/>
                        <a:lstStyle/>
                        <a:p>
                          <a:pPr algn="ctr" fontAlgn="ctr"/>
                          <a:r>
                            <a:rPr lang="en-US" altLang="zh-CN" sz="1000" b="1" u="none" strike="noStrike" dirty="0">
                              <a:solidFill>
                                <a:schemeClr val="tx1"/>
                              </a:solidFill>
                              <a:effectLst/>
                              <a:latin typeface="+mj-ea"/>
                              <a:ea typeface="+mj-ea"/>
                            </a:rPr>
                            <a:t>4</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0.13</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i="0" u="none" strike="noStrike" dirty="0">
                              <a:solidFill>
                                <a:schemeClr val="tx1"/>
                              </a:solidFill>
                              <a:effectLst/>
                              <a:latin typeface="+mj-ea"/>
                              <a:ea typeface="+mj-ea"/>
                            </a:rPr>
                            <a:t>1</a:t>
                          </a:r>
                        </a:p>
                      </a:txBody>
                      <a:tcPr marL="9525" marR="9525" marT="9525" marB="0" anchor="ctr"/>
                    </a:tc>
                    <a:extLst>
                      <a:ext uri="{0D108BD9-81ED-4DB2-BD59-A6C34878D82A}">
                        <a16:rowId xmlns:a16="http://schemas.microsoft.com/office/drawing/2014/main" val="2516212867"/>
                      </a:ext>
                    </a:extLst>
                  </a:tr>
                  <a:tr h="254610">
                    <a:tc>
                      <a:txBody>
                        <a:bodyPr/>
                        <a:lstStyle/>
                        <a:p>
                          <a:pPr algn="ctr" fontAlgn="ctr"/>
                          <a:r>
                            <a:rPr lang="en-US" altLang="zh-CN" sz="1000" b="1" u="none" strike="noStrike">
                              <a:solidFill>
                                <a:schemeClr val="tx1"/>
                              </a:solidFill>
                              <a:effectLst/>
                              <a:latin typeface="+mj-ea"/>
                              <a:ea typeface="+mj-ea"/>
                            </a:rPr>
                            <a:t>5</a:t>
                          </a:r>
                          <a:endParaRPr lang="en-US" altLang="zh-CN" sz="1000" b="1" i="0" u="none" strike="noStrike">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0.16</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a:t>
                          </a:r>
                          <a:endParaRPr lang="en-US" altLang="zh-CN" sz="1000" b="1" i="0" u="none" strike="noStrike" dirty="0">
                            <a:solidFill>
                              <a:schemeClr val="tx1"/>
                            </a:solidFill>
                            <a:effectLst/>
                            <a:latin typeface="+mj-ea"/>
                            <a:ea typeface="+mj-ea"/>
                          </a:endParaRPr>
                        </a:p>
                      </a:txBody>
                      <a:tcPr marL="9525" marR="9525" marT="9525" marB="0" anchor="ctr"/>
                    </a:tc>
                    <a:extLst>
                      <a:ext uri="{0D108BD9-81ED-4DB2-BD59-A6C34878D82A}">
                        <a16:rowId xmlns:a16="http://schemas.microsoft.com/office/drawing/2014/main" val="3949054009"/>
                      </a:ext>
                    </a:extLst>
                  </a:tr>
                  <a:tr h="254610">
                    <a:tc>
                      <a:txBody>
                        <a:bodyPr/>
                        <a:lstStyle/>
                        <a:p>
                          <a:pPr algn="ctr" fontAlgn="ctr"/>
                          <a:r>
                            <a:rPr lang="en-US" altLang="zh-CN" sz="1000" b="1" u="none" strike="noStrike" dirty="0">
                              <a:solidFill>
                                <a:schemeClr val="tx1"/>
                              </a:solidFill>
                              <a:effectLst/>
                              <a:latin typeface="+mj-ea"/>
                              <a:ea typeface="+mj-ea"/>
                            </a:rPr>
                            <a:t>6</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0.2</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i="0" u="none" strike="noStrike" dirty="0">
                              <a:solidFill>
                                <a:schemeClr val="tx1"/>
                              </a:solidFill>
                              <a:effectLst/>
                              <a:latin typeface="+mj-ea"/>
                              <a:ea typeface="+mj-ea"/>
                            </a:rPr>
                            <a:t>0</a:t>
                          </a:r>
                        </a:p>
                      </a:txBody>
                      <a:tcPr marL="9525" marR="9525" marT="9525" marB="0" anchor="ctr"/>
                    </a:tc>
                    <a:extLst>
                      <a:ext uri="{0D108BD9-81ED-4DB2-BD59-A6C34878D82A}">
                        <a16:rowId xmlns:a16="http://schemas.microsoft.com/office/drawing/2014/main" val="268536265"/>
                      </a:ext>
                    </a:extLst>
                  </a:tr>
                  <a:tr h="254610">
                    <a:tc>
                      <a:txBody>
                        <a:bodyPr/>
                        <a:lstStyle/>
                        <a:p>
                          <a:pPr algn="ctr" fontAlgn="ctr"/>
                          <a:r>
                            <a:rPr lang="en-US" altLang="zh-CN" sz="1000" b="1" u="none" strike="noStrike">
                              <a:solidFill>
                                <a:schemeClr val="tx1"/>
                              </a:solidFill>
                              <a:effectLst/>
                              <a:latin typeface="+mj-ea"/>
                              <a:ea typeface="+mj-ea"/>
                            </a:rPr>
                            <a:t>7</a:t>
                          </a:r>
                          <a:endParaRPr lang="en-US" altLang="zh-CN" sz="1000" b="1" i="0" u="none" strike="noStrike">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0.25</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a:t>
                          </a:r>
                          <a:endParaRPr lang="en-US" altLang="zh-CN" sz="1000" b="1" i="0" u="none" strike="noStrike" dirty="0">
                            <a:solidFill>
                              <a:schemeClr val="tx1"/>
                            </a:solidFill>
                            <a:effectLst/>
                            <a:latin typeface="+mj-ea"/>
                            <a:ea typeface="+mj-ea"/>
                          </a:endParaRPr>
                        </a:p>
                      </a:txBody>
                      <a:tcPr marL="9525" marR="9525" marT="9525" marB="0" anchor="ctr"/>
                    </a:tc>
                    <a:extLst>
                      <a:ext uri="{0D108BD9-81ED-4DB2-BD59-A6C34878D82A}">
                        <a16:rowId xmlns:a16="http://schemas.microsoft.com/office/drawing/2014/main" val="2984170722"/>
                      </a:ext>
                    </a:extLst>
                  </a:tr>
                  <a:tr h="254610">
                    <a:tc>
                      <a:txBody>
                        <a:bodyPr/>
                        <a:lstStyle/>
                        <a:p>
                          <a:pPr algn="ctr" fontAlgn="ctr"/>
                          <a:r>
                            <a:rPr lang="en-US" altLang="zh-CN" sz="1000" b="1" u="none" strike="noStrike">
                              <a:solidFill>
                                <a:schemeClr val="tx1"/>
                              </a:solidFill>
                              <a:effectLst/>
                              <a:latin typeface="+mj-ea"/>
                              <a:ea typeface="+mj-ea"/>
                            </a:rPr>
                            <a:t>8</a:t>
                          </a:r>
                          <a:endParaRPr lang="en-US" altLang="zh-CN" sz="1000" b="1" i="0" u="none" strike="noStrike">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0.3</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1</a:t>
                          </a:r>
                          <a:endParaRPr lang="en-US" altLang="zh-CN" sz="1000" b="1" i="0" u="none" strike="noStrike" dirty="0">
                            <a:solidFill>
                              <a:schemeClr val="tx1"/>
                            </a:solidFill>
                            <a:effectLst/>
                            <a:latin typeface="+mj-ea"/>
                            <a:ea typeface="+mj-ea"/>
                          </a:endParaRPr>
                        </a:p>
                      </a:txBody>
                      <a:tcPr marL="9525" marR="9525" marT="9525" marB="0" anchor="ctr"/>
                    </a:tc>
                    <a:extLst>
                      <a:ext uri="{0D108BD9-81ED-4DB2-BD59-A6C34878D82A}">
                        <a16:rowId xmlns:a16="http://schemas.microsoft.com/office/drawing/2014/main" val="3983346476"/>
                      </a:ext>
                    </a:extLst>
                  </a:tr>
                  <a:tr h="254610">
                    <a:tc>
                      <a:txBody>
                        <a:bodyPr/>
                        <a:lstStyle/>
                        <a:p>
                          <a:pPr algn="ctr" fontAlgn="ctr"/>
                          <a:r>
                            <a:rPr lang="en-US" altLang="zh-CN" sz="1000" b="1" u="none" strike="noStrike">
                              <a:solidFill>
                                <a:schemeClr val="tx1"/>
                              </a:solidFill>
                              <a:effectLst/>
                              <a:latin typeface="+mj-ea"/>
                              <a:ea typeface="+mj-ea"/>
                            </a:rPr>
                            <a:t>9</a:t>
                          </a:r>
                          <a:endParaRPr lang="en-US" altLang="zh-CN" sz="1000" b="1" i="0" u="none" strike="noStrike">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0.4</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1</a:t>
                          </a:r>
                          <a:endParaRPr lang="en-US" altLang="zh-CN" sz="1000" b="1" i="0" u="none" strike="noStrike" dirty="0">
                            <a:solidFill>
                              <a:schemeClr val="tx1"/>
                            </a:solidFill>
                            <a:effectLst/>
                            <a:latin typeface="+mj-ea"/>
                            <a:ea typeface="+mj-ea"/>
                          </a:endParaRPr>
                        </a:p>
                      </a:txBody>
                      <a:tcPr marL="9525" marR="9525" marT="9525" marB="0" anchor="ctr"/>
                    </a:tc>
                    <a:extLst>
                      <a:ext uri="{0D108BD9-81ED-4DB2-BD59-A6C34878D82A}">
                        <a16:rowId xmlns:a16="http://schemas.microsoft.com/office/drawing/2014/main" val="752551578"/>
                      </a:ext>
                    </a:extLst>
                  </a:tr>
                  <a:tr h="254610">
                    <a:tc>
                      <a:txBody>
                        <a:bodyPr/>
                        <a:lstStyle/>
                        <a:p>
                          <a:pPr algn="ctr" fontAlgn="ctr"/>
                          <a:r>
                            <a:rPr lang="en-US" altLang="zh-CN" sz="1000" b="1" u="none" strike="noStrike">
                              <a:solidFill>
                                <a:schemeClr val="tx1"/>
                              </a:solidFill>
                              <a:effectLst/>
                              <a:latin typeface="+mj-ea"/>
                              <a:ea typeface="+mj-ea"/>
                            </a:rPr>
                            <a:t>10</a:t>
                          </a:r>
                          <a:endParaRPr lang="en-US" altLang="zh-CN" sz="1000" b="1" i="0" u="none" strike="noStrike">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0.42</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1</a:t>
                          </a:r>
                          <a:endParaRPr lang="en-US" altLang="zh-CN" sz="1000" b="1" i="0" u="none" strike="noStrike" dirty="0">
                            <a:solidFill>
                              <a:schemeClr val="tx1"/>
                            </a:solidFill>
                            <a:effectLst/>
                            <a:latin typeface="+mj-ea"/>
                            <a:ea typeface="+mj-ea"/>
                          </a:endParaRPr>
                        </a:p>
                      </a:txBody>
                      <a:tcPr marL="9525" marR="9525" marT="9525" marB="0" anchor="ctr"/>
                    </a:tc>
                    <a:extLst>
                      <a:ext uri="{0D108BD9-81ED-4DB2-BD59-A6C34878D82A}">
                        <a16:rowId xmlns:a16="http://schemas.microsoft.com/office/drawing/2014/main" val="2042916079"/>
                      </a:ext>
                    </a:extLst>
                  </a:tr>
                </a:tbl>
              </a:graphicData>
            </a:graphic>
          </p:graphicFrame>
        </mc:Choice>
        <mc:Fallback xmlns="">
          <p:graphicFrame>
            <p:nvGraphicFramePr>
              <p:cNvPr id="2" name="表格 1">
                <a:extLst>
                  <a:ext uri="{FF2B5EF4-FFF2-40B4-BE49-F238E27FC236}">
                    <a16:creationId xmlns:a16="http://schemas.microsoft.com/office/drawing/2014/main" id="{0BF75F95-B9CE-4CE4-B196-43EB017085F1}"/>
                  </a:ext>
                </a:extLst>
              </p:cNvPr>
              <p:cNvGraphicFramePr>
                <a:graphicFrameLocks noGrp="1"/>
              </p:cNvGraphicFramePr>
              <p:nvPr>
                <p:extLst>
                  <p:ext uri="{D42A27DB-BD31-4B8C-83A1-F6EECF244321}">
                    <p14:modId xmlns:p14="http://schemas.microsoft.com/office/powerpoint/2010/main" val="2318079851"/>
                  </p:ext>
                </p:extLst>
              </p:nvPr>
            </p:nvGraphicFramePr>
            <p:xfrm>
              <a:off x="2557660" y="882065"/>
              <a:ext cx="2774262" cy="3055320"/>
            </p:xfrm>
            <a:graphic>
              <a:graphicData uri="http://schemas.openxmlformats.org/drawingml/2006/table">
                <a:tbl>
                  <a:tblPr>
                    <a:tableStyleId>{BDBED569-4797-4DF1-A0F4-6AAB3CD982D8}</a:tableStyleId>
                  </a:tblPr>
                  <a:tblGrid>
                    <a:gridCol w="557952">
                      <a:extLst>
                        <a:ext uri="{9D8B030D-6E8A-4147-A177-3AD203B41FA5}">
                          <a16:colId xmlns:a16="http://schemas.microsoft.com/office/drawing/2014/main" val="821839518"/>
                        </a:ext>
                      </a:extLst>
                    </a:gridCol>
                    <a:gridCol w="557952">
                      <a:extLst>
                        <a:ext uri="{9D8B030D-6E8A-4147-A177-3AD203B41FA5}">
                          <a16:colId xmlns:a16="http://schemas.microsoft.com/office/drawing/2014/main" val="3626611705"/>
                        </a:ext>
                      </a:extLst>
                    </a:gridCol>
                    <a:gridCol w="1658358">
                      <a:extLst>
                        <a:ext uri="{9D8B030D-6E8A-4147-A177-3AD203B41FA5}">
                          <a16:colId xmlns:a16="http://schemas.microsoft.com/office/drawing/2014/main" val="2287190046"/>
                        </a:ext>
                      </a:extLst>
                    </a:gridCol>
                  </a:tblGrid>
                  <a:tr h="254610">
                    <a:tc gridSpan="3">
                      <a:txBody>
                        <a:bodyPr/>
                        <a:lstStyle/>
                        <a:p>
                          <a:pPr algn="ctr" fontAlgn="ctr"/>
                          <a:r>
                            <a:rPr lang="zh-CN" altLang="en-US" sz="1000" b="1" i="0" u="none" strike="noStrike" dirty="0">
                              <a:solidFill>
                                <a:schemeClr val="tx1"/>
                              </a:solidFill>
                              <a:effectLst/>
                              <a:latin typeface="+mj-ea"/>
                              <a:ea typeface="+mj-ea"/>
                            </a:rPr>
                            <a:t>历史样本</a:t>
                          </a:r>
                        </a:p>
                      </a:txBody>
                      <a:tcPr marL="9525" marR="9525" marT="9525" marB="0" anchor="ctr"/>
                    </a:tc>
                    <a:tc hMerge="1">
                      <a:txBody>
                        <a:bodyPr/>
                        <a:lstStyle/>
                        <a:p>
                          <a:pPr algn="ctr" fontAlgn="ctr"/>
                          <a:endParaRPr lang="en-US" sz="1000" b="1" i="0" u="none" strike="noStrike" dirty="0">
                            <a:solidFill>
                              <a:schemeClr val="tx1"/>
                            </a:solidFill>
                            <a:effectLst/>
                            <a:latin typeface="+mj-ea"/>
                            <a:ea typeface="+mj-ea"/>
                          </a:endParaRPr>
                        </a:p>
                      </a:txBody>
                      <a:tcPr marL="9525" marR="9525" marT="9525" marB="0" anchor="ctr"/>
                    </a:tc>
                    <a:tc hMerge="1">
                      <a:txBody>
                        <a:bodyPr/>
                        <a:lstStyle/>
                        <a:p>
                          <a:pPr algn="ctr" fontAlgn="ctr"/>
                          <a:endParaRPr lang="zh-CN" altLang="en-US" sz="1000" b="1" i="0" u="none" strike="noStrike" dirty="0">
                            <a:solidFill>
                              <a:schemeClr val="tx1"/>
                            </a:solidFill>
                            <a:effectLst/>
                            <a:latin typeface="+mj-ea"/>
                            <a:ea typeface="+mj-ea"/>
                          </a:endParaRPr>
                        </a:p>
                      </a:txBody>
                      <a:tcPr marL="9525" marR="9525" marT="9525" marB="0" anchor="ctr"/>
                    </a:tc>
                    <a:extLst>
                      <a:ext uri="{0D108BD9-81ED-4DB2-BD59-A6C34878D82A}">
                        <a16:rowId xmlns:a16="http://schemas.microsoft.com/office/drawing/2014/main" val="3532370905"/>
                      </a:ext>
                    </a:extLst>
                  </a:tr>
                  <a:tr h="254610">
                    <a:tc>
                      <a:txBody>
                        <a:bodyPr/>
                        <a:lstStyle/>
                        <a:p>
                          <a:pPr algn="ctr" fontAlgn="ctr"/>
                          <a:r>
                            <a:rPr lang="zh-CN" altLang="en-US" sz="1000" b="1" u="none" strike="noStrike" dirty="0">
                              <a:solidFill>
                                <a:schemeClr val="tx1"/>
                              </a:solidFill>
                              <a:effectLst/>
                              <a:latin typeface="+mj-ea"/>
                              <a:ea typeface="+mj-ea"/>
                            </a:rPr>
                            <a:t>激活编号</a:t>
                          </a:r>
                          <a:endParaRPr lang="zh-CN" altLang="en-US" sz="1000" b="1" i="0" u="none" strike="noStrike" dirty="0">
                            <a:solidFill>
                              <a:schemeClr val="tx1"/>
                            </a:solidFill>
                            <a:effectLst/>
                            <a:latin typeface="+mj-ea"/>
                            <a:ea typeface="+mj-ea"/>
                          </a:endParaRPr>
                        </a:p>
                      </a:txBody>
                      <a:tcPr marL="9525" marR="9525" marT="9525" marB="0" anchor="ctr"/>
                    </a:tc>
                    <a:tc>
                      <a:txBody>
                        <a:bodyPr/>
                        <a:lstStyle/>
                        <a:p>
                          <a:endParaRPr lang="zh-CN"/>
                        </a:p>
                      </a:txBody>
                      <a:tcPr marL="9525" marR="9525" marT="9525" marB="0" anchor="ctr">
                        <a:blipFill>
                          <a:blip r:embed="rId8"/>
                          <a:stretch>
                            <a:fillRect l="-102198" t="-102381" r="-302198" b="-1007143"/>
                          </a:stretch>
                        </a:blipFill>
                      </a:tcPr>
                    </a:tc>
                    <a:tc>
                      <a:txBody>
                        <a:bodyPr/>
                        <a:lstStyle/>
                        <a:p>
                          <a:endParaRPr lang="zh-CN"/>
                        </a:p>
                      </a:txBody>
                      <a:tcPr marL="9525" marR="9525" marT="9525" marB="0" anchor="ctr">
                        <a:blipFill>
                          <a:blip r:embed="rId8"/>
                          <a:stretch>
                            <a:fillRect l="-67399" t="-102381" r="-733" b="-1007143"/>
                          </a:stretch>
                        </a:blipFill>
                      </a:tcPr>
                    </a:tc>
                    <a:extLst>
                      <a:ext uri="{0D108BD9-81ED-4DB2-BD59-A6C34878D82A}">
                        <a16:rowId xmlns:a16="http://schemas.microsoft.com/office/drawing/2014/main" val="2765153031"/>
                      </a:ext>
                    </a:extLst>
                  </a:tr>
                  <a:tr h="254610">
                    <a:tc>
                      <a:txBody>
                        <a:bodyPr/>
                        <a:lstStyle/>
                        <a:p>
                          <a:pPr algn="ctr" fontAlgn="ctr"/>
                          <a:r>
                            <a:rPr lang="en-US" altLang="zh-CN" sz="1000" b="1" u="none" strike="noStrike" dirty="0">
                              <a:solidFill>
                                <a:schemeClr val="tx1"/>
                              </a:solidFill>
                              <a:effectLst/>
                              <a:latin typeface="+mj-ea"/>
                              <a:ea typeface="+mj-ea"/>
                            </a:rPr>
                            <a:t>1</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0.05</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a:solidFill>
                                <a:schemeClr val="tx1"/>
                              </a:solidFill>
                              <a:effectLst/>
                              <a:latin typeface="+mj-ea"/>
                              <a:ea typeface="+mj-ea"/>
                            </a:rPr>
                            <a:t>0</a:t>
                          </a:r>
                          <a:endParaRPr lang="en-US" altLang="zh-CN" sz="1000" b="1" i="0" u="none" strike="noStrike">
                            <a:solidFill>
                              <a:schemeClr val="tx1"/>
                            </a:solidFill>
                            <a:effectLst/>
                            <a:latin typeface="+mj-ea"/>
                            <a:ea typeface="+mj-ea"/>
                          </a:endParaRPr>
                        </a:p>
                      </a:txBody>
                      <a:tcPr marL="9525" marR="9525" marT="9525" marB="0" anchor="ctr"/>
                    </a:tc>
                    <a:extLst>
                      <a:ext uri="{0D108BD9-81ED-4DB2-BD59-A6C34878D82A}">
                        <a16:rowId xmlns:a16="http://schemas.microsoft.com/office/drawing/2014/main" val="4237104319"/>
                      </a:ext>
                    </a:extLst>
                  </a:tr>
                  <a:tr h="254610">
                    <a:tc>
                      <a:txBody>
                        <a:bodyPr/>
                        <a:lstStyle/>
                        <a:p>
                          <a:pPr algn="ctr" fontAlgn="ctr"/>
                          <a:r>
                            <a:rPr lang="en-US" altLang="zh-CN" sz="1000" b="1" u="none" strike="noStrike">
                              <a:solidFill>
                                <a:schemeClr val="tx1"/>
                              </a:solidFill>
                              <a:effectLst/>
                              <a:latin typeface="+mj-ea"/>
                              <a:ea typeface="+mj-ea"/>
                            </a:rPr>
                            <a:t>2</a:t>
                          </a:r>
                          <a:endParaRPr lang="en-US" altLang="zh-CN" sz="1000" b="1" i="0" u="none" strike="noStrike">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0.08</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a:solidFill>
                                <a:schemeClr val="tx1"/>
                              </a:solidFill>
                              <a:effectLst/>
                              <a:latin typeface="+mj-ea"/>
                              <a:ea typeface="+mj-ea"/>
                            </a:rPr>
                            <a:t>0</a:t>
                          </a:r>
                          <a:endParaRPr lang="en-US" altLang="zh-CN" sz="1000" b="1" i="0" u="none" strike="noStrike">
                            <a:solidFill>
                              <a:schemeClr val="tx1"/>
                            </a:solidFill>
                            <a:effectLst/>
                            <a:latin typeface="+mj-ea"/>
                            <a:ea typeface="+mj-ea"/>
                          </a:endParaRPr>
                        </a:p>
                      </a:txBody>
                      <a:tcPr marL="9525" marR="9525" marT="9525" marB="0" anchor="ctr"/>
                    </a:tc>
                    <a:extLst>
                      <a:ext uri="{0D108BD9-81ED-4DB2-BD59-A6C34878D82A}">
                        <a16:rowId xmlns:a16="http://schemas.microsoft.com/office/drawing/2014/main" val="241013758"/>
                      </a:ext>
                    </a:extLst>
                  </a:tr>
                  <a:tr h="254610">
                    <a:tc>
                      <a:txBody>
                        <a:bodyPr/>
                        <a:lstStyle/>
                        <a:p>
                          <a:pPr algn="ctr" fontAlgn="ctr"/>
                          <a:r>
                            <a:rPr lang="en-US" altLang="zh-CN" sz="1000" b="1" u="none" strike="noStrike">
                              <a:solidFill>
                                <a:schemeClr val="tx1"/>
                              </a:solidFill>
                              <a:effectLst/>
                              <a:latin typeface="+mj-ea"/>
                              <a:ea typeface="+mj-ea"/>
                            </a:rPr>
                            <a:t>3</a:t>
                          </a:r>
                          <a:endParaRPr lang="en-US" altLang="zh-CN" sz="1000" b="1" i="0" u="none" strike="noStrike">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0.1</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a:t>
                          </a:r>
                          <a:endParaRPr lang="en-US" altLang="zh-CN" sz="1000" b="1" i="0" u="none" strike="noStrike" dirty="0">
                            <a:solidFill>
                              <a:schemeClr val="tx1"/>
                            </a:solidFill>
                            <a:effectLst/>
                            <a:latin typeface="+mj-ea"/>
                            <a:ea typeface="+mj-ea"/>
                          </a:endParaRPr>
                        </a:p>
                      </a:txBody>
                      <a:tcPr marL="9525" marR="9525" marT="9525" marB="0" anchor="ctr"/>
                    </a:tc>
                    <a:extLst>
                      <a:ext uri="{0D108BD9-81ED-4DB2-BD59-A6C34878D82A}">
                        <a16:rowId xmlns:a16="http://schemas.microsoft.com/office/drawing/2014/main" val="4173132185"/>
                      </a:ext>
                    </a:extLst>
                  </a:tr>
                  <a:tr h="254610">
                    <a:tc>
                      <a:txBody>
                        <a:bodyPr/>
                        <a:lstStyle/>
                        <a:p>
                          <a:pPr algn="ctr" fontAlgn="ctr"/>
                          <a:r>
                            <a:rPr lang="en-US" altLang="zh-CN" sz="1000" b="1" u="none" strike="noStrike" dirty="0">
                              <a:solidFill>
                                <a:schemeClr val="tx1"/>
                              </a:solidFill>
                              <a:effectLst/>
                              <a:latin typeface="+mj-ea"/>
                              <a:ea typeface="+mj-ea"/>
                            </a:rPr>
                            <a:t>4</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0.13</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i="0" u="none" strike="noStrike" dirty="0">
                              <a:solidFill>
                                <a:schemeClr val="tx1"/>
                              </a:solidFill>
                              <a:effectLst/>
                              <a:latin typeface="+mj-ea"/>
                              <a:ea typeface="+mj-ea"/>
                            </a:rPr>
                            <a:t>1</a:t>
                          </a:r>
                        </a:p>
                      </a:txBody>
                      <a:tcPr marL="9525" marR="9525" marT="9525" marB="0" anchor="ctr"/>
                    </a:tc>
                    <a:extLst>
                      <a:ext uri="{0D108BD9-81ED-4DB2-BD59-A6C34878D82A}">
                        <a16:rowId xmlns:a16="http://schemas.microsoft.com/office/drawing/2014/main" val="2516212867"/>
                      </a:ext>
                    </a:extLst>
                  </a:tr>
                  <a:tr h="254610">
                    <a:tc>
                      <a:txBody>
                        <a:bodyPr/>
                        <a:lstStyle/>
                        <a:p>
                          <a:pPr algn="ctr" fontAlgn="ctr"/>
                          <a:r>
                            <a:rPr lang="en-US" altLang="zh-CN" sz="1000" b="1" u="none" strike="noStrike">
                              <a:solidFill>
                                <a:schemeClr val="tx1"/>
                              </a:solidFill>
                              <a:effectLst/>
                              <a:latin typeface="+mj-ea"/>
                              <a:ea typeface="+mj-ea"/>
                            </a:rPr>
                            <a:t>5</a:t>
                          </a:r>
                          <a:endParaRPr lang="en-US" altLang="zh-CN" sz="1000" b="1" i="0" u="none" strike="noStrike">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0.16</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a:t>
                          </a:r>
                          <a:endParaRPr lang="en-US" altLang="zh-CN" sz="1000" b="1" i="0" u="none" strike="noStrike" dirty="0">
                            <a:solidFill>
                              <a:schemeClr val="tx1"/>
                            </a:solidFill>
                            <a:effectLst/>
                            <a:latin typeface="+mj-ea"/>
                            <a:ea typeface="+mj-ea"/>
                          </a:endParaRPr>
                        </a:p>
                      </a:txBody>
                      <a:tcPr marL="9525" marR="9525" marT="9525" marB="0" anchor="ctr"/>
                    </a:tc>
                    <a:extLst>
                      <a:ext uri="{0D108BD9-81ED-4DB2-BD59-A6C34878D82A}">
                        <a16:rowId xmlns:a16="http://schemas.microsoft.com/office/drawing/2014/main" val="3949054009"/>
                      </a:ext>
                    </a:extLst>
                  </a:tr>
                  <a:tr h="254610">
                    <a:tc>
                      <a:txBody>
                        <a:bodyPr/>
                        <a:lstStyle/>
                        <a:p>
                          <a:pPr algn="ctr" fontAlgn="ctr"/>
                          <a:r>
                            <a:rPr lang="en-US" altLang="zh-CN" sz="1000" b="1" u="none" strike="noStrike" dirty="0">
                              <a:solidFill>
                                <a:schemeClr val="tx1"/>
                              </a:solidFill>
                              <a:effectLst/>
                              <a:latin typeface="+mj-ea"/>
                              <a:ea typeface="+mj-ea"/>
                            </a:rPr>
                            <a:t>6</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0.2</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i="0" u="none" strike="noStrike" dirty="0">
                              <a:solidFill>
                                <a:schemeClr val="tx1"/>
                              </a:solidFill>
                              <a:effectLst/>
                              <a:latin typeface="+mj-ea"/>
                              <a:ea typeface="+mj-ea"/>
                            </a:rPr>
                            <a:t>0</a:t>
                          </a:r>
                        </a:p>
                      </a:txBody>
                      <a:tcPr marL="9525" marR="9525" marT="9525" marB="0" anchor="ctr"/>
                    </a:tc>
                    <a:extLst>
                      <a:ext uri="{0D108BD9-81ED-4DB2-BD59-A6C34878D82A}">
                        <a16:rowId xmlns:a16="http://schemas.microsoft.com/office/drawing/2014/main" val="268536265"/>
                      </a:ext>
                    </a:extLst>
                  </a:tr>
                  <a:tr h="254610">
                    <a:tc>
                      <a:txBody>
                        <a:bodyPr/>
                        <a:lstStyle/>
                        <a:p>
                          <a:pPr algn="ctr" fontAlgn="ctr"/>
                          <a:r>
                            <a:rPr lang="en-US" altLang="zh-CN" sz="1000" b="1" u="none" strike="noStrike">
                              <a:solidFill>
                                <a:schemeClr val="tx1"/>
                              </a:solidFill>
                              <a:effectLst/>
                              <a:latin typeface="+mj-ea"/>
                              <a:ea typeface="+mj-ea"/>
                            </a:rPr>
                            <a:t>7</a:t>
                          </a:r>
                          <a:endParaRPr lang="en-US" altLang="zh-CN" sz="1000" b="1" i="0" u="none" strike="noStrike">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0.25</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a:t>
                          </a:r>
                          <a:endParaRPr lang="en-US" altLang="zh-CN" sz="1000" b="1" i="0" u="none" strike="noStrike" dirty="0">
                            <a:solidFill>
                              <a:schemeClr val="tx1"/>
                            </a:solidFill>
                            <a:effectLst/>
                            <a:latin typeface="+mj-ea"/>
                            <a:ea typeface="+mj-ea"/>
                          </a:endParaRPr>
                        </a:p>
                      </a:txBody>
                      <a:tcPr marL="9525" marR="9525" marT="9525" marB="0" anchor="ctr"/>
                    </a:tc>
                    <a:extLst>
                      <a:ext uri="{0D108BD9-81ED-4DB2-BD59-A6C34878D82A}">
                        <a16:rowId xmlns:a16="http://schemas.microsoft.com/office/drawing/2014/main" val="2984170722"/>
                      </a:ext>
                    </a:extLst>
                  </a:tr>
                  <a:tr h="254610">
                    <a:tc>
                      <a:txBody>
                        <a:bodyPr/>
                        <a:lstStyle/>
                        <a:p>
                          <a:pPr algn="ctr" fontAlgn="ctr"/>
                          <a:r>
                            <a:rPr lang="en-US" altLang="zh-CN" sz="1000" b="1" u="none" strike="noStrike">
                              <a:solidFill>
                                <a:schemeClr val="tx1"/>
                              </a:solidFill>
                              <a:effectLst/>
                              <a:latin typeface="+mj-ea"/>
                              <a:ea typeface="+mj-ea"/>
                            </a:rPr>
                            <a:t>8</a:t>
                          </a:r>
                          <a:endParaRPr lang="en-US" altLang="zh-CN" sz="1000" b="1" i="0" u="none" strike="noStrike">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0.3</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1</a:t>
                          </a:r>
                          <a:endParaRPr lang="en-US" altLang="zh-CN" sz="1000" b="1" i="0" u="none" strike="noStrike" dirty="0">
                            <a:solidFill>
                              <a:schemeClr val="tx1"/>
                            </a:solidFill>
                            <a:effectLst/>
                            <a:latin typeface="+mj-ea"/>
                            <a:ea typeface="+mj-ea"/>
                          </a:endParaRPr>
                        </a:p>
                      </a:txBody>
                      <a:tcPr marL="9525" marR="9525" marT="9525" marB="0" anchor="ctr"/>
                    </a:tc>
                    <a:extLst>
                      <a:ext uri="{0D108BD9-81ED-4DB2-BD59-A6C34878D82A}">
                        <a16:rowId xmlns:a16="http://schemas.microsoft.com/office/drawing/2014/main" val="3983346476"/>
                      </a:ext>
                    </a:extLst>
                  </a:tr>
                  <a:tr h="254610">
                    <a:tc>
                      <a:txBody>
                        <a:bodyPr/>
                        <a:lstStyle/>
                        <a:p>
                          <a:pPr algn="ctr" fontAlgn="ctr"/>
                          <a:r>
                            <a:rPr lang="en-US" altLang="zh-CN" sz="1000" b="1" u="none" strike="noStrike">
                              <a:solidFill>
                                <a:schemeClr val="tx1"/>
                              </a:solidFill>
                              <a:effectLst/>
                              <a:latin typeface="+mj-ea"/>
                              <a:ea typeface="+mj-ea"/>
                            </a:rPr>
                            <a:t>9</a:t>
                          </a:r>
                          <a:endParaRPr lang="en-US" altLang="zh-CN" sz="1000" b="1" i="0" u="none" strike="noStrike">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0.4</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1</a:t>
                          </a:r>
                          <a:endParaRPr lang="en-US" altLang="zh-CN" sz="1000" b="1" i="0" u="none" strike="noStrike" dirty="0">
                            <a:solidFill>
                              <a:schemeClr val="tx1"/>
                            </a:solidFill>
                            <a:effectLst/>
                            <a:latin typeface="+mj-ea"/>
                            <a:ea typeface="+mj-ea"/>
                          </a:endParaRPr>
                        </a:p>
                      </a:txBody>
                      <a:tcPr marL="9525" marR="9525" marT="9525" marB="0" anchor="ctr"/>
                    </a:tc>
                    <a:extLst>
                      <a:ext uri="{0D108BD9-81ED-4DB2-BD59-A6C34878D82A}">
                        <a16:rowId xmlns:a16="http://schemas.microsoft.com/office/drawing/2014/main" val="752551578"/>
                      </a:ext>
                    </a:extLst>
                  </a:tr>
                  <a:tr h="254610">
                    <a:tc>
                      <a:txBody>
                        <a:bodyPr/>
                        <a:lstStyle/>
                        <a:p>
                          <a:pPr algn="ctr" fontAlgn="ctr"/>
                          <a:r>
                            <a:rPr lang="en-US" altLang="zh-CN" sz="1000" b="1" u="none" strike="noStrike">
                              <a:solidFill>
                                <a:schemeClr val="tx1"/>
                              </a:solidFill>
                              <a:effectLst/>
                              <a:latin typeface="+mj-ea"/>
                              <a:ea typeface="+mj-ea"/>
                            </a:rPr>
                            <a:t>10</a:t>
                          </a:r>
                          <a:endParaRPr lang="en-US" altLang="zh-CN" sz="1000" b="1" i="0" u="none" strike="noStrike">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0.42</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1</a:t>
                          </a:r>
                          <a:endParaRPr lang="en-US" altLang="zh-CN" sz="1000" b="1" i="0" u="none" strike="noStrike" dirty="0">
                            <a:solidFill>
                              <a:schemeClr val="tx1"/>
                            </a:solidFill>
                            <a:effectLst/>
                            <a:latin typeface="+mj-ea"/>
                            <a:ea typeface="+mj-ea"/>
                          </a:endParaRPr>
                        </a:p>
                      </a:txBody>
                      <a:tcPr marL="9525" marR="9525" marT="9525" marB="0" anchor="ctr"/>
                    </a:tc>
                    <a:extLst>
                      <a:ext uri="{0D108BD9-81ED-4DB2-BD59-A6C34878D82A}">
                        <a16:rowId xmlns:a16="http://schemas.microsoft.com/office/drawing/2014/main" val="2042916079"/>
                      </a:ext>
                    </a:extLst>
                  </a:tr>
                </a:tbl>
              </a:graphicData>
            </a:graphic>
          </p:graphicFrame>
        </mc:Fallback>
      </mc:AlternateContent>
      <p:grpSp>
        <p:nvGrpSpPr>
          <p:cNvPr id="10" name="组合 9">
            <a:extLst>
              <a:ext uri="{FF2B5EF4-FFF2-40B4-BE49-F238E27FC236}">
                <a16:creationId xmlns:a16="http://schemas.microsoft.com/office/drawing/2014/main" id="{1419CBAE-96BE-4781-8279-8A97712AAF5A}"/>
              </a:ext>
            </a:extLst>
          </p:cNvPr>
          <p:cNvGrpSpPr/>
          <p:nvPr/>
        </p:nvGrpSpPr>
        <p:grpSpPr>
          <a:xfrm>
            <a:off x="889989" y="4046933"/>
            <a:ext cx="4572000" cy="2669308"/>
            <a:chOff x="889989" y="4044307"/>
            <a:chExt cx="4572000" cy="2669308"/>
          </a:xfrm>
        </p:grpSpPr>
        <p:grpSp>
          <p:nvGrpSpPr>
            <p:cNvPr id="16" name="组合 15">
              <a:extLst>
                <a:ext uri="{FF2B5EF4-FFF2-40B4-BE49-F238E27FC236}">
                  <a16:creationId xmlns:a16="http://schemas.microsoft.com/office/drawing/2014/main" id="{8755865F-2480-4068-9AB0-4BA9BAE9089A}"/>
                </a:ext>
              </a:extLst>
            </p:cNvPr>
            <p:cNvGrpSpPr/>
            <p:nvPr/>
          </p:nvGrpSpPr>
          <p:grpSpPr>
            <a:xfrm>
              <a:off x="889989" y="4044307"/>
              <a:ext cx="4572000" cy="2669308"/>
              <a:chOff x="907172" y="3997925"/>
              <a:chExt cx="4572000" cy="2669308"/>
            </a:xfrm>
          </p:grpSpPr>
          <mc:AlternateContent xmlns:mc="http://schemas.openxmlformats.org/markup-compatibility/2006" xmlns:a14="http://schemas.microsoft.com/office/drawing/2010/main">
            <mc:Choice Requires="a14">
              <p:graphicFrame>
                <p:nvGraphicFramePr>
                  <p:cNvPr id="17" name="图表 16">
                    <a:extLst>
                      <a:ext uri="{FF2B5EF4-FFF2-40B4-BE49-F238E27FC236}">
                        <a16:creationId xmlns:a16="http://schemas.microsoft.com/office/drawing/2014/main" id="{A6916619-93D8-47F8-9E79-8B6ED9955138}"/>
                      </a:ext>
                    </a:extLst>
                  </p:cNvPr>
                  <p:cNvGraphicFramePr>
                    <a:graphicFrameLocks/>
                  </p:cNvGraphicFramePr>
                  <p:nvPr>
                    <p:extLst>
                      <p:ext uri="{D42A27DB-BD31-4B8C-83A1-F6EECF244321}">
                        <p14:modId xmlns:p14="http://schemas.microsoft.com/office/powerpoint/2010/main" val="3366035279"/>
                      </p:ext>
                    </p:extLst>
                  </p:nvPr>
                </p:nvGraphicFramePr>
                <p:xfrm>
                  <a:off x="907172" y="3997925"/>
                  <a:ext cx="4572000" cy="2669308"/>
                </p:xfrm>
                <a:graphic>
                  <a:graphicData uri="http://schemas.openxmlformats.org/drawingml/2006/chart">
                    <c:chart xmlns:c="http://schemas.openxmlformats.org/drawingml/2006/chart" xmlns:r="http://schemas.openxmlformats.org/officeDocument/2006/relationships" r:id="rId9"/>
                  </a:graphicData>
                </a:graphic>
              </p:graphicFrame>
            </mc:Choice>
            <mc:Fallback xmlns="">
              <p:graphicFrame>
                <p:nvGraphicFramePr>
                  <p:cNvPr id="17" name="图表 16">
                    <a:extLst>
                      <a:ext uri="{FF2B5EF4-FFF2-40B4-BE49-F238E27FC236}">
                        <a16:creationId xmlns:a16="http://schemas.microsoft.com/office/drawing/2014/main" id="{A6916619-93D8-47F8-9E79-8B6ED9955138}"/>
                      </a:ext>
                    </a:extLst>
                  </p:cNvPr>
                  <p:cNvGraphicFramePr>
                    <a:graphicFrameLocks/>
                  </p:cNvGraphicFramePr>
                  <p:nvPr>
                    <p:extLst>
                      <p:ext uri="{D42A27DB-BD31-4B8C-83A1-F6EECF244321}">
                        <p14:modId xmlns:p14="http://schemas.microsoft.com/office/powerpoint/2010/main" val="3366035279"/>
                      </p:ext>
                    </p:extLst>
                  </p:nvPr>
                </p:nvGraphicFramePr>
                <p:xfrm>
                  <a:off x="907172" y="3997925"/>
                  <a:ext cx="4572000" cy="2669308"/>
                </p:xfrm>
                <a:graphic>
                  <a:graphicData uri="http://schemas.openxmlformats.org/drawingml/2006/chart">
                    <c:chart xmlns:c="http://schemas.openxmlformats.org/drawingml/2006/chart" xmlns:r="http://schemas.openxmlformats.org/officeDocument/2006/relationships" r:id="rId11"/>
                  </a:graphicData>
                </a:graphic>
              </p:graphicFrame>
            </mc:Fallback>
          </mc:AlternateContent>
          <p:cxnSp>
            <p:nvCxnSpPr>
              <p:cNvPr id="18" name="直接连接符 17">
                <a:extLst>
                  <a:ext uri="{FF2B5EF4-FFF2-40B4-BE49-F238E27FC236}">
                    <a16:creationId xmlns:a16="http://schemas.microsoft.com/office/drawing/2014/main" id="{203553CA-F8FD-48BE-A880-782B6AE0E4A1}"/>
                  </a:ext>
                </a:extLst>
              </p:cNvPr>
              <p:cNvCxnSpPr>
                <a:cxnSpLocks/>
              </p:cNvCxnSpPr>
              <p:nvPr/>
            </p:nvCxnSpPr>
            <p:spPr bwMode="auto">
              <a:xfrm>
                <a:off x="2328962" y="5364129"/>
                <a:ext cx="0" cy="630042"/>
              </a:xfrm>
              <a:prstGeom prst="line">
                <a:avLst/>
              </a:prstGeom>
              <a:solidFill>
                <a:schemeClr val="accent1"/>
              </a:solidFill>
              <a:ln w="9525"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a:extLst>
                  <a:ext uri="{FF2B5EF4-FFF2-40B4-BE49-F238E27FC236}">
                    <a16:creationId xmlns:a16="http://schemas.microsoft.com/office/drawing/2014/main" id="{305B22B3-1D4F-4096-9AC0-A9CA0C4E84D3}"/>
                  </a:ext>
                </a:extLst>
              </p:cNvPr>
              <p:cNvCxnSpPr>
                <a:cxnSpLocks/>
              </p:cNvCxnSpPr>
              <p:nvPr/>
            </p:nvCxnSpPr>
            <p:spPr bwMode="auto">
              <a:xfrm flipH="1">
                <a:off x="1636735" y="5330999"/>
                <a:ext cx="692227" cy="0"/>
              </a:xfrm>
              <a:prstGeom prst="line">
                <a:avLst/>
              </a:prstGeom>
              <a:ln>
                <a:solidFill>
                  <a:srgbClr val="FF0000"/>
                </a:solidFill>
                <a:prstDash val="dash"/>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1F212091-D034-4480-BF17-30AA2EB47173}"/>
                      </a:ext>
                    </a:extLst>
                  </p:cNvPr>
                  <p:cNvSpPr/>
                  <p:nvPr/>
                </p:nvSpPr>
                <p:spPr>
                  <a:xfrm>
                    <a:off x="1774483" y="5029356"/>
                    <a:ext cx="1108957" cy="230832"/>
                  </a:xfrm>
                  <a:prstGeom prst="rect">
                    <a:avLst/>
                  </a:prstGeom>
                  <a:ln>
                    <a:solidFill>
                      <a:schemeClr val="accent6">
                        <a:lumMod val="20000"/>
                        <a:lumOff val="8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900" b="0" i="1" smtClean="0">
                              <a:latin typeface="Cambria Math" panose="02040503050406030204" pitchFamily="18" charset="0"/>
                            </a:rPr>
                            <m:t>𝑡𝑎𝑟𝑔𝑒𝑡𝐷</m:t>
                          </m:r>
                          <m:r>
                            <a:rPr lang="en-US" altLang="zh-CN" sz="900" i="1" smtClean="0">
                              <a:latin typeface="Cambria Math" panose="02040503050406030204" pitchFamily="18" charset="0"/>
                            </a:rPr>
                            <m:t>𝑐𝑣𝑟</m:t>
                          </m:r>
                          <m:r>
                            <a:rPr lang="en-US" altLang="zh-CN" sz="900" i="1" smtClean="0">
                              <a:latin typeface="Cambria Math" panose="02040503050406030204" pitchFamily="18" charset="0"/>
                            </a:rPr>
                            <m:t>=0.5</m:t>
                          </m:r>
                        </m:oMath>
                      </m:oMathPara>
                    </a14:m>
                    <a:endParaRPr lang="zh-CN" altLang="en-US" sz="900" dirty="0"/>
                  </a:p>
                </p:txBody>
              </p:sp>
            </mc:Choice>
            <mc:Fallback xmlns="">
              <p:sp>
                <p:nvSpPr>
                  <p:cNvPr id="20" name="矩形 19">
                    <a:extLst>
                      <a:ext uri="{FF2B5EF4-FFF2-40B4-BE49-F238E27FC236}">
                        <a16:creationId xmlns:a16="http://schemas.microsoft.com/office/drawing/2014/main" id="{1F212091-D034-4480-BF17-30AA2EB47173}"/>
                      </a:ext>
                    </a:extLst>
                  </p:cNvPr>
                  <p:cNvSpPr>
                    <a:spLocks noRot="1" noChangeAspect="1" noMove="1" noResize="1" noEditPoints="1" noAdjustHandles="1" noChangeArrowheads="1" noChangeShapeType="1" noTextEdit="1"/>
                  </p:cNvSpPr>
                  <p:nvPr/>
                </p:nvSpPr>
                <p:spPr>
                  <a:xfrm>
                    <a:off x="1774483" y="5029356"/>
                    <a:ext cx="1108957" cy="230832"/>
                  </a:xfrm>
                  <a:prstGeom prst="rect">
                    <a:avLst/>
                  </a:prstGeom>
                  <a:blipFill>
                    <a:blip r:embed="rId5"/>
                    <a:stretch>
                      <a:fillRect/>
                    </a:stretch>
                  </a:blipFill>
                  <a:ln>
                    <a:solidFill>
                      <a:schemeClr val="accent6">
                        <a:lumMod val="20000"/>
                        <a:lumOff val="80000"/>
                      </a:schemeClr>
                    </a:solidFill>
                  </a:ln>
                </p:spPr>
                <p:txBody>
                  <a:bodyPr/>
                  <a:lstStyle/>
                  <a:p>
                    <a:r>
                      <a:rPr lang="zh-CN" altLang="en-US">
                        <a:noFill/>
                      </a:rPr>
                      <a:t> </a:t>
                    </a:r>
                  </a:p>
                </p:txBody>
              </p:sp>
            </mc:Fallback>
          </mc:AlternateContent>
        </p:grpSp>
        <p:sp>
          <p:nvSpPr>
            <p:cNvPr id="4" name="箭头: 右 3">
              <a:extLst>
                <a:ext uri="{FF2B5EF4-FFF2-40B4-BE49-F238E27FC236}">
                  <a16:creationId xmlns:a16="http://schemas.microsoft.com/office/drawing/2014/main" id="{423BCFFD-6C97-463F-8ED7-0A194527A59B}"/>
                </a:ext>
              </a:extLst>
            </p:cNvPr>
            <p:cNvSpPr/>
            <p:nvPr/>
          </p:nvSpPr>
          <p:spPr>
            <a:xfrm>
              <a:off x="1757300" y="5837937"/>
              <a:ext cx="493201" cy="86401"/>
            </a:xfrm>
            <a:prstGeom prst="rightArrow">
              <a:avLst/>
            </a:prstGeom>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5CA964E-18C5-47E1-AEB1-2C40AD339AB6}"/>
                    </a:ext>
                  </a:extLst>
                </p:cNvPr>
                <p:cNvSpPr txBox="1"/>
                <p:nvPr/>
              </p:nvSpPr>
              <p:spPr>
                <a:xfrm>
                  <a:off x="2337585" y="5724863"/>
                  <a:ext cx="141775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𝑝𝑑𝑐𝑣𝑟𝑇h𝑟𝑒𝑠</m:t>
                            </m:r>
                          </m:e>
                          <m:sub>
                            <m:r>
                              <a:rPr lang="en-US" altLang="zh-CN" sz="1200" b="0" i="1" smtClean="0">
                                <a:latin typeface="Cambria Math" panose="02040503050406030204" pitchFamily="18" charset="0"/>
                              </a:rPr>
                              <m:t>h𝑖𝑠</m:t>
                            </m:r>
                          </m:sub>
                        </m:sSub>
                        <m:r>
                          <a:rPr lang="en-US" altLang="zh-CN" sz="1200" b="0" i="1" smtClean="0">
                            <a:latin typeface="Cambria Math" panose="02040503050406030204" pitchFamily="18" charset="0"/>
                          </a:rPr>
                          <m:t>=0.1</m:t>
                        </m:r>
                      </m:oMath>
                    </m:oMathPara>
                  </a14:m>
                  <a:endParaRPr lang="zh-CN" altLang="en-US" sz="1200" dirty="0"/>
                </a:p>
              </p:txBody>
            </p:sp>
          </mc:Choice>
          <mc:Fallback xmlns="">
            <p:sp>
              <p:nvSpPr>
                <p:cNvPr id="7" name="文本框 6">
                  <a:extLst>
                    <a:ext uri="{FF2B5EF4-FFF2-40B4-BE49-F238E27FC236}">
                      <a16:creationId xmlns:a16="http://schemas.microsoft.com/office/drawing/2014/main" id="{15CA964E-18C5-47E1-AEB1-2C40AD339AB6}"/>
                    </a:ext>
                  </a:extLst>
                </p:cNvPr>
                <p:cNvSpPr txBox="1">
                  <a:spLocks noRot="1" noChangeAspect="1" noMove="1" noResize="1" noEditPoints="1" noAdjustHandles="1" noChangeArrowheads="1" noChangeShapeType="1" noTextEdit="1"/>
                </p:cNvSpPr>
                <p:nvPr/>
              </p:nvSpPr>
              <p:spPr>
                <a:xfrm>
                  <a:off x="2337585" y="5724863"/>
                  <a:ext cx="1417759" cy="184666"/>
                </a:xfrm>
                <a:prstGeom prst="rect">
                  <a:avLst/>
                </a:prstGeom>
                <a:blipFill>
                  <a:blip r:embed="rId12"/>
                  <a:stretch>
                    <a:fillRect l="-3004" r="-1717" b="-36667"/>
                  </a:stretch>
                </a:blipFill>
              </p:spPr>
              <p:txBody>
                <a:bodyPr/>
                <a:lstStyle/>
                <a:p>
                  <a:r>
                    <a:rPr lang="zh-CN" altLang="en-US">
                      <a:noFill/>
                    </a:rPr>
                    <a:t> </a:t>
                  </a:r>
                </a:p>
              </p:txBody>
            </p:sp>
          </mc:Fallback>
        </mc:AlternateContent>
      </p:grpSp>
      <p:sp>
        <p:nvSpPr>
          <p:cNvPr id="43" name="流程图: 直接访问存储器 42">
            <a:extLst>
              <a:ext uri="{FF2B5EF4-FFF2-40B4-BE49-F238E27FC236}">
                <a16:creationId xmlns:a16="http://schemas.microsoft.com/office/drawing/2014/main" id="{EA640229-1F4C-4AAD-88F3-0B06DBA8233C}"/>
              </a:ext>
            </a:extLst>
          </p:cNvPr>
          <p:cNvSpPr/>
          <p:nvPr/>
        </p:nvSpPr>
        <p:spPr>
          <a:xfrm>
            <a:off x="158689" y="1812777"/>
            <a:ext cx="1269667" cy="759284"/>
          </a:xfrm>
          <a:prstGeom prst="flowChartMagneticDrum">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600" b="1" dirty="0">
                <a:solidFill>
                  <a:schemeClr val="tx1"/>
                </a:solidFill>
                <a:latin typeface="+mj-ea"/>
                <a:ea typeface="+mj-ea"/>
              </a:rPr>
              <a:t>离线</a:t>
            </a:r>
            <a:endParaRPr lang="en-US" altLang="zh-CN" sz="1600" b="1" dirty="0">
              <a:solidFill>
                <a:schemeClr val="tx1"/>
              </a:solidFill>
              <a:latin typeface="+mj-ea"/>
              <a:ea typeface="+mj-ea"/>
            </a:endParaRPr>
          </a:p>
          <a:p>
            <a:pPr algn="ctr"/>
            <a:r>
              <a:rPr lang="zh-CN" altLang="en-US" sz="1600" b="1" dirty="0">
                <a:solidFill>
                  <a:schemeClr val="tx1"/>
                </a:solidFill>
                <a:latin typeface="+mj-ea"/>
                <a:ea typeface="+mj-ea"/>
              </a:rPr>
              <a:t>日志</a:t>
            </a: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319104BC-A782-4DFB-8732-7785E3638D6F}"/>
                  </a:ext>
                </a:extLst>
              </p:cNvPr>
              <p:cNvSpPr txBox="1"/>
              <p:nvPr/>
            </p:nvSpPr>
            <p:spPr>
              <a:xfrm>
                <a:off x="5486453" y="5657382"/>
                <a:ext cx="6533769" cy="1092992"/>
              </a:xfrm>
              <a:prstGeom prst="rect">
                <a:avLst/>
              </a:prstGeom>
              <a:ln>
                <a:solidFill>
                  <a:schemeClr val="bg1"/>
                </a:solidFill>
                <a:prstDash val="dash"/>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marL="285750" indent="-285750">
                  <a:lnSpc>
                    <a:spcPct val="150000"/>
                  </a:lnSpc>
                  <a:buFont typeface="Wingdings" panose="05000000000000000000" pitchFamily="2" charset="2"/>
                  <a:buChar char="ü"/>
                </a:pPr>
                <a14:m>
                  <m:oMath xmlns:m="http://schemas.openxmlformats.org/officeDocument/2006/math">
                    <m:r>
                      <a:rPr lang="en-US" altLang="zh-CN" sz="1600" i="1">
                        <a:latin typeface="Cambria Math" panose="02040503050406030204" pitchFamily="18" charset="0"/>
                        <a:ea typeface="+mj-ea"/>
                      </a:rPr>
                      <m:t>𝑎𝑖𝑑</m:t>
                    </m:r>
                  </m:oMath>
                </a14:m>
                <a:r>
                  <a:rPr lang="zh-CN" altLang="en-US" sz="1600" dirty="0">
                    <a:latin typeface="+mj-ea"/>
                    <a:ea typeface="+mj-ea"/>
                  </a:rPr>
                  <a:t>上线前</a:t>
                </a:r>
                <a:r>
                  <a:rPr lang="en-US" altLang="zh-CN" sz="1600" dirty="0">
                    <a:latin typeface="+mj-ea"/>
                    <a:ea typeface="+mj-ea"/>
                  </a:rPr>
                  <a:t>2</a:t>
                </a:r>
                <a:r>
                  <a:rPr lang="zh-CN" altLang="en-US" sz="1600" dirty="0">
                    <a:latin typeface="+mj-ea"/>
                    <a:ea typeface="+mj-ea"/>
                  </a:rPr>
                  <a:t>天没有可用样本，使用同</a:t>
                </a:r>
                <a14:m>
                  <m:oMath xmlns:m="http://schemas.openxmlformats.org/officeDocument/2006/math">
                    <m:r>
                      <a:rPr lang="en-US" altLang="zh-CN" sz="1600" i="1" dirty="0">
                        <a:latin typeface="Cambria Math" panose="02040503050406030204" pitchFamily="18" charset="0"/>
                        <a:ea typeface="+mj-ea"/>
                      </a:rPr>
                      <m:t>𝑢𝑖𝑑</m:t>
                    </m:r>
                  </m:oMath>
                </a14:m>
                <a:r>
                  <a:rPr lang="zh-CN" altLang="en-US" sz="1600" dirty="0">
                    <a:latin typeface="+mj-ea"/>
                    <a:ea typeface="+mj-ea"/>
                  </a:rPr>
                  <a:t>历史数据构建队列</a:t>
                </a:r>
                <a:endParaRPr lang="en-US" altLang="zh-CN" sz="1600" dirty="0">
                  <a:latin typeface="+mj-ea"/>
                  <a:ea typeface="+mj-ea"/>
                </a:endParaRPr>
              </a:p>
              <a:p>
                <a:pPr marL="285750" indent="-285750">
                  <a:lnSpc>
                    <a:spcPct val="150000"/>
                  </a:lnSpc>
                  <a:buFont typeface="Wingdings" panose="05000000000000000000" pitchFamily="2" charset="2"/>
                  <a:buChar char="ü"/>
                </a:pPr>
                <a:r>
                  <a:rPr lang="zh-CN" altLang="en-US" sz="1600" dirty="0">
                    <a:latin typeface="+mj-ea"/>
                    <a:ea typeface="+mj-ea"/>
                  </a:rPr>
                  <a:t>队列</a:t>
                </a:r>
                <a14:m>
                  <m:oMath xmlns:m="http://schemas.openxmlformats.org/officeDocument/2006/math">
                    <m:r>
                      <a:rPr lang="en-US" altLang="zh-CN" sz="1600" i="1">
                        <a:latin typeface="Cambria Math" panose="02040503050406030204" pitchFamily="18" charset="0"/>
                        <a:ea typeface="+mj-ea"/>
                      </a:rPr>
                      <m:t>𝑄</m:t>
                    </m:r>
                  </m:oMath>
                </a14:m>
                <a:r>
                  <a:rPr lang="zh-CN" altLang="en-US" sz="1600" dirty="0">
                    <a:latin typeface="+mj-ea"/>
                    <a:ea typeface="+mj-ea"/>
                  </a:rPr>
                  <a:t>只保留过滤后人群数量大于</a:t>
                </a:r>
                <a:r>
                  <a:rPr lang="en-US" altLang="zh-CN" sz="1600" dirty="0">
                    <a:latin typeface="+mj-ea"/>
                    <a:ea typeface="+mj-ea"/>
                  </a:rPr>
                  <a:t>30</a:t>
                </a:r>
                <a:r>
                  <a:rPr lang="zh-CN" altLang="en-US" sz="1600" dirty="0">
                    <a:latin typeface="+mj-ea"/>
                    <a:ea typeface="+mj-ea"/>
                  </a:rPr>
                  <a:t>，即</a:t>
                </a:r>
                <a:r>
                  <a:rPr lang="en-US" altLang="zh-CN" sz="1600" dirty="0">
                    <a:latin typeface="+mj-ea"/>
                    <a:ea typeface="+mj-ea"/>
                  </a:rPr>
                  <a:t>|</a:t>
                </a:r>
                <a14:m>
                  <m:oMath xmlns:m="http://schemas.openxmlformats.org/officeDocument/2006/math">
                    <m:sSub>
                      <m:sSubPr>
                        <m:ctrlPr>
                          <a:rPr lang="en-US" altLang="zh-CN" sz="1600" i="1">
                            <a:latin typeface="Cambria Math" panose="02040503050406030204" pitchFamily="18" charset="0"/>
                            <a:ea typeface="+mj-ea"/>
                          </a:rPr>
                        </m:ctrlPr>
                      </m:sSubPr>
                      <m:e>
                        <m:r>
                          <a:rPr lang="en-US" altLang="zh-CN" sz="1600" i="1">
                            <a:latin typeface="Cambria Math" panose="02040503050406030204" pitchFamily="18" charset="0"/>
                            <a:ea typeface="+mj-ea"/>
                          </a:rPr>
                          <m:t>𝐴</m:t>
                        </m:r>
                      </m:e>
                      <m:sub>
                        <m:r>
                          <a:rPr lang="en-US" altLang="zh-CN" sz="1600" i="1">
                            <a:latin typeface="Cambria Math" panose="02040503050406030204" pitchFamily="18" charset="0"/>
                            <a:ea typeface="+mj-ea"/>
                          </a:rPr>
                          <m:t>𝑝𝑑𝑐𝑣𝑟</m:t>
                        </m:r>
                      </m:sub>
                    </m:sSub>
                  </m:oMath>
                </a14:m>
                <a:r>
                  <a:rPr lang="en-US" altLang="zh-CN" sz="1600" dirty="0">
                    <a:latin typeface="+mj-ea"/>
                    <a:ea typeface="+mj-ea"/>
                  </a:rPr>
                  <a:t>|&gt;30</a:t>
                </a:r>
                <a:r>
                  <a:rPr lang="zh-CN" altLang="en-US" sz="1600" dirty="0">
                    <a:latin typeface="+mj-ea"/>
                    <a:ea typeface="+mj-ea"/>
                  </a:rPr>
                  <a:t>的条目</a:t>
                </a:r>
                <a:r>
                  <a:rPr lang="en-US" altLang="zh-CN" sz="1600" dirty="0">
                    <a:latin typeface="+mj-ea"/>
                    <a:ea typeface="+mj-ea"/>
                  </a:rPr>
                  <a:t>(</a:t>
                </a:r>
                <a14:m>
                  <m:oMath xmlns:m="http://schemas.openxmlformats.org/officeDocument/2006/math">
                    <m:sSub>
                      <m:sSubPr>
                        <m:ctrlPr>
                          <a:rPr lang="en-US" altLang="zh-CN" sz="1600" i="1">
                            <a:latin typeface="Cambria Math" panose="02040503050406030204" pitchFamily="18" charset="0"/>
                            <a:ea typeface="+mj-ea"/>
                          </a:rPr>
                        </m:ctrlPr>
                      </m:sSubPr>
                      <m:e>
                        <m:r>
                          <a:rPr lang="en-US" altLang="zh-CN" sz="1600" i="1">
                            <a:latin typeface="Cambria Math" panose="02040503050406030204" pitchFamily="18" charset="0"/>
                            <a:ea typeface="+mj-ea"/>
                          </a:rPr>
                          <m:t>𝐷𝐶𝑉𝑅</m:t>
                        </m:r>
                      </m:e>
                      <m:sub>
                        <m:r>
                          <a:rPr lang="en-US" altLang="zh-CN" sz="1600" i="1">
                            <a:latin typeface="Cambria Math" panose="02040503050406030204" pitchFamily="18" charset="0"/>
                            <a:ea typeface="+mj-ea"/>
                          </a:rPr>
                          <m:t>𝐴</m:t>
                        </m:r>
                      </m:sub>
                    </m:sSub>
                  </m:oMath>
                </a14:m>
                <a:r>
                  <a:rPr lang="zh-CN" altLang="en-US" sz="1600" dirty="0">
                    <a:latin typeface="+mj-ea"/>
                    <a:ea typeface="+mj-ea"/>
                  </a:rPr>
                  <a:t>统计置信 </a:t>
                </a:r>
                <a:r>
                  <a:rPr lang="en-US" altLang="zh-CN" sz="1600" dirty="0">
                    <a:latin typeface="+mj-ea"/>
                    <a:ea typeface="+mj-ea"/>
                  </a:rPr>
                  <a:t>&amp; </a:t>
                </a:r>
                <a14:m>
                  <m:oMath xmlns:m="http://schemas.openxmlformats.org/officeDocument/2006/math">
                    <m:r>
                      <a:rPr lang="en-US" altLang="zh-CN" sz="1600" i="1">
                        <a:latin typeface="Cambria Math" panose="02040503050406030204" pitchFamily="18" charset="0"/>
                        <a:ea typeface="+mj-ea"/>
                      </a:rPr>
                      <m:t>𝑝𝑑𝑐𝑣𝑟</m:t>
                    </m:r>
                  </m:oMath>
                </a14:m>
                <a:r>
                  <a:rPr lang="zh-CN" altLang="en-US" sz="1600" dirty="0">
                    <a:latin typeface="+mj-ea"/>
                    <a:ea typeface="+mj-ea"/>
                  </a:rPr>
                  <a:t>收敛</a:t>
                </a:r>
                <a:r>
                  <a:rPr lang="en-US" altLang="zh-CN" sz="1600" dirty="0">
                    <a:latin typeface="+mj-ea"/>
                    <a:ea typeface="+mj-ea"/>
                  </a:rPr>
                  <a:t>)</a:t>
                </a:r>
                <a:endParaRPr lang="zh-CN" altLang="en-US" sz="1600" dirty="0">
                  <a:latin typeface="+mj-ea"/>
                  <a:ea typeface="+mj-ea"/>
                </a:endParaRPr>
              </a:p>
            </p:txBody>
          </p:sp>
        </mc:Choice>
        <mc:Fallback xmlns="">
          <p:sp>
            <p:nvSpPr>
              <p:cNvPr id="40" name="文本框 39">
                <a:extLst>
                  <a:ext uri="{FF2B5EF4-FFF2-40B4-BE49-F238E27FC236}">
                    <a16:creationId xmlns:a16="http://schemas.microsoft.com/office/drawing/2014/main" id="{319104BC-A782-4DFB-8732-7785E3638D6F}"/>
                  </a:ext>
                </a:extLst>
              </p:cNvPr>
              <p:cNvSpPr txBox="1">
                <a:spLocks noRot="1" noChangeAspect="1" noMove="1" noResize="1" noEditPoints="1" noAdjustHandles="1" noChangeArrowheads="1" noChangeShapeType="1" noTextEdit="1"/>
              </p:cNvSpPr>
              <p:nvPr/>
            </p:nvSpPr>
            <p:spPr>
              <a:xfrm>
                <a:off x="5486453" y="5657382"/>
                <a:ext cx="6533769" cy="1092992"/>
              </a:xfrm>
              <a:prstGeom prst="rect">
                <a:avLst/>
              </a:prstGeom>
              <a:blipFill>
                <a:blip r:embed="rId13"/>
                <a:stretch>
                  <a:fillRect l="-1676" r="-559" b="-10497"/>
                </a:stretch>
              </a:blipFill>
              <a:ln>
                <a:solidFill>
                  <a:schemeClr val="bg1"/>
                </a:solid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1" name="表格 40">
                <a:extLst>
                  <a:ext uri="{FF2B5EF4-FFF2-40B4-BE49-F238E27FC236}">
                    <a16:creationId xmlns:a16="http://schemas.microsoft.com/office/drawing/2014/main" id="{B23695A5-CC4C-4B3D-B3F5-F5751405F3A4}"/>
                  </a:ext>
                </a:extLst>
              </p:cNvPr>
              <p:cNvGraphicFramePr>
                <a:graphicFrameLocks noGrp="1"/>
              </p:cNvGraphicFramePr>
              <p:nvPr>
                <p:extLst>
                  <p:ext uri="{D42A27DB-BD31-4B8C-83A1-F6EECF244321}">
                    <p14:modId xmlns:p14="http://schemas.microsoft.com/office/powerpoint/2010/main" val="3564466462"/>
                  </p:ext>
                </p:extLst>
              </p:nvPr>
            </p:nvGraphicFramePr>
            <p:xfrm>
              <a:off x="6284680" y="4392193"/>
              <a:ext cx="4572000" cy="318771"/>
            </p:xfrm>
            <a:graphic>
              <a:graphicData uri="http://schemas.openxmlformats.org/drawingml/2006/table">
                <a:tbl>
                  <a:tblPr>
                    <a:tableStyleId>{BDBED569-4797-4DF1-A0F4-6AAB3CD982D8}</a:tableStyleId>
                  </a:tblPr>
                  <a:tblGrid>
                    <a:gridCol w="1471289">
                      <a:extLst>
                        <a:ext uri="{9D8B030D-6E8A-4147-A177-3AD203B41FA5}">
                          <a16:colId xmlns:a16="http://schemas.microsoft.com/office/drawing/2014/main" val="2947285858"/>
                        </a:ext>
                      </a:extLst>
                    </a:gridCol>
                    <a:gridCol w="1302821">
                      <a:extLst>
                        <a:ext uri="{9D8B030D-6E8A-4147-A177-3AD203B41FA5}">
                          <a16:colId xmlns:a16="http://schemas.microsoft.com/office/drawing/2014/main" val="656072258"/>
                        </a:ext>
                      </a:extLst>
                    </a:gridCol>
                    <a:gridCol w="1797890">
                      <a:extLst>
                        <a:ext uri="{9D8B030D-6E8A-4147-A177-3AD203B41FA5}">
                          <a16:colId xmlns:a16="http://schemas.microsoft.com/office/drawing/2014/main" val="3861680652"/>
                        </a:ext>
                      </a:extLst>
                    </a:gridCol>
                  </a:tblGrid>
                  <a:tr h="318771">
                    <a:tc>
                      <a:txBody>
                        <a:bodyPr/>
                        <a:lstStyle/>
                        <a:p>
                          <a:pPr algn="ctr" fontAlgn="ctr"/>
                          <a14:m>
                            <m:oMathPara xmlns:m="http://schemas.openxmlformats.org/officeDocument/2006/math">
                              <m:oMathParaPr>
                                <m:jc m:val="centerGroup"/>
                              </m:oMathParaPr>
                              <m:oMath xmlns:m="http://schemas.openxmlformats.org/officeDocument/2006/math">
                                <m:sSub>
                                  <m:sSubPr>
                                    <m:ctrlPr>
                                      <a:rPr lang="en-US" altLang="zh-CN" sz="1000" b="1" i="1" u="none" strike="noStrike" kern="1200" smtClean="0">
                                        <a:solidFill>
                                          <a:schemeClr val="tx1"/>
                                        </a:solidFill>
                                        <a:effectLst/>
                                        <a:latin typeface="Cambria Math" panose="02040503050406030204" pitchFamily="18" charset="0"/>
                                        <a:ea typeface="+mj-ea"/>
                                        <a:cs typeface="+mn-cs"/>
                                      </a:rPr>
                                    </m:ctrlPr>
                                  </m:sSubPr>
                                  <m:e>
                                    <m:r>
                                      <a:rPr lang="en-US" altLang="zh-CN" sz="1000" b="1" i="1" u="none" strike="noStrike" kern="1200" smtClean="0">
                                        <a:solidFill>
                                          <a:schemeClr val="tx1"/>
                                        </a:solidFill>
                                        <a:effectLst/>
                                        <a:latin typeface="Cambria Math" panose="02040503050406030204" pitchFamily="18" charset="0"/>
                                        <a:ea typeface="+mj-ea"/>
                                        <a:cs typeface="+mn-cs"/>
                                      </a:rPr>
                                      <m:t>𝑨</m:t>
                                    </m:r>
                                  </m:e>
                                  <m:sub>
                                    <m:r>
                                      <a:rPr lang="en-US" altLang="zh-CN" sz="1000" b="1" i="1" u="none" strike="noStrike" kern="1200" smtClean="0">
                                        <a:solidFill>
                                          <a:schemeClr val="tx1"/>
                                        </a:solidFill>
                                        <a:effectLst/>
                                        <a:latin typeface="Cambria Math" panose="02040503050406030204" pitchFamily="18" charset="0"/>
                                        <a:ea typeface="+mj-ea"/>
                                        <a:cs typeface="+mn-cs"/>
                                      </a:rPr>
                                      <m:t>𝟎</m:t>
                                    </m:r>
                                    <m:r>
                                      <a:rPr lang="en-US" altLang="zh-CN" sz="1000" b="1" i="1" u="none" strike="noStrike" kern="1200" smtClean="0">
                                        <a:solidFill>
                                          <a:schemeClr val="tx1"/>
                                        </a:solidFill>
                                        <a:effectLst/>
                                        <a:latin typeface="Cambria Math" panose="02040503050406030204" pitchFamily="18" charset="0"/>
                                        <a:ea typeface="+mj-ea"/>
                                        <a:cs typeface="+mn-cs"/>
                                      </a:rPr>
                                      <m:t>.</m:t>
                                    </m:r>
                                    <m:r>
                                      <a:rPr lang="en-US" altLang="zh-CN" sz="1000" b="1" i="1" u="none" strike="noStrike" kern="1200" smtClean="0">
                                        <a:solidFill>
                                          <a:schemeClr val="tx1"/>
                                        </a:solidFill>
                                        <a:effectLst/>
                                        <a:latin typeface="Cambria Math" panose="02040503050406030204" pitchFamily="18" charset="0"/>
                                        <a:ea typeface="+mj-ea"/>
                                        <a:cs typeface="+mn-cs"/>
                                      </a:rPr>
                                      <m:t>𝟒𝟐</m:t>
                                    </m:r>
                                  </m:sub>
                                </m:sSub>
                                <m:r>
                                  <a:rPr lang="en-US" altLang="zh-CN" sz="1000" b="1" i="1" u="none" strike="noStrike" kern="1200" smtClean="0">
                                    <a:solidFill>
                                      <a:schemeClr val="tx1"/>
                                    </a:solidFill>
                                    <a:effectLst/>
                                    <a:latin typeface="Cambria Math" panose="02040503050406030204" pitchFamily="18" charset="0"/>
                                    <a:ea typeface="+mj-ea"/>
                                    <a:cs typeface="+mn-cs"/>
                                  </a:rPr>
                                  <m:t>=</m:t>
                                </m:r>
                                <m:r>
                                  <a:rPr lang="en-US" altLang="zh-CN" sz="1000" b="1" i="0" u="none" strike="noStrike" kern="1200" smtClean="0">
                                    <a:solidFill>
                                      <a:schemeClr val="tx1"/>
                                    </a:solidFill>
                                    <a:effectLst/>
                                    <a:latin typeface="Cambria Math" panose="02040503050406030204" pitchFamily="18" charset="0"/>
                                    <a:ea typeface="+mj-ea"/>
                                    <a:cs typeface="+mn-cs"/>
                                  </a:rPr>
                                  <m:t>[</m:t>
                                </m:r>
                                <m:r>
                                  <a:rPr lang="en-US" altLang="zh-CN" sz="1000" b="1" i="0" u="none" strike="noStrike" kern="1200" smtClean="0">
                                    <a:solidFill>
                                      <a:schemeClr val="tx1"/>
                                    </a:solidFill>
                                    <a:effectLst/>
                                    <a:latin typeface="Cambria Math" panose="02040503050406030204" pitchFamily="18" charset="0"/>
                                    <a:ea typeface="+mj-ea"/>
                                    <a:cs typeface="+mn-cs"/>
                                  </a:rPr>
                                  <m:t>𝟏𝟎</m:t>
                                </m:r>
                                <m:r>
                                  <a:rPr lang="en-US" altLang="zh-CN" sz="1000" b="1" i="0" u="none" strike="noStrike" kern="1200" smtClean="0">
                                    <a:solidFill>
                                      <a:schemeClr val="tx1"/>
                                    </a:solidFill>
                                    <a:effectLst/>
                                    <a:latin typeface="Cambria Math" panose="02040503050406030204" pitchFamily="18" charset="0"/>
                                    <a:ea typeface="+mj-ea"/>
                                    <a:cs typeface="+mn-cs"/>
                                  </a:rPr>
                                  <m:t>]</m:t>
                                </m:r>
                              </m:oMath>
                            </m:oMathPara>
                          </a14:m>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0.42</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000" b="1" i="1" u="none" strike="noStrike" kern="1200" smtClean="0">
                                        <a:solidFill>
                                          <a:schemeClr val="tx1"/>
                                        </a:solidFill>
                                        <a:effectLst/>
                                        <a:latin typeface="Cambria Math" panose="02040503050406030204" pitchFamily="18" charset="0"/>
                                        <a:ea typeface="+mn-ea"/>
                                        <a:cs typeface="+mn-cs"/>
                                      </a:rPr>
                                    </m:ctrlPr>
                                  </m:sSubPr>
                                  <m:e>
                                    <m:r>
                                      <a:rPr lang="en-US" altLang="zh-CN" sz="1000" b="1" i="1" u="none" strike="noStrike" kern="1200" smtClean="0">
                                        <a:solidFill>
                                          <a:schemeClr val="tx1"/>
                                        </a:solidFill>
                                        <a:effectLst/>
                                        <a:latin typeface="Cambria Math" panose="02040503050406030204" pitchFamily="18" charset="0"/>
                                        <a:ea typeface="+mn-ea"/>
                                        <a:cs typeface="+mn-cs"/>
                                      </a:rPr>
                                      <m:t>𝑫𝑪𝑽𝑹</m:t>
                                    </m:r>
                                  </m:e>
                                  <m:sub>
                                    <m:sSub>
                                      <m:sSubPr>
                                        <m:ctrlPr>
                                          <a:rPr lang="en-US" altLang="zh-CN" sz="1000" b="1" i="1" u="none" strike="noStrike" kern="1200" smtClean="0">
                                            <a:solidFill>
                                              <a:schemeClr val="tx1"/>
                                            </a:solidFill>
                                            <a:effectLst/>
                                            <a:latin typeface="Cambria Math" panose="02040503050406030204" pitchFamily="18" charset="0"/>
                                            <a:ea typeface="+mn-ea"/>
                                            <a:cs typeface="+mn-cs"/>
                                          </a:rPr>
                                        </m:ctrlPr>
                                      </m:sSubPr>
                                      <m:e>
                                        <m:r>
                                          <a:rPr lang="en-US" altLang="zh-CN" sz="1000" b="1" i="1" u="none" strike="noStrike" kern="1200" smtClean="0">
                                            <a:solidFill>
                                              <a:schemeClr val="tx1"/>
                                            </a:solidFill>
                                            <a:effectLst/>
                                            <a:latin typeface="Cambria Math" panose="02040503050406030204" pitchFamily="18" charset="0"/>
                                            <a:ea typeface="+mn-ea"/>
                                            <a:cs typeface="+mn-cs"/>
                                          </a:rPr>
                                          <m:t>𝑨</m:t>
                                        </m:r>
                                      </m:e>
                                      <m:sub>
                                        <m:r>
                                          <a:rPr lang="en-US" altLang="zh-CN" sz="1000" b="1" i="1" u="none" strike="noStrike" kern="1200" smtClean="0">
                                            <a:solidFill>
                                              <a:schemeClr val="tx1"/>
                                            </a:solidFill>
                                            <a:effectLst/>
                                            <a:latin typeface="Cambria Math" panose="02040503050406030204" pitchFamily="18" charset="0"/>
                                            <a:ea typeface="+mn-ea"/>
                                            <a:cs typeface="+mn-cs"/>
                                          </a:rPr>
                                          <m:t>𝟎</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𝟒𝟐</m:t>
                                        </m:r>
                                      </m:sub>
                                    </m:sSub>
                                  </m:sub>
                                </m:sSub>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𝟏</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𝟎</m:t>
                                </m:r>
                              </m:oMath>
                            </m:oMathPara>
                          </a14:m>
                          <a:endParaRPr lang="en-US" altLang="zh-CN" sz="1000" b="1" i="0" u="none" strike="noStrike" kern="1200" dirty="0">
                            <a:solidFill>
                              <a:schemeClr val="tx1"/>
                            </a:solidFill>
                            <a:effectLst/>
                            <a:latin typeface="+mj-ea"/>
                            <a:ea typeface="+mn-ea"/>
                            <a:cs typeface="+mn-cs"/>
                          </a:endParaRPr>
                        </a:p>
                      </a:txBody>
                      <a:tcPr marL="9525" marR="9525" marT="9525" marB="0" anchor="ctr"/>
                    </a:tc>
                    <a:extLst>
                      <a:ext uri="{0D108BD9-81ED-4DB2-BD59-A6C34878D82A}">
                        <a16:rowId xmlns:a16="http://schemas.microsoft.com/office/drawing/2014/main" val="1553797108"/>
                      </a:ext>
                    </a:extLst>
                  </a:tr>
                </a:tbl>
              </a:graphicData>
            </a:graphic>
          </p:graphicFrame>
        </mc:Choice>
        <mc:Fallback xmlns="">
          <p:graphicFrame>
            <p:nvGraphicFramePr>
              <p:cNvPr id="41" name="表格 40">
                <a:extLst>
                  <a:ext uri="{FF2B5EF4-FFF2-40B4-BE49-F238E27FC236}">
                    <a16:creationId xmlns:a16="http://schemas.microsoft.com/office/drawing/2014/main" id="{B23695A5-CC4C-4B3D-B3F5-F5751405F3A4}"/>
                  </a:ext>
                </a:extLst>
              </p:cNvPr>
              <p:cNvGraphicFramePr>
                <a:graphicFrameLocks noGrp="1"/>
              </p:cNvGraphicFramePr>
              <p:nvPr>
                <p:extLst>
                  <p:ext uri="{D42A27DB-BD31-4B8C-83A1-F6EECF244321}">
                    <p14:modId xmlns:p14="http://schemas.microsoft.com/office/powerpoint/2010/main" val="3564466462"/>
                  </p:ext>
                </p:extLst>
              </p:nvPr>
            </p:nvGraphicFramePr>
            <p:xfrm>
              <a:off x="6284680" y="4392193"/>
              <a:ext cx="4572000" cy="318771"/>
            </p:xfrm>
            <a:graphic>
              <a:graphicData uri="http://schemas.openxmlformats.org/drawingml/2006/table">
                <a:tbl>
                  <a:tblPr>
                    <a:tableStyleId>{BDBED569-4797-4DF1-A0F4-6AAB3CD982D8}</a:tableStyleId>
                  </a:tblPr>
                  <a:tblGrid>
                    <a:gridCol w="1471289">
                      <a:extLst>
                        <a:ext uri="{9D8B030D-6E8A-4147-A177-3AD203B41FA5}">
                          <a16:colId xmlns:a16="http://schemas.microsoft.com/office/drawing/2014/main" val="2947285858"/>
                        </a:ext>
                      </a:extLst>
                    </a:gridCol>
                    <a:gridCol w="1302821">
                      <a:extLst>
                        <a:ext uri="{9D8B030D-6E8A-4147-A177-3AD203B41FA5}">
                          <a16:colId xmlns:a16="http://schemas.microsoft.com/office/drawing/2014/main" val="656072258"/>
                        </a:ext>
                      </a:extLst>
                    </a:gridCol>
                    <a:gridCol w="1797890">
                      <a:extLst>
                        <a:ext uri="{9D8B030D-6E8A-4147-A177-3AD203B41FA5}">
                          <a16:colId xmlns:a16="http://schemas.microsoft.com/office/drawing/2014/main" val="3861680652"/>
                        </a:ext>
                      </a:extLst>
                    </a:gridCol>
                  </a:tblGrid>
                  <a:tr h="318771">
                    <a:tc>
                      <a:txBody>
                        <a:bodyPr/>
                        <a:lstStyle/>
                        <a:p>
                          <a:endParaRPr lang="zh-CN"/>
                        </a:p>
                      </a:txBody>
                      <a:tcPr marL="9525" marR="9525" marT="9525" marB="0" anchor="ctr">
                        <a:blipFill>
                          <a:blip r:embed="rId14"/>
                          <a:stretch>
                            <a:fillRect l="-413" t="-1887" r="-211570" b="-3774"/>
                          </a:stretch>
                        </a:blipFill>
                      </a:tcPr>
                    </a:tc>
                    <a:tc>
                      <a:txBody>
                        <a:bodyPr/>
                        <a:lstStyle/>
                        <a:p>
                          <a:pPr algn="ctr" fontAlgn="ctr"/>
                          <a:r>
                            <a:rPr lang="en-US" altLang="zh-CN" sz="1000" b="1" u="none" strike="noStrike" dirty="0">
                              <a:solidFill>
                                <a:schemeClr val="tx1"/>
                              </a:solidFill>
                              <a:effectLst/>
                              <a:latin typeface="+mj-ea"/>
                              <a:ea typeface="+mj-ea"/>
                            </a:rPr>
                            <a:t>0.42</a:t>
                          </a:r>
                          <a:endParaRPr lang="en-US" altLang="zh-CN" sz="1000" b="1" i="0" u="none" strike="noStrike" dirty="0">
                            <a:solidFill>
                              <a:schemeClr val="tx1"/>
                            </a:solidFill>
                            <a:effectLst/>
                            <a:latin typeface="+mj-ea"/>
                            <a:ea typeface="+mj-ea"/>
                          </a:endParaRPr>
                        </a:p>
                      </a:txBody>
                      <a:tcPr marL="9525" marR="9525" marT="9525" marB="0" anchor="ctr"/>
                    </a:tc>
                    <a:tc>
                      <a:txBody>
                        <a:bodyPr/>
                        <a:lstStyle/>
                        <a:p>
                          <a:endParaRPr lang="zh-CN"/>
                        </a:p>
                      </a:txBody>
                      <a:tcPr marL="9525" marR="9525" marT="9525" marB="0" anchor="ctr">
                        <a:blipFill>
                          <a:blip r:embed="rId14"/>
                          <a:stretch>
                            <a:fillRect l="-154915" t="-1887" r="-1017" b="-3774"/>
                          </a:stretch>
                        </a:blipFill>
                      </a:tcPr>
                    </a:tc>
                    <a:extLst>
                      <a:ext uri="{0D108BD9-81ED-4DB2-BD59-A6C34878D82A}">
                        <a16:rowId xmlns:a16="http://schemas.microsoft.com/office/drawing/2014/main" val="155379710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2" name="表格 41">
                <a:extLst>
                  <a:ext uri="{FF2B5EF4-FFF2-40B4-BE49-F238E27FC236}">
                    <a16:creationId xmlns:a16="http://schemas.microsoft.com/office/drawing/2014/main" id="{603EB8A5-7C6E-4B02-8B04-06AB16A75969}"/>
                  </a:ext>
                </a:extLst>
              </p:cNvPr>
              <p:cNvGraphicFramePr>
                <a:graphicFrameLocks noGrp="1"/>
              </p:cNvGraphicFramePr>
              <p:nvPr>
                <p:extLst>
                  <p:ext uri="{D42A27DB-BD31-4B8C-83A1-F6EECF244321}">
                    <p14:modId xmlns:p14="http://schemas.microsoft.com/office/powerpoint/2010/main" val="2464295062"/>
                  </p:ext>
                </p:extLst>
              </p:nvPr>
            </p:nvGraphicFramePr>
            <p:xfrm>
              <a:off x="6284680" y="4073422"/>
              <a:ext cx="4572000" cy="318771"/>
            </p:xfrm>
            <a:graphic>
              <a:graphicData uri="http://schemas.openxmlformats.org/drawingml/2006/table">
                <a:tbl>
                  <a:tblPr>
                    <a:tableStyleId>{BDBED569-4797-4DF1-A0F4-6AAB3CD982D8}</a:tableStyleId>
                  </a:tblPr>
                  <a:tblGrid>
                    <a:gridCol w="1471289">
                      <a:extLst>
                        <a:ext uri="{9D8B030D-6E8A-4147-A177-3AD203B41FA5}">
                          <a16:colId xmlns:a16="http://schemas.microsoft.com/office/drawing/2014/main" val="751510822"/>
                        </a:ext>
                      </a:extLst>
                    </a:gridCol>
                    <a:gridCol w="1302821">
                      <a:extLst>
                        <a:ext uri="{9D8B030D-6E8A-4147-A177-3AD203B41FA5}">
                          <a16:colId xmlns:a16="http://schemas.microsoft.com/office/drawing/2014/main" val="2787173593"/>
                        </a:ext>
                      </a:extLst>
                    </a:gridCol>
                    <a:gridCol w="1797890">
                      <a:extLst>
                        <a:ext uri="{9D8B030D-6E8A-4147-A177-3AD203B41FA5}">
                          <a16:colId xmlns:a16="http://schemas.microsoft.com/office/drawing/2014/main" val="1359560972"/>
                        </a:ext>
                      </a:extLst>
                    </a:gridCol>
                  </a:tblGrid>
                  <a:tr h="318771">
                    <a:tc>
                      <a:txBody>
                        <a:bodyPr/>
                        <a:lstStyle/>
                        <a:p>
                          <a:pPr algn="ctr" fontAlgn="ctr"/>
                          <a14:m>
                            <m:oMathPara xmlns:m="http://schemas.openxmlformats.org/officeDocument/2006/math">
                              <m:oMathParaPr>
                                <m:jc m:val="centerGroup"/>
                              </m:oMathParaPr>
                              <m:oMath xmlns:m="http://schemas.openxmlformats.org/officeDocument/2006/math">
                                <m:sSub>
                                  <m:sSubPr>
                                    <m:ctrlPr>
                                      <a:rPr lang="en-US" altLang="zh-CN" sz="1000" b="1" i="1" u="none" strike="noStrike" kern="1200" smtClean="0">
                                        <a:solidFill>
                                          <a:schemeClr val="tx1"/>
                                        </a:solidFill>
                                        <a:effectLst/>
                                        <a:latin typeface="Cambria Math" panose="02040503050406030204" pitchFamily="18" charset="0"/>
                                        <a:ea typeface="+mj-ea"/>
                                        <a:cs typeface="+mn-cs"/>
                                      </a:rPr>
                                    </m:ctrlPr>
                                  </m:sSubPr>
                                  <m:e>
                                    <m:r>
                                      <a:rPr lang="en-US" altLang="zh-CN" sz="1000" b="1" i="1" u="none" strike="noStrike" kern="1200" smtClean="0">
                                        <a:solidFill>
                                          <a:schemeClr val="tx1"/>
                                        </a:solidFill>
                                        <a:effectLst/>
                                        <a:latin typeface="Cambria Math" panose="02040503050406030204" pitchFamily="18" charset="0"/>
                                        <a:ea typeface="+mj-ea"/>
                                        <a:cs typeface="+mn-cs"/>
                                      </a:rPr>
                                      <m:t>𝑨</m:t>
                                    </m:r>
                                  </m:e>
                                  <m:sub>
                                    <m:r>
                                      <a:rPr lang="en-US" altLang="zh-CN" sz="1000" b="1" i="1" u="none" strike="noStrike" kern="1200" smtClean="0">
                                        <a:solidFill>
                                          <a:schemeClr val="tx1"/>
                                        </a:solidFill>
                                        <a:effectLst/>
                                        <a:latin typeface="Cambria Math" panose="02040503050406030204" pitchFamily="18" charset="0"/>
                                        <a:ea typeface="+mj-ea"/>
                                        <a:cs typeface="+mn-cs"/>
                                      </a:rPr>
                                      <m:t>𝟎</m:t>
                                    </m:r>
                                    <m:r>
                                      <a:rPr lang="en-US" altLang="zh-CN" sz="1000" b="1" i="1" u="none" strike="noStrike" kern="1200" smtClean="0">
                                        <a:solidFill>
                                          <a:schemeClr val="tx1"/>
                                        </a:solidFill>
                                        <a:effectLst/>
                                        <a:latin typeface="Cambria Math" panose="02040503050406030204" pitchFamily="18" charset="0"/>
                                        <a:ea typeface="+mj-ea"/>
                                        <a:cs typeface="+mn-cs"/>
                                      </a:rPr>
                                      <m:t>.</m:t>
                                    </m:r>
                                    <m:r>
                                      <a:rPr lang="en-US" altLang="zh-CN" sz="1000" b="1" i="1" u="none" strike="noStrike" kern="1200" smtClean="0">
                                        <a:solidFill>
                                          <a:schemeClr val="tx1"/>
                                        </a:solidFill>
                                        <a:effectLst/>
                                        <a:latin typeface="Cambria Math" panose="02040503050406030204" pitchFamily="18" charset="0"/>
                                        <a:ea typeface="+mj-ea"/>
                                        <a:cs typeface="+mn-cs"/>
                                      </a:rPr>
                                      <m:t>𝟒</m:t>
                                    </m:r>
                                  </m:sub>
                                </m:sSub>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𝟗</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𝟏𝟎</m:t>
                                </m:r>
                                <m:r>
                                  <a:rPr lang="en-US" altLang="zh-CN" sz="1000" b="1" i="1" u="none" strike="noStrike" kern="1200" smtClean="0">
                                    <a:solidFill>
                                      <a:schemeClr val="tx1"/>
                                    </a:solidFill>
                                    <a:effectLst/>
                                    <a:latin typeface="Cambria Math" panose="02040503050406030204" pitchFamily="18" charset="0"/>
                                    <a:ea typeface="+mn-ea"/>
                                    <a:cs typeface="+mn-cs"/>
                                  </a:rPr>
                                  <m:t>]</m:t>
                                </m:r>
                              </m:oMath>
                            </m:oMathPara>
                          </a14:m>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a:solidFill>
                                <a:schemeClr val="tx1"/>
                              </a:solidFill>
                              <a:effectLst/>
                              <a:latin typeface="+mj-ea"/>
                              <a:ea typeface="+mj-ea"/>
                            </a:rPr>
                            <a:t>0.4</a:t>
                          </a:r>
                          <a:endParaRPr lang="en-US" altLang="zh-CN" sz="1000" b="1" i="0" u="none" strike="noStrike">
                            <a:solidFill>
                              <a:schemeClr val="tx1"/>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sSub>
                                  <m:sSubPr>
                                    <m:ctrlPr>
                                      <a:rPr lang="en-US" altLang="zh-CN" sz="1000" b="1" i="1" u="none" strike="noStrike" kern="1200" smtClean="0">
                                        <a:solidFill>
                                          <a:schemeClr val="tx1"/>
                                        </a:solidFill>
                                        <a:effectLst/>
                                        <a:latin typeface="Cambria Math" panose="02040503050406030204" pitchFamily="18" charset="0"/>
                                        <a:ea typeface="+mn-ea"/>
                                        <a:cs typeface="+mn-cs"/>
                                      </a:rPr>
                                    </m:ctrlPr>
                                  </m:sSubPr>
                                  <m:e>
                                    <m:r>
                                      <a:rPr lang="en-US" altLang="zh-CN" sz="1000" b="1" i="1" u="none" strike="noStrike" kern="1200" smtClean="0">
                                        <a:solidFill>
                                          <a:schemeClr val="tx1"/>
                                        </a:solidFill>
                                        <a:effectLst/>
                                        <a:latin typeface="Cambria Math" panose="02040503050406030204" pitchFamily="18" charset="0"/>
                                        <a:ea typeface="+mn-ea"/>
                                        <a:cs typeface="+mn-cs"/>
                                      </a:rPr>
                                      <m:t>𝑫𝑪𝑽𝑹</m:t>
                                    </m:r>
                                  </m:e>
                                  <m:sub>
                                    <m:sSub>
                                      <m:sSubPr>
                                        <m:ctrlPr>
                                          <a:rPr lang="en-US" altLang="zh-CN" sz="1000" b="1" i="1" u="none" strike="noStrike" kern="1200" smtClean="0">
                                            <a:solidFill>
                                              <a:schemeClr val="tx1"/>
                                            </a:solidFill>
                                            <a:effectLst/>
                                            <a:latin typeface="Cambria Math" panose="02040503050406030204" pitchFamily="18" charset="0"/>
                                            <a:ea typeface="+mn-ea"/>
                                            <a:cs typeface="+mn-cs"/>
                                          </a:rPr>
                                        </m:ctrlPr>
                                      </m:sSubPr>
                                      <m:e>
                                        <m:r>
                                          <a:rPr lang="en-US" altLang="zh-CN" sz="1000" b="1" i="1" u="none" strike="noStrike" kern="1200" smtClean="0">
                                            <a:solidFill>
                                              <a:schemeClr val="tx1"/>
                                            </a:solidFill>
                                            <a:effectLst/>
                                            <a:latin typeface="Cambria Math" panose="02040503050406030204" pitchFamily="18" charset="0"/>
                                            <a:ea typeface="+mn-ea"/>
                                            <a:cs typeface="+mn-cs"/>
                                          </a:rPr>
                                          <m:t>𝑨</m:t>
                                        </m:r>
                                      </m:e>
                                      <m:sub>
                                        <m:r>
                                          <a:rPr lang="en-US" altLang="zh-CN" sz="1000" b="1" i="1" u="none" strike="noStrike" kern="1200" smtClean="0">
                                            <a:solidFill>
                                              <a:schemeClr val="tx1"/>
                                            </a:solidFill>
                                            <a:effectLst/>
                                            <a:latin typeface="Cambria Math" panose="02040503050406030204" pitchFamily="18" charset="0"/>
                                            <a:ea typeface="+mn-ea"/>
                                            <a:cs typeface="+mn-cs"/>
                                          </a:rPr>
                                          <m:t>𝟎</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𝟒</m:t>
                                        </m:r>
                                      </m:sub>
                                    </m:sSub>
                                  </m:sub>
                                </m:sSub>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𝟏</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𝟎</m:t>
                                </m:r>
                              </m:oMath>
                            </m:oMathPara>
                          </a14:m>
                          <a:endParaRPr lang="en-US" altLang="zh-CN" sz="1000" b="1" i="0" u="none" strike="noStrike" kern="1200" dirty="0">
                            <a:solidFill>
                              <a:schemeClr val="tx1"/>
                            </a:solidFill>
                            <a:effectLst/>
                            <a:latin typeface="+mj-ea"/>
                            <a:ea typeface="+mn-ea"/>
                            <a:cs typeface="+mn-cs"/>
                          </a:endParaRPr>
                        </a:p>
                      </a:txBody>
                      <a:tcPr marL="9525" marR="9525" marT="9525" marB="0" anchor="ctr"/>
                    </a:tc>
                    <a:extLst>
                      <a:ext uri="{0D108BD9-81ED-4DB2-BD59-A6C34878D82A}">
                        <a16:rowId xmlns:a16="http://schemas.microsoft.com/office/drawing/2014/main" val="3065186277"/>
                      </a:ext>
                    </a:extLst>
                  </a:tr>
                </a:tbl>
              </a:graphicData>
            </a:graphic>
          </p:graphicFrame>
        </mc:Choice>
        <mc:Fallback xmlns="">
          <p:graphicFrame>
            <p:nvGraphicFramePr>
              <p:cNvPr id="42" name="表格 41">
                <a:extLst>
                  <a:ext uri="{FF2B5EF4-FFF2-40B4-BE49-F238E27FC236}">
                    <a16:creationId xmlns:a16="http://schemas.microsoft.com/office/drawing/2014/main" id="{603EB8A5-7C6E-4B02-8B04-06AB16A75969}"/>
                  </a:ext>
                </a:extLst>
              </p:cNvPr>
              <p:cNvGraphicFramePr>
                <a:graphicFrameLocks noGrp="1"/>
              </p:cNvGraphicFramePr>
              <p:nvPr>
                <p:extLst>
                  <p:ext uri="{D42A27DB-BD31-4B8C-83A1-F6EECF244321}">
                    <p14:modId xmlns:p14="http://schemas.microsoft.com/office/powerpoint/2010/main" val="2464295062"/>
                  </p:ext>
                </p:extLst>
              </p:nvPr>
            </p:nvGraphicFramePr>
            <p:xfrm>
              <a:off x="6284680" y="4073422"/>
              <a:ext cx="4572000" cy="318771"/>
            </p:xfrm>
            <a:graphic>
              <a:graphicData uri="http://schemas.openxmlformats.org/drawingml/2006/table">
                <a:tbl>
                  <a:tblPr>
                    <a:tableStyleId>{BDBED569-4797-4DF1-A0F4-6AAB3CD982D8}</a:tableStyleId>
                  </a:tblPr>
                  <a:tblGrid>
                    <a:gridCol w="1471289">
                      <a:extLst>
                        <a:ext uri="{9D8B030D-6E8A-4147-A177-3AD203B41FA5}">
                          <a16:colId xmlns:a16="http://schemas.microsoft.com/office/drawing/2014/main" val="751510822"/>
                        </a:ext>
                      </a:extLst>
                    </a:gridCol>
                    <a:gridCol w="1302821">
                      <a:extLst>
                        <a:ext uri="{9D8B030D-6E8A-4147-A177-3AD203B41FA5}">
                          <a16:colId xmlns:a16="http://schemas.microsoft.com/office/drawing/2014/main" val="2787173593"/>
                        </a:ext>
                      </a:extLst>
                    </a:gridCol>
                    <a:gridCol w="1797890">
                      <a:extLst>
                        <a:ext uri="{9D8B030D-6E8A-4147-A177-3AD203B41FA5}">
                          <a16:colId xmlns:a16="http://schemas.microsoft.com/office/drawing/2014/main" val="1359560972"/>
                        </a:ext>
                      </a:extLst>
                    </a:gridCol>
                  </a:tblGrid>
                  <a:tr h="318771">
                    <a:tc>
                      <a:txBody>
                        <a:bodyPr/>
                        <a:lstStyle/>
                        <a:p>
                          <a:endParaRPr lang="zh-CN"/>
                        </a:p>
                      </a:txBody>
                      <a:tcPr marL="9525" marR="9525" marT="9525" marB="0" anchor="ctr">
                        <a:blipFill>
                          <a:blip r:embed="rId15"/>
                          <a:stretch>
                            <a:fillRect l="-413" t="-1887" r="-211570" b="-3774"/>
                          </a:stretch>
                        </a:blipFill>
                      </a:tcPr>
                    </a:tc>
                    <a:tc>
                      <a:txBody>
                        <a:bodyPr/>
                        <a:lstStyle/>
                        <a:p>
                          <a:pPr algn="ctr" fontAlgn="ctr"/>
                          <a:r>
                            <a:rPr lang="en-US" altLang="zh-CN" sz="1000" b="1" u="none" strike="noStrike">
                              <a:solidFill>
                                <a:schemeClr val="tx1"/>
                              </a:solidFill>
                              <a:effectLst/>
                              <a:latin typeface="+mj-ea"/>
                              <a:ea typeface="+mj-ea"/>
                            </a:rPr>
                            <a:t>0.4</a:t>
                          </a:r>
                          <a:endParaRPr lang="en-US" altLang="zh-CN" sz="1000" b="1" i="0" u="none" strike="noStrike">
                            <a:solidFill>
                              <a:schemeClr val="tx1"/>
                            </a:solidFill>
                            <a:effectLst/>
                            <a:latin typeface="+mj-ea"/>
                            <a:ea typeface="+mj-ea"/>
                          </a:endParaRPr>
                        </a:p>
                      </a:txBody>
                      <a:tcPr marL="9525" marR="9525" marT="9525" marB="0" anchor="ctr"/>
                    </a:tc>
                    <a:tc>
                      <a:txBody>
                        <a:bodyPr/>
                        <a:lstStyle/>
                        <a:p>
                          <a:endParaRPr lang="zh-CN"/>
                        </a:p>
                      </a:txBody>
                      <a:tcPr marL="9525" marR="9525" marT="9525" marB="0" anchor="ctr">
                        <a:blipFill>
                          <a:blip r:embed="rId15"/>
                          <a:stretch>
                            <a:fillRect l="-154915" t="-1887" r="-1017" b="-3774"/>
                          </a:stretch>
                        </a:blipFill>
                      </a:tcPr>
                    </a:tc>
                    <a:extLst>
                      <a:ext uri="{0D108BD9-81ED-4DB2-BD59-A6C34878D82A}">
                        <a16:rowId xmlns:a16="http://schemas.microsoft.com/office/drawing/2014/main" val="306518627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4" name="表格 43">
                <a:extLst>
                  <a:ext uri="{FF2B5EF4-FFF2-40B4-BE49-F238E27FC236}">
                    <a16:creationId xmlns:a16="http://schemas.microsoft.com/office/drawing/2014/main" id="{AF6C0E34-B365-484C-8F66-F063255395F4}"/>
                  </a:ext>
                </a:extLst>
              </p:cNvPr>
              <p:cNvGraphicFramePr>
                <a:graphicFrameLocks noGrp="1"/>
              </p:cNvGraphicFramePr>
              <p:nvPr>
                <p:extLst>
                  <p:ext uri="{D42A27DB-BD31-4B8C-83A1-F6EECF244321}">
                    <p14:modId xmlns:p14="http://schemas.microsoft.com/office/powerpoint/2010/main" val="2417005262"/>
                  </p:ext>
                </p:extLst>
              </p:nvPr>
            </p:nvGraphicFramePr>
            <p:xfrm>
              <a:off x="6284680" y="3754651"/>
              <a:ext cx="4572000" cy="318771"/>
            </p:xfrm>
            <a:graphic>
              <a:graphicData uri="http://schemas.openxmlformats.org/drawingml/2006/table">
                <a:tbl>
                  <a:tblPr>
                    <a:tableStyleId>{BDBED569-4797-4DF1-A0F4-6AAB3CD982D8}</a:tableStyleId>
                  </a:tblPr>
                  <a:tblGrid>
                    <a:gridCol w="1471289">
                      <a:extLst>
                        <a:ext uri="{9D8B030D-6E8A-4147-A177-3AD203B41FA5}">
                          <a16:colId xmlns:a16="http://schemas.microsoft.com/office/drawing/2014/main" val="1576434914"/>
                        </a:ext>
                      </a:extLst>
                    </a:gridCol>
                    <a:gridCol w="1302821">
                      <a:extLst>
                        <a:ext uri="{9D8B030D-6E8A-4147-A177-3AD203B41FA5}">
                          <a16:colId xmlns:a16="http://schemas.microsoft.com/office/drawing/2014/main" val="1185355800"/>
                        </a:ext>
                      </a:extLst>
                    </a:gridCol>
                    <a:gridCol w="1797890">
                      <a:extLst>
                        <a:ext uri="{9D8B030D-6E8A-4147-A177-3AD203B41FA5}">
                          <a16:colId xmlns:a16="http://schemas.microsoft.com/office/drawing/2014/main" val="1614874174"/>
                        </a:ext>
                      </a:extLst>
                    </a:gridCol>
                  </a:tblGrid>
                  <a:tr h="318771">
                    <a:tc>
                      <a:txBody>
                        <a:bodyPr/>
                        <a:lstStyle/>
                        <a:p>
                          <a:pPr algn="ctr" fontAlgn="ctr"/>
                          <a14:m>
                            <m:oMathPara xmlns:m="http://schemas.openxmlformats.org/officeDocument/2006/math">
                              <m:oMathParaPr>
                                <m:jc m:val="centerGroup"/>
                              </m:oMathParaPr>
                              <m:oMath xmlns:m="http://schemas.openxmlformats.org/officeDocument/2006/math">
                                <m:sSub>
                                  <m:sSubPr>
                                    <m:ctrlPr>
                                      <a:rPr lang="en-US" altLang="zh-CN" sz="1000" b="1" i="1" u="none" strike="noStrike" kern="1200" smtClean="0">
                                        <a:solidFill>
                                          <a:schemeClr val="tx1"/>
                                        </a:solidFill>
                                        <a:effectLst/>
                                        <a:latin typeface="Cambria Math" panose="02040503050406030204" pitchFamily="18" charset="0"/>
                                        <a:ea typeface="+mj-ea"/>
                                        <a:cs typeface="+mn-cs"/>
                                      </a:rPr>
                                    </m:ctrlPr>
                                  </m:sSubPr>
                                  <m:e>
                                    <m:r>
                                      <a:rPr lang="en-US" altLang="zh-CN" sz="1000" b="1" i="1" u="none" strike="noStrike" kern="1200" smtClean="0">
                                        <a:solidFill>
                                          <a:schemeClr val="tx1"/>
                                        </a:solidFill>
                                        <a:effectLst/>
                                        <a:latin typeface="Cambria Math" panose="02040503050406030204" pitchFamily="18" charset="0"/>
                                        <a:ea typeface="+mj-ea"/>
                                        <a:cs typeface="+mn-cs"/>
                                      </a:rPr>
                                      <m:t>𝑨</m:t>
                                    </m:r>
                                  </m:e>
                                  <m:sub>
                                    <m:r>
                                      <a:rPr lang="en-US" altLang="zh-CN" sz="1000" b="1" i="1" u="none" strike="noStrike" kern="1200" smtClean="0">
                                        <a:solidFill>
                                          <a:schemeClr val="tx1"/>
                                        </a:solidFill>
                                        <a:effectLst/>
                                        <a:latin typeface="Cambria Math" panose="02040503050406030204" pitchFamily="18" charset="0"/>
                                        <a:ea typeface="+mj-ea"/>
                                        <a:cs typeface="+mn-cs"/>
                                      </a:rPr>
                                      <m:t>𝟎</m:t>
                                    </m:r>
                                    <m:r>
                                      <a:rPr lang="en-US" altLang="zh-CN" sz="1000" b="1" i="1" u="none" strike="noStrike" kern="1200" smtClean="0">
                                        <a:solidFill>
                                          <a:schemeClr val="tx1"/>
                                        </a:solidFill>
                                        <a:effectLst/>
                                        <a:latin typeface="Cambria Math" panose="02040503050406030204" pitchFamily="18" charset="0"/>
                                        <a:ea typeface="+mj-ea"/>
                                        <a:cs typeface="+mn-cs"/>
                                      </a:rPr>
                                      <m:t>.</m:t>
                                    </m:r>
                                    <m:r>
                                      <a:rPr lang="en-US" altLang="zh-CN" sz="1000" b="1" i="1" u="none" strike="noStrike" kern="1200" smtClean="0">
                                        <a:solidFill>
                                          <a:schemeClr val="tx1"/>
                                        </a:solidFill>
                                        <a:effectLst/>
                                        <a:latin typeface="Cambria Math" panose="02040503050406030204" pitchFamily="18" charset="0"/>
                                        <a:ea typeface="+mj-ea"/>
                                        <a:cs typeface="+mn-cs"/>
                                      </a:rPr>
                                      <m:t>𝟑</m:t>
                                    </m:r>
                                  </m:sub>
                                </m:sSub>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𝟖</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𝟏𝟎</m:t>
                                </m:r>
                                <m:r>
                                  <a:rPr lang="en-US" altLang="zh-CN" sz="1000" b="1" i="1" u="none" strike="noStrike" kern="1200" smtClean="0">
                                    <a:solidFill>
                                      <a:schemeClr val="tx1"/>
                                    </a:solidFill>
                                    <a:effectLst/>
                                    <a:latin typeface="Cambria Math" panose="02040503050406030204" pitchFamily="18" charset="0"/>
                                    <a:ea typeface="+mn-ea"/>
                                    <a:cs typeface="+mn-cs"/>
                                  </a:rPr>
                                  <m:t>]</m:t>
                                </m:r>
                              </m:oMath>
                            </m:oMathPara>
                          </a14:m>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0.3</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sSub>
                                  <m:sSubPr>
                                    <m:ctrlPr>
                                      <a:rPr lang="en-US" altLang="zh-CN" sz="1000" b="1" i="1" u="none" strike="noStrike" kern="1200" smtClean="0">
                                        <a:solidFill>
                                          <a:schemeClr val="tx1"/>
                                        </a:solidFill>
                                        <a:effectLst/>
                                        <a:latin typeface="Cambria Math" panose="02040503050406030204" pitchFamily="18" charset="0"/>
                                        <a:ea typeface="+mn-ea"/>
                                        <a:cs typeface="+mn-cs"/>
                                      </a:rPr>
                                    </m:ctrlPr>
                                  </m:sSubPr>
                                  <m:e>
                                    <m:r>
                                      <a:rPr lang="en-US" altLang="zh-CN" sz="1000" b="1" i="1" u="none" strike="noStrike" kern="1200" smtClean="0">
                                        <a:solidFill>
                                          <a:schemeClr val="tx1"/>
                                        </a:solidFill>
                                        <a:effectLst/>
                                        <a:latin typeface="Cambria Math" panose="02040503050406030204" pitchFamily="18" charset="0"/>
                                        <a:ea typeface="+mn-ea"/>
                                        <a:cs typeface="+mn-cs"/>
                                      </a:rPr>
                                      <m:t>𝑫𝑪𝑽𝑹</m:t>
                                    </m:r>
                                  </m:e>
                                  <m:sub>
                                    <m:sSub>
                                      <m:sSubPr>
                                        <m:ctrlPr>
                                          <a:rPr lang="en-US" altLang="zh-CN" sz="1000" b="1" i="1" u="none" strike="noStrike" kern="1200" smtClean="0">
                                            <a:solidFill>
                                              <a:schemeClr val="tx1"/>
                                            </a:solidFill>
                                            <a:effectLst/>
                                            <a:latin typeface="Cambria Math" panose="02040503050406030204" pitchFamily="18" charset="0"/>
                                            <a:ea typeface="+mn-ea"/>
                                            <a:cs typeface="+mn-cs"/>
                                          </a:rPr>
                                        </m:ctrlPr>
                                      </m:sSubPr>
                                      <m:e>
                                        <m:r>
                                          <a:rPr lang="en-US" altLang="zh-CN" sz="1000" b="1" i="1" u="none" strike="noStrike" kern="1200" smtClean="0">
                                            <a:solidFill>
                                              <a:schemeClr val="tx1"/>
                                            </a:solidFill>
                                            <a:effectLst/>
                                            <a:latin typeface="Cambria Math" panose="02040503050406030204" pitchFamily="18" charset="0"/>
                                            <a:ea typeface="+mn-ea"/>
                                            <a:cs typeface="+mn-cs"/>
                                          </a:rPr>
                                          <m:t>𝑨</m:t>
                                        </m:r>
                                      </m:e>
                                      <m:sub>
                                        <m:r>
                                          <a:rPr lang="en-US" altLang="zh-CN" sz="1000" b="1" i="1" u="none" strike="noStrike" kern="1200" smtClean="0">
                                            <a:solidFill>
                                              <a:schemeClr val="tx1"/>
                                            </a:solidFill>
                                            <a:effectLst/>
                                            <a:latin typeface="Cambria Math" panose="02040503050406030204" pitchFamily="18" charset="0"/>
                                            <a:ea typeface="+mn-ea"/>
                                            <a:cs typeface="+mn-cs"/>
                                          </a:rPr>
                                          <m:t>𝟎</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𝟑</m:t>
                                        </m:r>
                                      </m:sub>
                                    </m:sSub>
                                  </m:sub>
                                </m:sSub>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𝟏</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𝟎</m:t>
                                </m:r>
                              </m:oMath>
                            </m:oMathPara>
                          </a14:m>
                          <a:endParaRPr lang="en-US" altLang="zh-CN" sz="1000" b="1" i="0" u="none" strike="noStrike" dirty="0">
                            <a:solidFill>
                              <a:schemeClr val="tx1"/>
                            </a:solidFill>
                            <a:effectLst/>
                            <a:latin typeface="+mj-ea"/>
                            <a:ea typeface="+mj-ea"/>
                          </a:endParaRPr>
                        </a:p>
                      </a:txBody>
                      <a:tcPr marL="9525" marR="9525" marT="9525" marB="0" anchor="ctr"/>
                    </a:tc>
                    <a:extLst>
                      <a:ext uri="{0D108BD9-81ED-4DB2-BD59-A6C34878D82A}">
                        <a16:rowId xmlns:a16="http://schemas.microsoft.com/office/drawing/2014/main" val="3959101915"/>
                      </a:ext>
                    </a:extLst>
                  </a:tr>
                </a:tbl>
              </a:graphicData>
            </a:graphic>
          </p:graphicFrame>
        </mc:Choice>
        <mc:Fallback xmlns="">
          <p:graphicFrame>
            <p:nvGraphicFramePr>
              <p:cNvPr id="44" name="表格 43">
                <a:extLst>
                  <a:ext uri="{FF2B5EF4-FFF2-40B4-BE49-F238E27FC236}">
                    <a16:creationId xmlns:a16="http://schemas.microsoft.com/office/drawing/2014/main" id="{AF6C0E34-B365-484C-8F66-F063255395F4}"/>
                  </a:ext>
                </a:extLst>
              </p:cNvPr>
              <p:cNvGraphicFramePr>
                <a:graphicFrameLocks noGrp="1"/>
              </p:cNvGraphicFramePr>
              <p:nvPr>
                <p:extLst>
                  <p:ext uri="{D42A27DB-BD31-4B8C-83A1-F6EECF244321}">
                    <p14:modId xmlns:p14="http://schemas.microsoft.com/office/powerpoint/2010/main" val="2417005262"/>
                  </p:ext>
                </p:extLst>
              </p:nvPr>
            </p:nvGraphicFramePr>
            <p:xfrm>
              <a:off x="6284680" y="3754651"/>
              <a:ext cx="4572000" cy="318771"/>
            </p:xfrm>
            <a:graphic>
              <a:graphicData uri="http://schemas.openxmlformats.org/drawingml/2006/table">
                <a:tbl>
                  <a:tblPr>
                    <a:tableStyleId>{BDBED569-4797-4DF1-A0F4-6AAB3CD982D8}</a:tableStyleId>
                  </a:tblPr>
                  <a:tblGrid>
                    <a:gridCol w="1471289">
                      <a:extLst>
                        <a:ext uri="{9D8B030D-6E8A-4147-A177-3AD203B41FA5}">
                          <a16:colId xmlns:a16="http://schemas.microsoft.com/office/drawing/2014/main" val="1576434914"/>
                        </a:ext>
                      </a:extLst>
                    </a:gridCol>
                    <a:gridCol w="1302821">
                      <a:extLst>
                        <a:ext uri="{9D8B030D-6E8A-4147-A177-3AD203B41FA5}">
                          <a16:colId xmlns:a16="http://schemas.microsoft.com/office/drawing/2014/main" val="1185355800"/>
                        </a:ext>
                      </a:extLst>
                    </a:gridCol>
                    <a:gridCol w="1797890">
                      <a:extLst>
                        <a:ext uri="{9D8B030D-6E8A-4147-A177-3AD203B41FA5}">
                          <a16:colId xmlns:a16="http://schemas.microsoft.com/office/drawing/2014/main" val="1614874174"/>
                        </a:ext>
                      </a:extLst>
                    </a:gridCol>
                  </a:tblGrid>
                  <a:tr h="318771">
                    <a:tc>
                      <a:txBody>
                        <a:bodyPr/>
                        <a:lstStyle/>
                        <a:p>
                          <a:endParaRPr lang="zh-CN"/>
                        </a:p>
                      </a:txBody>
                      <a:tcPr marL="9525" marR="9525" marT="9525" marB="0" anchor="ctr">
                        <a:blipFill>
                          <a:blip r:embed="rId16"/>
                          <a:stretch>
                            <a:fillRect l="-413" t="-1852" r="-211570" b="-3704"/>
                          </a:stretch>
                        </a:blipFill>
                      </a:tcPr>
                    </a:tc>
                    <a:tc>
                      <a:txBody>
                        <a:bodyPr/>
                        <a:lstStyle/>
                        <a:p>
                          <a:pPr algn="ctr" fontAlgn="ctr"/>
                          <a:r>
                            <a:rPr lang="en-US" altLang="zh-CN" sz="1000" b="1" u="none" strike="noStrike" dirty="0">
                              <a:solidFill>
                                <a:schemeClr val="tx1"/>
                              </a:solidFill>
                              <a:effectLst/>
                              <a:latin typeface="+mj-ea"/>
                              <a:ea typeface="+mj-ea"/>
                            </a:rPr>
                            <a:t>0.3</a:t>
                          </a:r>
                          <a:endParaRPr lang="en-US" altLang="zh-CN" sz="1000" b="1" i="0" u="none" strike="noStrike" dirty="0">
                            <a:solidFill>
                              <a:schemeClr val="tx1"/>
                            </a:solidFill>
                            <a:effectLst/>
                            <a:latin typeface="+mj-ea"/>
                            <a:ea typeface="+mj-ea"/>
                          </a:endParaRPr>
                        </a:p>
                      </a:txBody>
                      <a:tcPr marL="9525" marR="9525" marT="9525" marB="0" anchor="ctr"/>
                    </a:tc>
                    <a:tc>
                      <a:txBody>
                        <a:bodyPr/>
                        <a:lstStyle/>
                        <a:p>
                          <a:endParaRPr lang="zh-CN"/>
                        </a:p>
                      </a:txBody>
                      <a:tcPr marL="9525" marR="9525" marT="9525" marB="0" anchor="ctr">
                        <a:blipFill>
                          <a:blip r:embed="rId16"/>
                          <a:stretch>
                            <a:fillRect l="-154915" t="-1852" r="-1017" b="-3704"/>
                          </a:stretch>
                        </a:blipFill>
                      </a:tcPr>
                    </a:tc>
                    <a:extLst>
                      <a:ext uri="{0D108BD9-81ED-4DB2-BD59-A6C34878D82A}">
                        <a16:rowId xmlns:a16="http://schemas.microsoft.com/office/drawing/2014/main" val="39591019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5" name="表格 44">
                <a:extLst>
                  <a:ext uri="{FF2B5EF4-FFF2-40B4-BE49-F238E27FC236}">
                    <a16:creationId xmlns:a16="http://schemas.microsoft.com/office/drawing/2014/main" id="{61D4FE31-CE8B-4AEE-AD57-274360555B5F}"/>
                  </a:ext>
                </a:extLst>
              </p:cNvPr>
              <p:cNvGraphicFramePr>
                <a:graphicFrameLocks noGrp="1"/>
              </p:cNvGraphicFramePr>
              <p:nvPr>
                <p:extLst>
                  <p:ext uri="{D42A27DB-BD31-4B8C-83A1-F6EECF244321}">
                    <p14:modId xmlns:p14="http://schemas.microsoft.com/office/powerpoint/2010/main" val="28841183"/>
                  </p:ext>
                </p:extLst>
              </p:nvPr>
            </p:nvGraphicFramePr>
            <p:xfrm>
              <a:off x="6284680" y="3435880"/>
              <a:ext cx="4572000" cy="318771"/>
            </p:xfrm>
            <a:graphic>
              <a:graphicData uri="http://schemas.openxmlformats.org/drawingml/2006/table">
                <a:tbl>
                  <a:tblPr>
                    <a:tableStyleId>{BDBED569-4797-4DF1-A0F4-6AAB3CD982D8}</a:tableStyleId>
                  </a:tblPr>
                  <a:tblGrid>
                    <a:gridCol w="1471289">
                      <a:extLst>
                        <a:ext uri="{9D8B030D-6E8A-4147-A177-3AD203B41FA5}">
                          <a16:colId xmlns:a16="http://schemas.microsoft.com/office/drawing/2014/main" val="2728662191"/>
                        </a:ext>
                      </a:extLst>
                    </a:gridCol>
                    <a:gridCol w="1302821">
                      <a:extLst>
                        <a:ext uri="{9D8B030D-6E8A-4147-A177-3AD203B41FA5}">
                          <a16:colId xmlns:a16="http://schemas.microsoft.com/office/drawing/2014/main" val="1588568347"/>
                        </a:ext>
                      </a:extLst>
                    </a:gridCol>
                    <a:gridCol w="1797890">
                      <a:extLst>
                        <a:ext uri="{9D8B030D-6E8A-4147-A177-3AD203B41FA5}">
                          <a16:colId xmlns:a16="http://schemas.microsoft.com/office/drawing/2014/main" val="2877110290"/>
                        </a:ext>
                      </a:extLst>
                    </a:gridCol>
                  </a:tblGrid>
                  <a:tr h="318771">
                    <a:tc>
                      <a:txBody>
                        <a:bodyPr/>
                        <a:lstStyle/>
                        <a:p>
                          <a:pPr algn="ctr" fontAlgn="ctr"/>
                          <a14:m>
                            <m:oMathPara xmlns:m="http://schemas.openxmlformats.org/officeDocument/2006/math">
                              <m:oMathParaPr>
                                <m:jc m:val="centerGroup"/>
                              </m:oMathParaPr>
                              <m:oMath xmlns:m="http://schemas.openxmlformats.org/officeDocument/2006/math">
                                <m:sSub>
                                  <m:sSubPr>
                                    <m:ctrlPr>
                                      <a:rPr lang="en-US" altLang="zh-CN" sz="1000" b="1" i="1" u="none" strike="noStrike" kern="1200" smtClean="0">
                                        <a:solidFill>
                                          <a:schemeClr val="tx1"/>
                                        </a:solidFill>
                                        <a:effectLst/>
                                        <a:latin typeface="Cambria Math" panose="02040503050406030204" pitchFamily="18" charset="0"/>
                                        <a:ea typeface="+mj-ea"/>
                                        <a:cs typeface="+mn-cs"/>
                                      </a:rPr>
                                    </m:ctrlPr>
                                  </m:sSubPr>
                                  <m:e>
                                    <m:r>
                                      <a:rPr lang="en-US" altLang="zh-CN" sz="1000" b="1" i="1" u="none" strike="noStrike" kern="1200" smtClean="0">
                                        <a:solidFill>
                                          <a:schemeClr val="tx1"/>
                                        </a:solidFill>
                                        <a:effectLst/>
                                        <a:latin typeface="Cambria Math" panose="02040503050406030204" pitchFamily="18" charset="0"/>
                                        <a:ea typeface="+mj-ea"/>
                                        <a:cs typeface="+mn-cs"/>
                                      </a:rPr>
                                      <m:t>𝑨</m:t>
                                    </m:r>
                                  </m:e>
                                  <m:sub>
                                    <m:r>
                                      <a:rPr lang="en-US" altLang="zh-CN" sz="1000" b="1" i="1" u="none" strike="noStrike" kern="1200" smtClean="0">
                                        <a:solidFill>
                                          <a:schemeClr val="tx1"/>
                                        </a:solidFill>
                                        <a:effectLst/>
                                        <a:latin typeface="Cambria Math" panose="02040503050406030204" pitchFamily="18" charset="0"/>
                                        <a:ea typeface="+mj-ea"/>
                                        <a:cs typeface="+mn-cs"/>
                                      </a:rPr>
                                      <m:t>𝟎</m:t>
                                    </m:r>
                                    <m:r>
                                      <a:rPr lang="en-US" altLang="zh-CN" sz="1000" b="1" i="1" u="none" strike="noStrike" kern="1200" smtClean="0">
                                        <a:solidFill>
                                          <a:schemeClr val="tx1"/>
                                        </a:solidFill>
                                        <a:effectLst/>
                                        <a:latin typeface="Cambria Math" panose="02040503050406030204" pitchFamily="18" charset="0"/>
                                        <a:ea typeface="+mj-ea"/>
                                        <a:cs typeface="+mn-cs"/>
                                      </a:rPr>
                                      <m:t>.</m:t>
                                    </m:r>
                                    <m:r>
                                      <a:rPr lang="en-US" altLang="zh-CN" sz="1000" b="1" i="1" u="none" strike="noStrike" kern="1200" smtClean="0">
                                        <a:solidFill>
                                          <a:schemeClr val="tx1"/>
                                        </a:solidFill>
                                        <a:effectLst/>
                                        <a:latin typeface="Cambria Math" panose="02040503050406030204" pitchFamily="18" charset="0"/>
                                        <a:ea typeface="+mj-ea"/>
                                        <a:cs typeface="+mn-cs"/>
                                      </a:rPr>
                                      <m:t>𝟐𝟓</m:t>
                                    </m:r>
                                  </m:sub>
                                </m:sSub>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𝟕</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𝟏𝟎</m:t>
                                </m:r>
                                <m:r>
                                  <a:rPr lang="en-US" altLang="zh-CN" sz="1000" b="1" i="1" u="none" strike="noStrike" kern="1200" smtClean="0">
                                    <a:solidFill>
                                      <a:schemeClr val="tx1"/>
                                    </a:solidFill>
                                    <a:effectLst/>
                                    <a:latin typeface="Cambria Math" panose="02040503050406030204" pitchFamily="18" charset="0"/>
                                    <a:ea typeface="+mn-ea"/>
                                    <a:cs typeface="+mn-cs"/>
                                  </a:rPr>
                                  <m:t>]</m:t>
                                </m:r>
                              </m:oMath>
                            </m:oMathPara>
                          </a14:m>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0.25</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sSub>
                                  <m:sSubPr>
                                    <m:ctrlPr>
                                      <a:rPr lang="en-US" altLang="zh-CN" sz="1000" b="1" i="1" u="none" strike="noStrike" kern="1200" smtClean="0">
                                        <a:solidFill>
                                          <a:schemeClr val="tx1"/>
                                        </a:solidFill>
                                        <a:effectLst/>
                                        <a:latin typeface="Cambria Math" panose="02040503050406030204" pitchFamily="18" charset="0"/>
                                        <a:ea typeface="+mn-ea"/>
                                        <a:cs typeface="+mn-cs"/>
                                      </a:rPr>
                                    </m:ctrlPr>
                                  </m:sSubPr>
                                  <m:e>
                                    <m:r>
                                      <a:rPr lang="en-US" altLang="zh-CN" sz="1000" b="1" i="1" u="none" strike="noStrike" kern="1200" smtClean="0">
                                        <a:solidFill>
                                          <a:schemeClr val="tx1"/>
                                        </a:solidFill>
                                        <a:effectLst/>
                                        <a:latin typeface="Cambria Math" panose="02040503050406030204" pitchFamily="18" charset="0"/>
                                        <a:ea typeface="+mn-ea"/>
                                        <a:cs typeface="+mn-cs"/>
                                      </a:rPr>
                                      <m:t>𝑫𝑪𝑽𝑹</m:t>
                                    </m:r>
                                  </m:e>
                                  <m:sub>
                                    <m:sSub>
                                      <m:sSubPr>
                                        <m:ctrlPr>
                                          <a:rPr lang="en-US" altLang="zh-CN" sz="1000" b="1" i="1" u="none" strike="noStrike" kern="1200" smtClean="0">
                                            <a:solidFill>
                                              <a:schemeClr val="tx1"/>
                                            </a:solidFill>
                                            <a:effectLst/>
                                            <a:latin typeface="Cambria Math" panose="02040503050406030204" pitchFamily="18" charset="0"/>
                                            <a:ea typeface="+mn-ea"/>
                                            <a:cs typeface="+mn-cs"/>
                                          </a:rPr>
                                        </m:ctrlPr>
                                      </m:sSubPr>
                                      <m:e>
                                        <m:r>
                                          <a:rPr lang="en-US" altLang="zh-CN" sz="1000" b="1" i="1" u="none" strike="noStrike" kern="1200" smtClean="0">
                                            <a:solidFill>
                                              <a:schemeClr val="tx1"/>
                                            </a:solidFill>
                                            <a:effectLst/>
                                            <a:latin typeface="Cambria Math" panose="02040503050406030204" pitchFamily="18" charset="0"/>
                                            <a:ea typeface="+mn-ea"/>
                                            <a:cs typeface="+mn-cs"/>
                                          </a:rPr>
                                          <m:t>𝑨</m:t>
                                        </m:r>
                                      </m:e>
                                      <m:sub>
                                        <m:r>
                                          <a:rPr lang="en-US" altLang="zh-CN" sz="1000" b="1" i="1" u="none" strike="noStrike" kern="1200" smtClean="0">
                                            <a:solidFill>
                                              <a:schemeClr val="tx1"/>
                                            </a:solidFill>
                                            <a:effectLst/>
                                            <a:latin typeface="Cambria Math" panose="02040503050406030204" pitchFamily="18" charset="0"/>
                                            <a:ea typeface="+mn-ea"/>
                                            <a:cs typeface="+mn-cs"/>
                                          </a:rPr>
                                          <m:t>𝟎</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𝟐𝟓</m:t>
                                        </m:r>
                                      </m:sub>
                                    </m:sSub>
                                  </m:sub>
                                </m:sSub>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𝟎</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𝟕𝟓</m:t>
                                </m:r>
                              </m:oMath>
                            </m:oMathPara>
                          </a14:m>
                          <a:endParaRPr lang="en-US" altLang="zh-CN" sz="1000" b="1" i="0" u="none" strike="noStrike" dirty="0">
                            <a:solidFill>
                              <a:schemeClr val="tx1"/>
                            </a:solidFill>
                            <a:effectLst/>
                            <a:latin typeface="+mj-ea"/>
                            <a:ea typeface="+mj-ea"/>
                          </a:endParaRPr>
                        </a:p>
                      </a:txBody>
                      <a:tcPr marL="9525" marR="9525" marT="9525" marB="0" anchor="ctr"/>
                    </a:tc>
                    <a:extLst>
                      <a:ext uri="{0D108BD9-81ED-4DB2-BD59-A6C34878D82A}">
                        <a16:rowId xmlns:a16="http://schemas.microsoft.com/office/drawing/2014/main" val="4246125498"/>
                      </a:ext>
                    </a:extLst>
                  </a:tr>
                </a:tbl>
              </a:graphicData>
            </a:graphic>
          </p:graphicFrame>
        </mc:Choice>
        <mc:Fallback xmlns="">
          <p:graphicFrame>
            <p:nvGraphicFramePr>
              <p:cNvPr id="45" name="表格 44">
                <a:extLst>
                  <a:ext uri="{FF2B5EF4-FFF2-40B4-BE49-F238E27FC236}">
                    <a16:creationId xmlns:a16="http://schemas.microsoft.com/office/drawing/2014/main" id="{61D4FE31-CE8B-4AEE-AD57-274360555B5F}"/>
                  </a:ext>
                </a:extLst>
              </p:cNvPr>
              <p:cNvGraphicFramePr>
                <a:graphicFrameLocks noGrp="1"/>
              </p:cNvGraphicFramePr>
              <p:nvPr>
                <p:extLst>
                  <p:ext uri="{D42A27DB-BD31-4B8C-83A1-F6EECF244321}">
                    <p14:modId xmlns:p14="http://schemas.microsoft.com/office/powerpoint/2010/main" val="28841183"/>
                  </p:ext>
                </p:extLst>
              </p:nvPr>
            </p:nvGraphicFramePr>
            <p:xfrm>
              <a:off x="6284680" y="3435880"/>
              <a:ext cx="4572000" cy="318771"/>
            </p:xfrm>
            <a:graphic>
              <a:graphicData uri="http://schemas.openxmlformats.org/drawingml/2006/table">
                <a:tbl>
                  <a:tblPr>
                    <a:tableStyleId>{BDBED569-4797-4DF1-A0F4-6AAB3CD982D8}</a:tableStyleId>
                  </a:tblPr>
                  <a:tblGrid>
                    <a:gridCol w="1471289">
                      <a:extLst>
                        <a:ext uri="{9D8B030D-6E8A-4147-A177-3AD203B41FA5}">
                          <a16:colId xmlns:a16="http://schemas.microsoft.com/office/drawing/2014/main" val="2728662191"/>
                        </a:ext>
                      </a:extLst>
                    </a:gridCol>
                    <a:gridCol w="1302821">
                      <a:extLst>
                        <a:ext uri="{9D8B030D-6E8A-4147-A177-3AD203B41FA5}">
                          <a16:colId xmlns:a16="http://schemas.microsoft.com/office/drawing/2014/main" val="1588568347"/>
                        </a:ext>
                      </a:extLst>
                    </a:gridCol>
                    <a:gridCol w="1797890">
                      <a:extLst>
                        <a:ext uri="{9D8B030D-6E8A-4147-A177-3AD203B41FA5}">
                          <a16:colId xmlns:a16="http://schemas.microsoft.com/office/drawing/2014/main" val="2877110290"/>
                        </a:ext>
                      </a:extLst>
                    </a:gridCol>
                  </a:tblGrid>
                  <a:tr h="318771">
                    <a:tc>
                      <a:txBody>
                        <a:bodyPr/>
                        <a:lstStyle/>
                        <a:p>
                          <a:endParaRPr lang="zh-CN"/>
                        </a:p>
                      </a:txBody>
                      <a:tcPr marL="9525" marR="9525" marT="9525" marB="0" anchor="ctr">
                        <a:blipFill>
                          <a:blip r:embed="rId17"/>
                          <a:stretch>
                            <a:fillRect l="-413" t="-1887" r="-211570" b="-5660"/>
                          </a:stretch>
                        </a:blipFill>
                      </a:tcPr>
                    </a:tc>
                    <a:tc>
                      <a:txBody>
                        <a:bodyPr/>
                        <a:lstStyle/>
                        <a:p>
                          <a:pPr algn="ctr" fontAlgn="ctr"/>
                          <a:r>
                            <a:rPr lang="en-US" altLang="zh-CN" sz="1000" b="1" u="none" strike="noStrike" dirty="0">
                              <a:solidFill>
                                <a:schemeClr val="tx1"/>
                              </a:solidFill>
                              <a:effectLst/>
                              <a:latin typeface="+mj-ea"/>
                              <a:ea typeface="+mj-ea"/>
                            </a:rPr>
                            <a:t>0.25</a:t>
                          </a:r>
                          <a:endParaRPr lang="en-US" altLang="zh-CN" sz="1000" b="1" i="0" u="none" strike="noStrike" dirty="0">
                            <a:solidFill>
                              <a:schemeClr val="tx1"/>
                            </a:solidFill>
                            <a:effectLst/>
                            <a:latin typeface="+mj-ea"/>
                            <a:ea typeface="+mj-ea"/>
                          </a:endParaRPr>
                        </a:p>
                      </a:txBody>
                      <a:tcPr marL="9525" marR="9525" marT="9525" marB="0" anchor="ctr"/>
                    </a:tc>
                    <a:tc>
                      <a:txBody>
                        <a:bodyPr/>
                        <a:lstStyle/>
                        <a:p>
                          <a:endParaRPr lang="zh-CN"/>
                        </a:p>
                      </a:txBody>
                      <a:tcPr marL="9525" marR="9525" marT="9525" marB="0" anchor="ctr">
                        <a:blipFill>
                          <a:blip r:embed="rId17"/>
                          <a:stretch>
                            <a:fillRect l="-154915" t="-1887" r="-1017" b="-5660"/>
                          </a:stretch>
                        </a:blipFill>
                      </a:tcPr>
                    </a:tc>
                    <a:extLst>
                      <a:ext uri="{0D108BD9-81ED-4DB2-BD59-A6C34878D82A}">
                        <a16:rowId xmlns:a16="http://schemas.microsoft.com/office/drawing/2014/main" val="424612549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4" name="表格 53">
                <a:extLst>
                  <a:ext uri="{FF2B5EF4-FFF2-40B4-BE49-F238E27FC236}">
                    <a16:creationId xmlns:a16="http://schemas.microsoft.com/office/drawing/2014/main" id="{8A63DE32-DF71-42E7-A4B2-7DF98EFF36C9}"/>
                  </a:ext>
                </a:extLst>
              </p:cNvPr>
              <p:cNvGraphicFramePr>
                <a:graphicFrameLocks noGrp="1"/>
              </p:cNvGraphicFramePr>
              <p:nvPr>
                <p:extLst>
                  <p:ext uri="{D42A27DB-BD31-4B8C-83A1-F6EECF244321}">
                    <p14:modId xmlns:p14="http://schemas.microsoft.com/office/powerpoint/2010/main" val="1525313914"/>
                  </p:ext>
                </p:extLst>
              </p:nvPr>
            </p:nvGraphicFramePr>
            <p:xfrm>
              <a:off x="6284680" y="3117109"/>
              <a:ext cx="4572000" cy="318771"/>
            </p:xfrm>
            <a:graphic>
              <a:graphicData uri="http://schemas.openxmlformats.org/drawingml/2006/table">
                <a:tbl>
                  <a:tblPr>
                    <a:tableStyleId>{BDBED569-4797-4DF1-A0F4-6AAB3CD982D8}</a:tableStyleId>
                  </a:tblPr>
                  <a:tblGrid>
                    <a:gridCol w="1471289">
                      <a:extLst>
                        <a:ext uri="{9D8B030D-6E8A-4147-A177-3AD203B41FA5}">
                          <a16:colId xmlns:a16="http://schemas.microsoft.com/office/drawing/2014/main" val="1254942591"/>
                        </a:ext>
                      </a:extLst>
                    </a:gridCol>
                    <a:gridCol w="1302821">
                      <a:extLst>
                        <a:ext uri="{9D8B030D-6E8A-4147-A177-3AD203B41FA5}">
                          <a16:colId xmlns:a16="http://schemas.microsoft.com/office/drawing/2014/main" val="4280174554"/>
                        </a:ext>
                      </a:extLst>
                    </a:gridCol>
                    <a:gridCol w="1797890">
                      <a:extLst>
                        <a:ext uri="{9D8B030D-6E8A-4147-A177-3AD203B41FA5}">
                          <a16:colId xmlns:a16="http://schemas.microsoft.com/office/drawing/2014/main" val="3906867834"/>
                        </a:ext>
                      </a:extLst>
                    </a:gridCol>
                  </a:tblGrid>
                  <a:tr h="318771">
                    <a:tc>
                      <a:txBody>
                        <a:bodyPr/>
                        <a:lstStyle/>
                        <a:p>
                          <a:pPr algn="ctr" fontAlgn="ctr"/>
                          <a14:m>
                            <m:oMathPara xmlns:m="http://schemas.openxmlformats.org/officeDocument/2006/math">
                              <m:oMathParaPr>
                                <m:jc m:val="centerGroup"/>
                              </m:oMathParaPr>
                              <m:oMath xmlns:m="http://schemas.openxmlformats.org/officeDocument/2006/math">
                                <m:sSub>
                                  <m:sSubPr>
                                    <m:ctrlPr>
                                      <a:rPr lang="en-US" altLang="zh-CN" sz="1000" b="1" i="1" u="none" strike="noStrike" kern="1200" smtClean="0">
                                        <a:solidFill>
                                          <a:schemeClr val="tx1"/>
                                        </a:solidFill>
                                        <a:effectLst/>
                                        <a:latin typeface="Cambria Math" panose="02040503050406030204" pitchFamily="18" charset="0"/>
                                        <a:ea typeface="+mj-ea"/>
                                        <a:cs typeface="+mn-cs"/>
                                      </a:rPr>
                                    </m:ctrlPr>
                                  </m:sSubPr>
                                  <m:e>
                                    <m:r>
                                      <a:rPr lang="en-US" altLang="zh-CN" sz="1000" b="1" i="1" u="none" strike="noStrike" kern="1200" smtClean="0">
                                        <a:solidFill>
                                          <a:schemeClr val="tx1"/>
                                        </a:solidFill>
                                        <a:effectLst/>
                                        <a:latin typeface="Cambria Math" panose="02040503050406030204" pitchFamily="18" charset="0"/>
                                        <a:ea typeface="+mj-ea"/>
                                        <a:cs typeface="+mn-cs"/>
                                      </a:rPr>
                                      <m:t>𝑨</m:t>
                                    </m:r>
                                  </m:e>
                                  <m:sub>
                                    <m:r>
                                      <a:rPr lang="en-US" altLang="zh-CN" sz="1000" b="1" i="1" u="none" strike="noStrike" kern="1200" smtClean="0">
                                        <a:solidFill>
                                          <a:schemeClr val="tx1"/>
                                        </a:solidFill>
                                        <a:effectLst/>
                                        <a:latin typeface="Cambria Math" panose="02040503050406030204" pitchFamily="18" charset="0"/>
                                        <a:ea typeface="+mj-ea"/>
                                        <a:cs typeface="+mn-cs"/>
                                      </a:rPr>
                                      <m:t>𝟎</m:t>
                                    </m:r>
                                    <m:r>
                                      <a:rPr lang="en-US" altLang="zh-CN" sz="1000" b="1" i="1" u="none" strike="noStrike" kern="1200" smtClean="0">
                                        <a:solidFill>
                                          <a:schemeClr val="tx1"/>
                                        </a:solidFill>
                                        <a:effectLst/>
                                        <a:latin typeface="Cambria Math" panose="02040503050406030204" pitchFamily="18" charset="0"/>
                                        <a:ea typeface="+mj-ea"/>
                                        <a:cs typeface="+mn-cs"/>
                                      </a:rPr>
                                      <m:t>.</m:t>
                                    </m:r>
                                    <m:r>
                                      <a:rPr lang="en-US" altLang="zh-CN" sz="1000" b="1" i="1" u="none" strike="noStrike" kern="1200" smtClean="0">
                                        <a:solidFill>
                                          <a:schemeClr val="tx1"/>
                                        </a:solidFill>
                                        <a:effectLst/>
                                        <a:latin typeface="Cambria Math" panose="02040503050406030204" pitchFamily="18" charset="0"/>
                                        <a:ea typeface="+mj-ea"/>
                                        <a:cs typeface="+mn-cs"/>
                                      </a:rPr>
                                      <m:t>𝟐</m:t>
                                    </m:r>
                                  </m:sub>
                                </m:sSub>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𝟔</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𝟏𝟎</m:t>
                                </m:r>
                                <m:r>
                                  <a:rPr lang="en-US" altLang="zh-CN" sz="1000" b="1" i="1" u="none" strike="noStrike" kern="1200" smtClean="0">
                                    <a:solidFill>
                                      <a:schemeClr val="tx1"/>
                                    </a:solidFill>
                                    <a:effectLst/>
                                    <a:latin typeface="Cambria Math" panose="02040503050406030204" pitchFamily="18" charset="0"/>
                                    <a:ea typeface="+mn-ea"/>
                                    <a:cs typeface="+mn-cs"/>
                                  </a:rPr>
                                  <m:t>]</m:t>
                                </m:r>
                              </m:oMath>
                            </m:oMathPara>
                          </a14:m>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0.2</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sSub>
                                  <m:sSubPr>
                                    <m:ctrlPr>
                                      <a:rPr lang="en-US" altLang="zh-CN" sz="1000" b="1" i="1" u="none" strike="noStrike" kern="1200" smtClean="0">
                                        <a:solidFill>
                                          <a:schemeClr val="tx1"/>
                                        </a:solidFill>
                                        <a:effectLst/>
                                        <a:latin typeface="Cambria Math" panose="02040503050406030204" pitchFamily="18" charset="0"/>
                                        <a:ea typeface="+mn-ea"/>
                                        <a:cs typeface="+mn-cs"/>
                                      </a:rPr>
                                    </m:ctrlPr>
                                  </m:sSubPr>
                                  <m:e>
                                    <m:r>
                                      <a:rPr lang="en-US" altLang="zh-CN" sz="1000" b="1" i="1" u="none" strike="noStrike" kern="1200" smtClean="0">
                                        <a:solidFill>
                                          <a:schemeClr val="tx1"/>
                                        </a:solidFill>
                                        <a:effectLst/>
                                        <a:latin typeface="Cambria Math" panose="02040503050406030204" pitchFamily="18" charset="0"/>
                                        <a:ea typeface="+mn-ea"/>
                                        <a:cs typeface="+mn-cs"/>
                                      </a:rPr>
                                      <m:t>𝑫𝑪𝑽𝑹</m:t>
                                    </m:r>
                                  </m:e>
                                  <m:sub>
                                    <m:sSub>
                                      <m:sSubPr>
                                        <m:ctrlPr>
                                          <a:rPr lang="en-US" altLang="zh-CN" sz="1000" b="1" i="1" u="none" strike="noStrike" kern="1200" smtClean="0">
                                            <a:solidFill>
                                              <a:schemeClr val="tx1"/>
                                            </a:solidFill>
                                            <a:effectLst/>
                                            <a:latin typeface="Cambria Math" panose="02040503050406030204" pitchFamily="18" charset="0"/>
                                            <a:ea typeface="+mn-ea"/>
                                            <a:cs typeface="+mn-cs"/>
                                          </a:rPr>
                                        </m:ctrlPr>
                                      </m:sSubPr>
                                      <m:e>
                                        <m:r>
                                          <a:rPr lang="en-US" altLang="zh-CN" sz="1000" b="1" i="1" u="none" strike="noStrike" kern="1200" smtClean="0">
                                            <a:solidFill>
                                              <a:schemeClr val="tx1"/>
                                            </a:solidFill>
                                            <a:effectLst/>
                                            <a:latin typeface="Cambria Math" panose="02040503050406030204" pitchFamily="18" charset="0"/>
                                            <a:ea typeface="+mn-ea"/>
                                            <a:cs typeface="+mn-cs"/>
                                          </a:rPr>
                                          <m:t>𝑨</m:t>
                                        </m:r>
                                      </m:e>
                                      <m:sub>
                                        <m:r>
                                          <a:rPr lang="en-US" altLang="zh-CN" sz="1000" b="1" i="1" u="none" strike="noStrike" kern="1200" smtClean="0">
                                            <a:solidFill>
                                              <a:schemeClr val="tx1"/>
                                            </a:solidFill>
                                            <a:effectLst/>
                                            <a:latin typeface="Cambria Math" panose="02040503050406030204" pitchFamily="18" charset="0"/>
                                            <a:ea typeface="+mn-ea"/>
                                            <a:cs typeface="+mn-cs"/>
                                          </a:rPr>
                                          <m:t>𝟎</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𝟐</m:t>
                                        </m:r>
                                      </m:sub>
                                    </m:sSub>
                                  </m:sub>
                                </m:sSub>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𝟎</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𝟔</m:t>
                                </m:r>
                              </m:oMath>
                            </m:oMathPara>
                          </a14:m>
                          <a:endParaRPr lang="en-US" altLang="zh-CN" sz="1000" b="1" i="0" u="none" strike="noStrike" kern="1200" dirty="0">
                            <a:solidFill>
                              <a:schemeClr val="tx1"/>
                            </a:solidFill>
                            <a:effectLst/>
                            <a:latin typeface="+mj-ea"/>
                            <a:ea typeface="+mn-ea"/>
                            <a:cs typeface="+mn-cs"/>
                          </a:endParaRPr>
                        </a:p>
                      </a:txBody>
                      <a:tcPr marL="9525" marR="9525" marT="9525" marB="0" anchor="ctr"/>
                    </a:tc>
                    <a:extLst>
                      <a:ext uri="{0D108BD9-81ED-4DB2-BD59-A6C34878D82A}">
                        <a16:rowId xmlns:a16="http://schemas.microsoft.com/office/drawing/2014/main" val="15388048"/>
                      </a:ext>
                    </a:extLst>
                  </a:tr>
                </a:tbl>
              </a:graphicData>
            </a:graphic>
          </p:graphicFrame>
        </mc:Choice>
        <mc:Fallback xmlns="">
          <p:graphicFrame>
            <p:nvGraphicFramePr>
              <p:cNvPr id="54" name="表格 53">
                <a:extLst>
                  <a:ext uri="{FF2B5EF4-FFF2-40B4-BE49-F238E27FC236}">
                    <a16:creationId xmlns:a16="http://schemas.microsoft.com/office/drawing/2014/main" id="{8A63DE32-DF71-42E7-A4B2-7DF98EFF36C9}"/>
                  </a:ext>
                </a:extLst>
              </p:cNvPr>
              <p:cNvGraphicFramePr>
                <a:graphicFrameLocks noGrp="1"/>
              </p:cNvGraphicFramePr>
              <p:nvPr>
                <p:extLst>
                  <p:ext uri="{D42A27DB-BD31-4B8C-83A1-F6EECF244321}">
                    <p14:modId xmlns:p14="http://schemas.microsoft.com/office/powerpoint/2010/main" val="1525313914"/>
                  </p:ext>
                </p:extLst>
              </p:nvPr>
            </p:nvGraphicFramePr>
            <p:xfrm>
              <a:off x="6284680" y="3117109"/>
              <a:ext cx="4572000" cy="318771"/>
            </p:xfrm>
            <a:graphic>
              <a:graphicData uri="http://schemas.openxmlformats.org/drawingml/2006/table">
                <a:tbl>
                  <a:tblPr>
                    <a:tableStyleId>{BDBED569-4797-4DF1-A0F4-6AAB3CD982D8}</a:tableStyleId>
                  </a:tblPr>
                  <a:tblGrid>
                    <a:gridCol w="1471289">
                      <a:extLst>
                        <a:ext uri="{9D8B030D-6E8A-4147-A177-3AD203B41FA5}">
                          <a16:colId xmlns:a16="http://schemas.microsoft.com/office/drawing/2014/main" val="1254942591"/>
                        </a:ext>
                      </a:extLst>
                    </a:gridCol>
                    <a:gridCol w="1302821">
                      <a:extLst>
                        <a:ext uri="{9D8B030D-6E8A-4147-A177-3AD203B41FA5}">
                          <a16:colId xmlns:a16="http://schemas.microsoft.com/office/drawing/2014/main" val="4280174554"/>
                        </a:ext>
                      </a:extLst>
                    </a:gridCol>
                    <a:gridCol w="1797890">
                      <a:extLst>
                        <a:ext uri="{9D8B030D-6E8A-4147-A177-3AD203B41FA5}">
                          <a16:colId xmlns:a16="http://schemas.microsoft.com/office/drawing/2014/main" val="3906867834"/>
                        </a:ext>
                      </a:extLst>
                    </a:gridCol>
                  </a:tblGrid>
                  <a:tr h="318771">
                    <a:tc>
                      <a:txBody>
                        <a:bodyPr/>
                        <a:lstStyle/>
                        <a:p>
                          <a:endParaRPr lang="zh-CN"/>
                        </a:p>
                      </a:txBody>
                      <a:tcPr marL="9525" marR="9525" marT="9525" marB="0" anchor="ctr">
                        <a:blipFill>
                          <a:blip r:embed="rId18"/>
                          <a:stretch>
                            <a:fillRect l="-413" t="-1887" r="-211570" b="-3774"/>
                          </a:stretch>
                        </a:blipFill>
                      </a:tcPr>
                    </a:tc>
                    <a:tc>
                      <a:txBody>
                        <a:bodyPr/>
                        <a:lstStyle/>
                        <a:p>
                          <a:pPr algn="ctr" fontAlgn="ctr"/>
                          <a:r>
                            <a:rPr lang="en-US" altLang="zh-CN" sz="1000" b="1" u="none" strike="noStrike" dirty="0">
                              <a:solidFill>
                                <a:schemeClr val="tx1"/>
                              </a:solidFill>
                              <a:effectLst/>
                              <a:latin typeface="+mj-ea"/>
                              <a:ea typeface="+mj-ea"/>
                            </a:rPr>
                            <a:t>0.2</a:t>
                          </a:r>
                          <a:endParaRPr lang="en-US" altLang="zh-CN" sz="1000" b="1" i="0" u="none" strike="noStrike" dirty="0">
                            <a:solidFill>
                              <a:schemeClr val="tx1"/>
                            </a:solidFill>
                            <a:effectLst/>
                            <a:latin typeface="+mj-ea"/>
                            <a:ea typeface="+mj-ea"/>
                          </a:endParaRPr>
                        </a:p>
                      </a:txBody>
                      <a:tcPr marL="9525" marR="9525" marT="9525" marB="0" anchor="ctr"/>
                    </a:tc>
                    <a:tc>
                      <a:txBody>
                        <a:bodyPr/>
                        <a:lstStyle/>
                        <a:p>
                          <a:endParaRPr lang="zh-CN"/>
                        </a:p>
                      </a:txBody>
                      <a:tcPr marL="9525" marR="9525" marT="9525" marB="0" anchor="ctr">
                        <a:blipFill>
                          <a:blip r:embed="rId18"/>
                          <a:stretch>
                            <a:fillRect l="-154915" t="-1887" r="-1017" b="-3774"/>
                          </a:stretch>
                        </a:blipFill>
                      </a:tcPr>
                    </a:tc>
                    <a:extLst>
                      <a:ext uri="{0D108BD9-81ED-4DB2-BD59-A6C34878D82A}">
                        <a16:rowId xmlns:a16="http://schemas.microsoft.com/office/drawing/2014/main" val="1538804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5" name="表格 54">
                <a:extLst>
                  <a:ext uri="{FF2B5EF4-FFF2-40B4-BE49-F238E27FC236}">
                    <a16:creationId xmlns:a16="http://schemas.microsoft.com/office/drawing/2014/main" id="{B5B7CEB3-B598-4058-9787-2DC8B9AF90E1}"/>
                  </a:ext>
                </a:extLst>
              </p:cNvPr>
              <p:cNvGraphicFramePr>
                <a:graphicFrameLocks noGrp="1"/>
              </p:cNvGraphicFramePr>
              <p:nvPr>
                <p:extLst>
                  <p:ext uri="{D42A27DB-BD31-4B8C-83A1-F6EECF244321}">
                    <p14:modId xmlns:p14="http://schemas.microsoft.com/office/powerpoint/2010/main" val="1744499578"/>
                  </p:ext>
                </p:extLst>
              </p:nvPr>
            </p:nvGraphicFramePr>
            <p:xfrm>
              <a:off x="6284680" y="2798338"/>
              <a:ext cx="4572000" cy="318771"/>
            </p:xfrm>
            <a:graphic>
              <a:graphicData uri="http://schemas.openxmlformats.org/drawingml/2006/table">
                <a:tbl>
                  <a:tblPr>
                    <a:tableStyleId>{BDBED569-4797-4DF1-A0F4-6AAB3CD982D8}</a:tableStyleId>
                  </a:tblPr>
                  <a:tblGrid>
                    <a:gridCol w="1471289">
                      <a:extLst>
                        <a:ext uri="{9D8B030D-6E8A-4147-A177-3AD203B41FA5}">
                          <a16:colId xmlns:a16="http://schemas.microsoft.com/office/drawing/2014/main" val="192668383"/>
                        </a:ext>
                      </a:extLst>
                    </a:gridCol>
                    <a:gridCol w="1302821">
                      <a:extLst>
                        <a:ext uri="{9D8B030D-6E8A-4147-A177-3AD203B41FA5}">
                          <a16:colId xmlns:a16="http://schemas.microsoft.com/office/drawing/2014/main" val="2667546528"/>
                        </a:ext>
                      </a:extLst>
                    </a:gridCol>
                    <a:gridCol w="1797890">
                      <a:extLst>
                        <a:ext uri="{9D8B030D-6E8A-4147-A177-3AD203B41FA5}">
                          <a16:colId xmlns:a16="http://schemas.microsoft.com/office/drawing/2014/main" val="921174139"/>
                        </a:ext>
                      </a:extLst>
                    </a:gridCol>
                  </a:tblGrid>
                  <a:tr h="318771">
                    <a:tc>
                      <a:txBody>
                        <a:bodyPr/>
                        <a:lstStyle/>
                        <a:p>
                          <a:pPr algn="ctr" fontAlgn="ctr"/>
                          <a14:m>
                            <m:oMathPara xmlns:m="http://schemas.openxmlformats.org/officeDocument/2006/math">
                              <m:oMathParaPr>
                                <m:jc m:val="centerGroup"/>
                              </m:oMathParaPr>
                              <m:oMath xmlns:m="http://schemas.openxmlformats.org/officeDocument/2006/math">
                                <m:sSub>
                                  <m:sSubPr>
                                    <m:ctrlPr>
                                      <a:rPr lang="en-US" altLang="zh-CN" sz="1000" b="1" i="1" u="none" strike="noStrike" kern="1200" smtClean="0">
                                        <a:solidFill>
                                          <a:schemeClr val="tx1"/>
                                        </a:solidFill>
                                        <a:effectLst/>
                                        <a:latin typeface="Cambria Math" panose="02040503050406030204" pitchFamily="18" charset="0"/>
                                        <a:ea typeface="+mj-ea"/>
                                        <a:cs typeface="+mn-cs"/>
                                      </a:rPr>
                                    </m:ctrlPr>
                                  </m:sSubPr>
                                  <m:e>
                                    <m:r>
                                      <a:rPr lang="en-US" altLang="zh-CN" sz="1000" b="1" i="1" u="none" strike="noStrike" kern="1200" smtClean="0">
                                        <a:solidFill>
                                          <a:schemeClr val="tx1"/>
                                        </a:solidFill>
                                        <a:effectLst/>
                                        <a:latin typeface="Cambria Math" panose="02040503050406030204" pitchFamily="18" charset="0"/>
                                        <a:ea typeface="+mj-ea"/>
                                        <a:cs typeface="+mn-cs"/>
                                      </a:rPr>
                                      <m:t>𝑨</m:t>
                                    </m:r>
                                  </m:e>
                                  <m:sub>
                                    <m:r>
                                      <a:rPr lang="en-US" altLang="zh-CN" sz="1000" b="1" i="1" u="none" strike="noStrike" kern="1200" smtClean="0">
                                        <a:solidFill>
                                          <a:schemeClr val="tx1"/>
                                        </a:solidFill>
                                        <a:effectLst/>
                                        <a:latin typeface="Cambria Math" panose="02040503050406030204" pitchFamily="18" charset="0"/>
                                        <a:ea typeface="+mj-ea"/>
                                        <a:cs typeface="+mn-cs"/>
                                      </a:rPr>
                                      <m:t>𝟎</m:t>
                                    </m:r>
                                    <m:r>
                                      <a:rPr lang="en-US" altLang="zh-CN" sz="1000" b="1" i="1" u="none" strike="noStrike" kern="1200" smtClean="0">
                                        <a:solidFill>
                                          <a:schemeClr val="tx1"/>
                                        </a:solidFill>
                                        <a:effectLst/>
                                        <a:latin typeface="Cambria Math" panose="02040503050406030204" pitchFamily="18" charset="0"/>
                                        <a:ea typeface="+mj-ea"/>
                                        <a:cs typeface="+mn-cs"/>
                                      </a:rPr>
                                      <m:t>.</m:t>
                                    </m:r>
                                    <m:r>
                                      <a:rPr lang="en-US" altLang="zh-CN" sz="1000" b="1" i="1" u="none" strike="noStrike" kern="1200" smtClean="0">
                                        <a:solidFill>
                                          <a:schemeClr val="tx1"/>
                                        </a:solidFill>
                                        <a:effectLst/>
                                        <a:latin typeface="Cambria Math" panose="02040503050406030204" pitchFamily="18" charset="0"/>
                                        <a:ea typeface="+mj-ea"/>
                                        <a:cs typeface="+mn-cs"/>
                                      </a:rPr>
                                      <m:t>𝟏𝟔</m:t>
                                    </m:r>
                                  </m:sub>
                                </m:sSub>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𝟓</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𝟏𝟎</m:t>
                                </m:r>
                                <m:r>
                                  <a:rPr lang="en-US" altLang="zh-CN" sz="1000" b="1" i="1" u="none" strike="noStrike" kern="1200" smtClean="0">
                                    <a:solidFill>
                                      <a:schemeClr val="tx1"/>
                                    </a:solidFill>
                                    <a:effectLst/>
                                    <a:latin typeface="Cambria Math" panose="02040503050406030204" pitchFamily="18" charset="0"/>
                                    <a:ea typeface="+mn-ea"/>
                                    <a:cs typeface="+mn-cs"/>
                                  </a:rPr>
                                  <m:t>]</m:t>
                                </m:r>
                              </m:oMath>
                            </m:oMathPara>
                          </a14:m>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0.16</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sSub>
                                  <m:sSubPr>
                                    <m:ctrlPr>
                                      <a:rPr lang="en-US" altLang="zh-CN" sz="1000" b="1" i="1" u="none" strike="noStrike" kern="1200" smtClean="0">
                                        <a:solidFill>
                                          <a:schemeClr val="tx1"/>
                                        </a:solidFill>
                                        <a:effectLst/>
                                        <a:latin typeface="Cambria Math" panose="02040503050406030204" pitchFamily="18" charset="0"/>
                                        <a:ea typeface="+mn-ea"/>
                                        <a:cs typeface="+mn-cs"/>
                                      </a:rPr>
                                    </m:ctrlPr>
                                  </m:sSubPr>
                                  <m:e>
                                    <m:r>
                                      <a:rPr lang="en-US" altLang="zh-CN" sz="1000" b="1" i="1" u="none" strike="noStrike" kern="1200" smtClean="0">
                                        <a:solidFill>
                                          <a:schemeClr val="tx1"/>
                                        </a:solidFill>
                                        <a:effectLst/>
                                        <a:latin typeface="Cambria Math" panose="02040503050406030204" pitchFamily="18" charset="0"/>
                                        <a:ea typeface="+mn-ea"/>
                                        <a:cs typeface="+mn-cs"/>
                                      </a:rPr>
                                      <m:t>𝑫𝑪𝑽𝑹</m:t>
                                    </m:r>
                                  </m:e>
                                  <m:sub>
                                    <m:sSub>
                                      <m:sSubPr>
                                        <m:ctrlPr>
                                          <a:rPr lang="en-US" altLang="zh-CN" sz="1000" b="1" i="1" u="none" strike="noStrike" kern="1200" smtClean="0">
                                            <a:solidFill>
                                              <a:schemeClr val="tx1"/>
                                            </a:solidFill>
                                            <a:effectLst/>
                                            <a:latin typeface="Cambria Math" panose="02040503050406030204" pitchFamily="18" charset="0"/>
                                            <a:ea typeface="+mn-ea"/>
                                            <a:cs typeface="+mn-cs"/>
                                          </a:rPr>
                                        </m:ctrlPr>
                                      </m:sSubPr>
                                      <m:e>
                                        <m:r>
                                          <a:rPr lang="en-US" altLang="zh-CN" sz="1000" b="1" i="1" u="none" strike="noStrike" kern="1200" smtClean="0">
                                            <a:solidFill>
                                              <a:schemeClr val="tx1"/>
                                            </a:solidFill>
                                            <a:effectLst/>
                                            <a:latin typeface="Cambria Math" panose="02040503050406030204" pitchFamily="18" charset="0"/>
                                            <a:ea typeface="+mn-ea"/>
                                            <a:cs typeface="+mn-cs"/>
                                          </a:rPr>
                                          <m:t>𝑨</m:t>
                                        </m:r>
                                      </m:e>
                                      <m:sub>
                                        <m:r>
                                          <a:rPr lang="en-US" altLang="zh-CN" sz="1000" b="1" i="1" u="none" strike="noStrike" kern="1200" smtClean="0">
                                            <a:solidFill>
                                              <a:schemeClr val="tx1"/>
                                            </a:solidFill>
                                            <a:effectLst/>
                                            <a:latin typeface="Cambria Math" panose="02040503050406030204" pitchFamily="18" charset="0"/>
                                            <a:ea typeface="+mn-ea"/>
                                            <a:cs typeface="+mn-cs"/>
                                          </a:rPr>
                                          <m:t>𝟎</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𝟏𝟔</m:t>
                                        </m:r>
                                      </m:sub>
                                    </m:sSub>
                                  </m:sub>
                                </m:sSub>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𝟎</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𝟓</m:t>
                                </m:r>
                              </m:oMath>
                            </m:oMathPara>
                          </a14:m>
                          <a:endParaRPr lang="en-US" altLang="zh-CN" sz="1000" b="1" i="0" u="none" strike="noStrike" kern="1200" dirty="0">
                            <a:solidFill>
                              <a:schemeClr val="tx1"/>
                            </a:solidFill>
                            <a:effectLst/>
                            <a:latin typeface="+mj-ea"/>
                            <a:ea typeface="+mn-ea"/>
                            <a:cs typeface="+mn-cs"/>
                          </a:endParaRPr>
                        </a:p>
                      </a:txBody>
                      <a:tcPr marL="9525" marR="9525" marT="9525" marB="0" anchor="ctr"/>
                    </a:tc>
                    <a:extLst>
                      <a:ext uri="{0D108BD9-81ED-4DB2-BD59-A6C34878D82A}">
                        <a16:rowId xmlns:a16="http://schemas.microsoft.com/office/drawing/2014/main" val="3496051769"/>
                      </a:ext>
                    </a:extLst>
                  </a:tr>
                </a:tbl>
              </a:graphicData>
            </a:graphic>
          </p:graphicFrame>
        </mc:Choice>
        <mc:Fallback xmlns="">
          <p:graphicFrame>
            <p:nvGraphicFramePr>
              <p:cNvPr id="55" name="表格 54">
                <a:extLst>
                  <a:ext uri="{FF2B5EF4-FFF2-40B4-BE49-F238E27FC236}">
                    <a16:creationId xmlns:a16="http://schemas.microsoft.com/office/drawing/2014/main" id="{B5B7CEB3-B598-4058-9787-2DC8B9AF90E1}"/>
                  </a:ext>
                </a:extLst>
              </p:cNvPr>
              <p:cNvGraphicFramePr>
                <a:graphicFrameLocks noGrp="1"/>
              </p:cNvGraphicFramePr>
              <p:nvPr>
                <p:extLst>
                  <p:ext uri="{D42A27DB-BD31-4B8C-83A1-F6EECF244321}">
                    <p14:modId xmlns:p14="http://schemas.microsoft.com/office/powerpoint/2010/main" val="1744499578"/>
                  </p:ext>
                </p:extLst>
              </p:nvPr>
            </p:nvGraphicFramePr>
            <p:xfrm>
              <a:off x="6284680" y="2798338"/>
              <a:ext cx="4572000" cy="318771"/>
            </p:xfrm>
            <a:graphic>
              <a:graphicData uri="http://schemas.openxmlformats.org/drawingml/2006/table">
                <a:tbl>
                  <a:tblPr>
                    <a:tableStyleId>{BDBED569-4797-4DF1-A0F4-6AAB3CD982D8}</a:tableStyleId>
                  </a:tblPr>
                  <a:tblGrid>
                    <a:gridCol w="1471289">
                      <a:extLst>
                        <a:ext uri="{9D8B030D-6E8A-4147-A177-3AD203B41FA5}">
                          <a16:colId xmlns:a16="http://schemas.microsoft.com/office/drawing/2014/main" val="192668383"/>
                        </a:ext>
                      </a:extLst>
                    </a:gridCol>
                    <a:gridCol w="1302821">
                      <a:extLst>
                        <a:ext uri="{9D8B030D-6E8A-4147-A177-3AD203B41FA5}">
                          <a16:colId xmlns:a16="http://schemas.microsoft.com/office/drawing/2014/main" val="2667546528"/>
                        </a:ext>
                      </a:extLst>
                    </a:gridCol>
                    <a:gridCol w="1797890">
                      <a:extLst>
                        <a:ext uri="{9D8B030D-6E8A-4147-A177-3AD203B41FA5}">
                          <a16:colId xmlns:a16="http://schemas.microsoft.com/office/drawing/2014/main" val="921174139"/>
                        </a:ext>
                      </a:extLst>
                    </a:gridCol>
                  </a:tblGrid>
                  <a:tr h="318771">
                    <a:tc>
                      <a:txBody>
                        <a:bodyPr/>
                        <a:lstStyle/>
                        <a:p>
                          <a:endParaRPr lang="zh-CN"/>
                        </a:p>
                      </a:txBody>
                      <a:tcPr marL="9525" marR="9525" marT="9525" marB="0" anchor="ctr">
                        <a:blipFill>
                          <a:blip r:embed="rId19"/>
                          <a:stretch>
                            <a:fillRect l="-413" t="-1887" r="-211570" b="-3774"/>
                          </a:stretch>
                        </a:blipFill>
                      </a:tcPr>
                    </a:tc>
                    <a:tc>
                      <a:txBody>
                        <a:bodyPr/>
                        <a:lstStyle/>
                        <a:p>
                          <a:pPr algn="ctr" fontAlgn="ctr"/>
                          <a:r>
                            <a:rPr lang="en-US" altLang="zh-CN" sz="1000" b="1" u="none" strike="noStrike" dirty="0">
                              <a:solidFill>
                                <a:schemeClr val="tx1"/>
                              </a:solidFill>
                              <a:effectLst/>
                              <a:latin typeface="+mj-ea"/>
                              <a:ea typeface="+mj-ea"/>
                            </a:rPr>
                            <a:t>0.16</a:t>
                          </a:r>
                          <a:endParaRPr lang="en-US" altLang="zh-CN" sz="1000" b="1" i="0" u="none" strike="noStrike" dirty="0">
                            <a:solidFill>
                              <a:schemeClr val="tx1"/>
                            </a:solidFill>
                            <a:effectLst/>
                            <a:latin typeface="+mj-ea"/>
                            <a:ea typeface="+mj-ea"/>
                          </a:endParaRPr>
                        </a:p>
                      </a:txBody>
                      <a:tcPr marL="9525" marR="9525" marT="9525" marB="0" anchor="ctr"/>
                    </a:tc>
                    <a:tc>
                      <a:txBody>
                        <a:bodyPr/>
                        <a:lstStyle/>
                        <a:p>
                          <a:endParaRPr lang="zh-CN"/>
                        </a:p>
                      </a:txBody>
                      <a:tcPr marL="9525" marR="9525" marT="9525" marB="0" anchor="ctr">
                        <a:blipFill>
                          <a:blip r:embed="rId19"/>
                          <a:stretch>
                            <a:fillRect l="-154915" t="-1887" r="-1017" b="-3774"/>
                          </a:stretch>
                        </a:blipFill>
                      </a:tcPr>
                    </a:tc>
                    <a:extLst>
                      <a:ext uri="{0D108BD9-81ED-4DB2-BD59-A6C34878D82A}">
                        <a16:rowId xmlns:a16="http://schemas.microsoft.com/office/drawing/2014/main" val="349605176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6" name="表格 55">
                <a:extLst>
                  <a:ext uri="{FF2B5EF4-FFF2-40B4-BE49-F238E27FC236}">
                    <a16:creationId xmlns:a16="http://schemas.microsoft.com/office/drawing/2014/main" id="{1B73D725-9FE1-46A4-A90F-AA3D44D7568E}"/>
                  </a:ext>
                </a:extLst>
              </p:cNvPr>
              <p:cNvGraphicFramePr>
                <a:graphicFrameLocks noGrp="1"/>
              </p:cNvGraphicFramePr>
              <p:nvPr>
                <p:extLst>
                  <p:ext uri="{D42A27DB-BD31-4B8C-83A1-F6EECF244321}">
                    <p14:modId xmlns:p14="http://schemas.microsoft.com/office/powerpoint/2010/main" val="1467319397"/>
                  </p:ext>
                </p:extLst>
              </p:nvPr>
            </p:nvGraphicFramePr>
            <p:xfrm>
              <a:off x="6284680" y="2479567"/>
              <a:ext cx="4572000" cy="318771"/>
            </p:xfrm>
            <a:graphic>
              <a:graphicData uri="http://schemas.openxmlformats.org/drawingml/2006/table">
                <a:tbl>
                  <a:tblPr>
                    <a:tableStyleId>{BDBED569-4797-4DF1-A0F4-6AAB3CD982D8}</a:tableStyleId>
                  </a:tblPr>
                  <a:tblGrid>
                    <a:gridCol w="1471289">
                      <a:extLst>
                        <a:ext uri="{9D8B030D-6E8A-4147-A177-3AD203B41FA5}">
                          <a16:colId xmlns:a16="http://schemas.microsoft.com/office/drawing/2014/main" val="945665273"/>
                        </a:ext>
                      </a:extLst>
                    </a:gridCol>
                    <a:gridCol w="1302821">
                      <a:extLst>
                        <a:ext uri="{9D8B030D-6E8A-4147-A177-3AD203B41FA5}">
                          <a16:colId xmlns:a16="http://schemas.microsoft.com/office/drawing/2014/main" val="922634248"/>
                        </a:ext>
                      </a:extLst>
                    </a:gridCol>
                    <a:gridCol w="1797890">
                      <a:extLst>
                        <a:ext uri="{9D8B030D-6E8A-4147-A177-3AD203B41FA5}">
                          <a16:colId xmlns:a16="http://schemas.microsoft.com/office/drawing/2014/main" val="4137130037"/>
                        </a:ext>
                      </a:extLst>
                    </a:gridCol>
                  </a:tblGrid>
                  <a:tr h="318771">
                    <a:tc>
                      <a:txBody>
                        <a:bodyPr/>
                        <a:lstStyle/>
                        <a:p>
                          <a:pPr algn="ctr" fontAlgn="ctr"/>
                          <a14:m>
                            <m:oMathPara xmlns:m="http://schemas.openxmlformats.org/officeDocument/2006/math">
                              <m:oMathParaPr>
                                <m:jc m:val="centerGroup"/>
                              </m:oMathParaPr>
                              <m:oMath xmlns:m="http://schemas.openxmlformats.org/officeDocument/2006/math">
                                <m:sSub>
                                  <m:sSubPr>
                                    <m:ctrlPr>
                                      <a:rPr lang="en-US" altLang="zh-CN" sz="1000" b="1" i="1" u="none" strike="noStrike" kern="1200" smtClean="0">
                                        <a:solidFill>
                                          <a:schemeClr val="tx1"/>
                                        </a:solidFill>
                                        <a:effectLst/>
                                        <a:latin typeface="Cambria Math" panose="02040503050406030204" pitchFamily="18" charset="0"/>
                                        <a:ea typeface="+mj-ea"/>
                                        <a:cs typeface="+mn-cs"/>
                                      </a:rPr>
                                    </m:ctrlPr>
                                  </m:sSubPr>
                                  <m:e>
                                    <m:r>
                                      <a:rPr lang="en-US" altLang="zh-CN" sz="1000" b="1" i="1" u="none" strike="noStrike" kern="1200" smtClean="0">
                                        <a:solidFill>
                                          <a:schemeClr val="tx1"/>
                                        </a:solidFill>
                                        <a:effectLst/>
                                        <a:latin typeface="Cambria Math" panose="02040503050406030204" pitchFamily="18" charset="0"/>
                                        <a:ea typeface="+mj-ea"/>
                                        <a:cs typeface="+mn-cs"/>
                                      </a:rPr>
                                      <m:t>𝑨</m:t>
                                    </m:r>
                                  </m:e>
                                  <m:sub>
                                    <m:r>
                                      <a:rPr lang="en-US" altLang="zh-CN" sz="1000" b="1" i="1" u="none" strike="noStrike" kern="1200" smtClean="0">
                                        <a:solidFill>
                                          <a:schemeClr val="tx1"/>
                                        </a:solidFill>
                                        <a:effectLst/>
                                        <a:latin typeface="Cambria Math" panose="02040503050406030204" pitchFamily="18" charset="0"/>
                                        <a:ea typeface="+mj-ea"/>
                                        <a:cs typeface="+mn-cs"/>
                                      </a:rPr>
                                      <m:t>𝟎</m:t>
                                    </m:r>
                                    <m:r>
                                      <a:rPr lang="en-US" altLang="zh-CN" sz="1000" b="1" i="1" u="none" strike="noStrike" kern="1200" smtClean="0">
                                        <a:solidFill>
                                          <a:schemeClr val="tx1"/>
                                        </a:solidFill>
                                        <a:effectLst/>
                                        <a:latin typeface="Cambria Math" panose="02040503050406030204" pitchFamily="18" charset="0"/>
                                        <a:ea typeface="+mj-ea"/>
                                        <a:cs typeface="+mn-cs"/>
                                      </a:rPr>
                                      <m:t>.</m:t>
                                    </m:r>
                                    <m:r>
                                      <a:rPr lang="en-US" altLang="zh-CN" sz="1000" b="1" i="1" u="none" strike="noStrike" kern="1200" smtClean="0">
                                        <a:solidFill>
                                          <a:schemeClr val="tx1"/>
                                        </a:solidFill>
                                        <a:effectLst/>
                                        <a:latin typeface="Cambria Math" panose="02040503050406030204" pitchFamily="18" charset="0"/>
                                        <a:ea typeface="+mj-ea"/>
                                        <a:cs typeface="+mn-cs"/>
                                      </a:rPr>
                                      <m:t>𝟏𝟑</m:t>
                                    </m:r>
                                  </m:sub>
                                </m:sSub>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𝟒</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𝟏𝟎</m:t>
                                </m:r>
                                <m:r>
                                  <a:rPr lang="en-US" altLang="zh-CN" sz="1000" b="1" i="1" u="none" strike="noStrike" kern="1200" smtClean="0">
                                    <a:solidFill>
                                      <a:schemeClr val="tx1"/>
                                    </a:solidFill>
                                    <a:effectLst/>
                                    <a:latin typeface="Cambria Math" panose="02040503050406030204" pitchFamily="18" charset="0"/>
                                    <a:ea typeface="+mn-ea"/>
                                    <a:cs typeface="+mn-cs"/>
                                  </a:rPr>
                                  <m:t>]</m:t>
                                </m:r>
                              </m:oMath>
                            </m:oMathPara>
                          </a14:m>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0.13</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sSub>
                                  <m:sSubPr>
                                    <m:ctrlPr>
                                      <a:rPr lang="en-US" altLang="zh-CN" sz="1000" b="1" i="1" u="none" strike="noStrike" kern="1200" smtClean="0">
                                        <a:solidFill>
                                          <a:schemeClr val="tx1"/>
                                        </a:solidFill>
                                        <a:effectLst/>
                                        <a:latin typeface="Cambria Math" panose="02040503050406030204" pitchFamily="18" charset="0"/>
                                        <a:ea typeface="+mn-ea"/>
                                        <a:cs typeface="+mn-cs"/>
                                      </a:rPr>
                                    </m:ctrlPr>
                                  </m:sSubPr>
                                  <m:e>
                                    <m:r>
                                      <a:rPr lang="en-US" altLang="zh-CN" sz="1000" b="1" i="1" u="none" strike="noStrike" kern="1200" smtClean="0">
                                        <a:solidFill>
                                          <a:schemeClr val="tx1"/>
                                        </a:solidFill>
                                        <a:effectLst/>
                                        <a:latin typeface="Cambria Math" panose="02040503050406030204" pitchFamily="18" charset="0"/>
                                        <a:ea typeface="+mn-ea"/>
                                        <a:cs typeface="+mn-cs"/>
                                      </a:rPr>
                                      <m:t>𝑫𝑪𝑽𝑹</m:t>
                                    </m:r>
                                  </m:e>
                                  <m:sub>
                                    <m:sSub>
                                      <m:sSubPr>
                                        <m:ctrlPr>
                                          <a:rPr lang="en-US" altLang="zh-CN" sz="1000" b="1" i="1" u="none" strike="noStrike" kern="1200" smtClean="0">
                                            <a:solidFill>
                                              <a:schemeClr val="tx1"/>
                                            </a:solidFill>
                                            <a:effectLst/>
                                            <a:latin typeface="Cambria Math" panose="02040503050406030204" pitchFamily="18" charset="0"/>
                                            <a:ea typeface="+mn-ea"/>
                                            <a:cs typeface="+mn-cs"/>
                                          </a:rPr>
                                        </m:ctrlPr>
                                      </m:sSubPr>
                                      <m:e>
                                        <m:r>
                                          <a:rPr lang="en-US" altLang="zh-CN" sz="1000" b="1" i="1" u="none" strike="noStrike" kern="1200" smtClean="0">
                                            <a:solidFill>
                                              <a:schemeClr val="tx1"/>
                                            </a:solidFill>
                                            <a:effectLst/>
                                            <a:latin typeface="Cambria Math" panose="02040503050406030204" pitchFamily="18" charset="0"/>
                                            <a:ea typeface="+mn-ea"/>
                                            <a:cs typeface="+mn-cs"/>
                                          </a:rPr>
                                          <m:t>𝑨</m:t>
                                        </m:r>
                                      </m:e>
                                      <m:sub>
                                        <m:r>
                                          <a:rPr lang="en-US" altLang="zh-CN" sz="1000" b="1" i="1" u="none" strike="noStrike" kern="1200" smtClean="0">
                                            <a:solidFill>
                                              <a:schemeClr val="tx1"/>
                                            </a:solidFill>
                                            <a:effectLst/>
                                            <a:latin typeface="Cambria Math" panose="02040503050406030204" pitchFamily="18" charset="0"/>
                                            <a:ea typeface="+mn-ea"/>
                                            <a:cs typeface="+mn-cs"/>
                                          </a:rPr>
                                          <m:t>𝟎</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𝟏𝟑</m:t>
                                        </m:r>
                                      </m:sub>
                                    </m:sSub>
                                  </m:sub>
                                </m:sSub>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𝟎</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𝟒𝟑</m:t>
                                </m:r>
                              </m:oMath>
                            </m:oMathPara>
                          </a14:m>
                          <a:endParaRPr lang="en-US" altLang="zh-CN" sz="1000" b="1" i="0" u="none" strike="noStrike" kern="1200" dirty="0">
                            <a:solidFill>
                              <a:schemeClr val="tx1"/>
                            </a:solidFill>
                            <a:effectLst/>
                            <a:latin typeface="+mj-ea"/>
                            <a:ea typeface="+mn-ea"/>
                            <a:cs typeface="+mn-cs"/>
                          </a:endParaRPr>
                        </a:p>
                      </a:txBody>
                      <a:tcPr marL="9525" marR="9525" marT="9525" marB="0" anchor="ctr"/>
                    </a:tc>
                    <a:extLst>
                      <a:ext uri="{0D108BD9-81ED-4DB2-BD59-A6C34878D82A}">
                        <a16:rowId xmlns:a16="http://schemas.microsoft.com/office/drawing/2014/main" val="1700046989"/>
                      </a:ext>
                    </a:extLst>
                  </a:tr>
                </a:tbl>
              </a:graphicData>
            </a:graphic>
          </p:graphicFrame>
        </mc:Choice>
        <mc:Fallback xmlns="">
          <p:graphicFrame>
            <p:nvGraphicFramePr>
              <p:cNvPr id="56" name="表格 55">
                <a:extLst>
                  <a:ext uri="{FF2B5EF4-FFF2-40B4-BE49-F238E27FC236}">
                    <a16:creationId xmlns:a16="http://schemas.microsoft.com/office/drawing/2014/main" id="{1B73D725-9FE1-46A4-A90F-AA3D44D7568E}"/>
                  </a:ext>
                </a:extLst>
              </p:cNvPr>
              <p:cNvGraphicFramePr>
                <a:graphicFrameLocks noGrp="1"/>
              </p:cNvGraphicFramePr>
              <p:nvPr>
                <p:extLst>
                  <p:ext uri="{D42A27DB-BD31-4B8C-83A1-F6EECF244321}">
                    <p14:modId xmlns:p14="http://schemas.microsoft.com/office/powerpoint/2010/main" val="1467319397"/>
                  </p:ext>
                </p:extLst>
              </p:nvPr>
            </p:nvGraphicFramePr>
            <p:xfrm>
              <a:off x="6284680" y="2479567"/>
              <a:ext cx="4572000" cy="318771"/>
            </p:xfrm>
            <a:graphic>
              <a:graphicData uri="http://schemas.openxmlformats.org/drawingml/2006/table">
                <a:tbl>
                  <a:tblPr>
                    <a:tableStyleId>{BDBED569-4797-4DF1-A0F4-6AAB3CD982D8}</a:tableStyleId>
                  </a:tblPr>
                  <a:tblGrid>
                    <a:gridCol w="1471289">
                      <a:extLst>
                        <a:ext uri="{9D8B030D-6E8A-4147-A177-3AD203B41FA5}">
                          <a16:colId xmlns:a16="http://schemas.microsoft.com/office/drawing/2014/main" val="945665273"/>
                        </a:ext>
                      </a:extLst>
                    </a:gridCol>
                    <a:gridCol w="1302821">
                      <a:extLst>
                        <a:ext uri="{9D8B030D-6E8A-4147-A177-3AD203B41FA5}">
                          <a16:colId xmlns:a16="http://schemas.microsoft.com/office/drawing/2014/main" val="922634248"/>
                        </a:ext>
                      </a:extLst>
                    </a:gridCol>
                    <a:gridCol w="1797890">
                      <a:extLst>
                        <a:ext uri="{9D8B030D-6E8A-4147-A177-3AD203B41FA5}">
                          <a16:colId xmlns:a16="http://schemas.microsoft.com/office/drawing/2014/main" val="4137130037"/>
                        </a:ext>
                      </a:extLst>
                    </a:gridCol>
                  </a:tblGrid>
                  <a:tr h="318771">
                    <a:tc>
                      <a:txBody>
                        <a:bodyPr/>
                        <a:lstStyle/>
                        <a:p>
                          <a:endParaRPr lang="zh-CN"/>
                        </a:p>
                      </a:txBody>
                      <a:tcPr marL="9525" marR="9525" marT="9525" marB="0" anchor="ctr">
                        <a:blipFill>
                          <a:blip r:embed="rId20"/>
                          <a:stretch>
                            <a:fillRect l="-413" t="-1852" r="-211570" b="-3704"/>
                          </a:stretch>
                        </a:blipFill>
                      </a:tcPr>
                    </a:tc>
                    <a:tc>
                      <a:txBody>
                        <a:bodyPr/>
                        <a:lstStyle/>
                        <a:p>
                          <a:pPr algn="ctr" fontAlgn="ctr"/>
                          <a:r>
                            <a:rPr lang="en-US" altLang="zh-CN" sz="1000" b="1" u="none" strike="noStrike" dirty="0">
                              <a:solidFill>
                                <a:schemeClr val="tx1"/>
                              </a:solidFill>
                              <a:effectLst/>
                              <a:latin typeface="+mj-ea"/>
                              <a:ea typeface="+mj-ea"/>
                            </a:rPr>
                            <a:t>0.13</a:t>
                          </a:r>
                          <a:endParaRPr lang="en-US" altLang="zh-CN" sz="1000" b="1" i="0" u="none" strike="noStrike" dirty="0">
                            <a:solidFill>
                              <a:schemeClr val="tx1"/>
                            </a:solidFill>
                            <a:effectLst/>
                            <a:latin typeface="+mj-ea"/>
                            <a:ea typeface="+mj-ea"/>
                          </a:endParaRPr>
                        </a:p>
                      </a:txBody>
                      <a:tcPr marL="9525" marR="9525" marT="9525" marB="0" anchor="ctr"/>
                    </a:tc>
                    <a:tc>
                      <a:txBody>
                        <a:bodyPr/>
                        <a:lstStyle/>
                        <a:p>
                          <a:endParaRPr lang="zh-CN"/>
                        </a:p>
                      </a:txBody>
                      <a:tcPr marL="9525" marR="9525" marT="9525" marB="0" anchor="ctr">
                        <a:blipFill>
                          <a:blip r:embed="rId20"/>
                          <a:stretch>
                            <a:fillRect l="-154915" t="-1852" r="-1017" b="-3704"/>
                          </a:stretch>
                        </a:blipFill>
                      </a:tcPr>
                    </a:tc>
                    <a:extLst>
                      <a:ext uri="{0D108BD9-81ED-4DB2-BD59-A6C34878D82A}">
                        <a16:rowId xmlns:a16="http://schemas.microsoft.com/office/drawing/2014/main" val="170004698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7" name="表格 56">
                <a:extLst>
                  <a:ext uri="{FF2B5EF4-FFF2-40B4-BE49-F238E27FC236}">
                    <a16:creationId xmlns:a16="http://schemas.microsoft.com/office/drawing/2014/main" id="{3E69C86B-7F62-4A92-9114-ABEFA4A85CEB}"/>
                  </a:ext>
                </a:extLst>
              </p:cNvPr>
              <p:cNvGraphicFramePr>
                <a:graphicFrameLocks noGrp="1"/>
              </p:cNvGraphicFramePr>
              <p:nvPr>
                <p:extLst>
                  <p:ext uri="{D42A27DB-BD31-4B8C-83A1-F6EECF244321}">
                    <p14:modId xmlns:p14="http://schemas.microsoft.com/office/powerpoint/2010/main" val="2534139952"/>
                  </p:ext>
                </p:extLst>
              </p:nvPr>
            </p:nvGraphicFramePr>
            <p:xfrm>
              <a:off x="6284680" y="2171269"/>
              <a:ext cx="4572000" cy="318771"/>
            </p:xfrm>
            <a:graphic>
              <a:graphicData uri="http://schemas.openxmlformats.org/drawingml/2006/table">
                <a:tbl>
                  <a:tblPr>
                    <a:tableStyleId>{BDBED569-4797-4DF1-A0F4-6AAB3CD982D8}</a:tableStyleId>
                  </a:tblPr>
                  <a:tblGrid>
                    <a:gridCol w="1471289">
                      <a:extLst>
                        <a:ext uri="{9D8B030D-6E8A-4147-A177-3AD203B41FA5}">
                          <a16:colId xmlns:a16="http://schemas.microsoft.com/office/drawing/2014/main" val="1097808477"/>
                        </a:ext>
                      </a:extLst>
                    </a:gridCol>
                    <a:gridCol w="1302821">
                      <a:extLst>
                        <a:ext uri="{9D8B030D-6E8A-4147-A177-3AD203B41FA5}">
                          <a16:colId xmlns:a16="http://schemas.microsoft.com/office/drawing/2014/main" val="2503051248"/>
                        </a:ext>
                      </a:extLst>
                    </a:gridCol>
                    <a:gridCol w="1797890">
                      <a:extLst>
                        <a:ext uri="{9D8B030D-6E8A-4147-A177-3AD203B41FA5}">
                          <a16:colId xmlns:a16="http://schemas.microsoft.com/office/drawing/2014/main" val="1063642530"/>
                        </a:ext>
                      </a:extLst>
                    </a:gridCol>
                  </a:tblGrid>
                  <a:tr h="318771">
                    <a:tc>
                      <a:txBody>
                        <a:bodyPr/>
                        <a:lstStyle/>
                        <a:p>
                          <a:pPr algn="ctr" fontAlgn="ctr"/>
                          <a14:m>
                            <m:oMathPara xmlns:m="http://schemas.openxmlformats.org/officeDocument/2006/math">
                              <m:oMathParaPr>
                                <m:jc m:val="centerGroup"/>
                              </m:oMathParaPr>
                              <m:oMath xmlns:m="http://schemas.openxmlformats.org/officeDocument/2006/math">
                                <m:sSub>
                                  <m:sSubPr>
                                    <m:ctrlPr>
                                      <a:rPr lang="en-US" altLang="zh-CN" sz="1000" b="1" i="1" u="none" strike="noStrike" kern="1200" smtClean="0">
                                        <a:solidFill>
                                          <a:schemeClr val="tx1"/>
                                        </a:solidFill>
                                        <a:effectLst/>
                                        <a:latin typeface="Cambria Math" panose="02040503050406030204" pitchFamily="18" charset="0"/>
                                        <a:ea typeface="+mj-ea"/>
                                        <a:cs typeface="+mn-cs"/>
                                      </a:rPr>
                                    </m:ctrlPr>
                                  </m:sSubPr>
                                  <m:e>
                                    <m:r>
                                      <a:rPr lang="en-US" altLang="zh-CN" sz="1000" b="1" i="1" u="none" strike="noStrike" kern="1200" smtClean="0">
                                        <a:solidFill>
                                          <a:schemeClr val="tx1"/>
                                        </a:solidFill>
                                        <a:effectLst/>
                                        <a:latin typeface="Cambria Math" panose="02040503050406030204" pitchFamily="18" charset="0"/>
                                        <a:ea typeface="+mj-ea"/>
                                        <a:cs typeface="+mn-cs"/>
                                      </a:rPr>
                                      <m:t>𝑨</m:t>
                                    </m:r>
                                  </m:e>
                                  <m:sub>
                                    <m:r>
                                      <a:rPr lang="en-US" altLang="zh-CN" sz="1000" b="1" i="1" u="none" strike="noStrike" kern="1200" smtClean="0">
                                        <a:solidFill>
                                          <a:schemeClr val="tx1"/>
                                        </a:solidFill>
                                        <a:effectLst/>
                                        <a:latin typeface="Cambria Math" panose="02040503050406030204" pitchFamily="18" charset="0"/>
                                        <a:ea typeface="+mj-ea"/>
                                        <a:cs typeface="+mn-cs"/>
                                      </a:rPr>
                                      <m:t>𝟎</m:t>
                                    </m:r>
                                    <m:r>
                                      <a:rPr lang="en-US" altLang="zh-CN" sz="1000" b="1" i="1" u="none" strike="noStrike" kern="1200" smtClean="0">
                                        <a:solidFill>
                                          <a:schemeClr val="tx1"/>
                                        </a:solidFill>
                                        <a:effectLst/>
                                        <a:latin typeface="Cambria Math" panose="02040503050406030204" pitchFamily="18" charset="0"/>
                                        <a:ea typeface="+mj-ea"/>
                                        <a:cs typeface="+mn-cs"/>
                                      </a:rPr>
                                      <m:t>.</m:t>
                                    </m:r>
                                    <m:r>
                                      <a:rPr lang="en-US" altLang="zh-CN" sz="1000" b="1" i="1" u="none" strike="noStrike" kern="1200" smtClean="0">
                                        <a:solidFill>
                                          <a:schemeClr val="tx1"/>
                                        </a:solidFill>
                                        <a:effectLst/>
                                        <a:latin typeface="Cambria Math" panose="02040503050406030204" pitchFamily="18" charset="0"/>
                                        <a:ea typeface="+mj-ea"/>
                                        <a:cs typeface="+mn-cs"/>
                                      </a:rPr>
                                      <m:t>𝟏</m:t>
                                    </m:r>
                                  </m:sub>
                                </m:sSub>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𝟑</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𝟏𝟎</m:t>
                                </m:r>
                                <m:r>
                                  <a:rPr lang="en-US" altLang="zh-CN" sz="1000" b="1" i="1" u="none" strike="noStrike" kern="1200" smtClean="0">
                                    <a:solidFill>
                                      <a:schemeClr val="tx1"/>
                                    </a:solidFill>
                                    <a:effectLst/>
                                    <a:latin typeface="Cambria Math" panose="02040503050406030204" pitchFamily="18" charset="0"/>
                                    <a:ea typeface="+mn-ea"/>
                                    <a:cs typeface="+mn-cs"/>
                                  </a:rPr>
                                  <m:t>]</m:t>
                                </m:r>
                              </m:oMath>
                            </m:oMathPara>
                          </a14:m>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0.1</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000" b="1" i="1" u="none" strike="noStrike" kern="1200" smtClean="0">
                                        <a:solidFill>
                                          <a:schemeClr val="tx1"/>
                                        </a:solidFill>
                                        <a:effectLst/>
                                        <a:latin typeface="Cambria Math" panose="02040503050406030204" pitchFamily="18" charset="0"/>
                                        <a:ea typeface="+mn-ea"/>
                                        <a:cs typeface="+mn-cs"/>
                                      </a:rPr>
                                    </m:ctrlPr>
                                  </m:sSubPr>
                                  <m:e>
                                    <m:r>
                                      <a:rPr lang="en-US" altLang="zh-CN" sz="1000" b="1" i="1" u="none" strike="noStrike" kern="1200" smtClean="0">
                                        <a:solidFill>
                                          <a:schemeClr val="tx1"/>
                                        </a:solidFill>
                                        <a:effectLst/>
                                        <a:latin typeface="Cambria Math" panose="02040503050406030204" pitchFamily="18" charset="0"/>
                                        <a:ea typeface="+mn-ea"/>
                                        <a:cs typeface="+mn-cs"/>
                                      </a:rPr>
                                      <m:t>𝑫𝑪𝑽𝑹</m:t>
                                    </m:r>
                                  </m:e>
                                  <m:sub>
                                    <m:sSub>
                                      <m:sSubPr>
                                        <m:ctrlPr>
                                          <a:rPr lang="en-US" altLang="zh-CN" sz="1000" b="1" i="1" u="none" strike="noStrike" kern="1200" smtClean="0">
                                            <a:solidFill>
                                              <a:schemeClr val="tx1"/>
                                            </a:solidFill>
                                            <a:effectLst/>
                                            <a:latin typeface="Cambria Math" panose="02040503050406030204" pitchFamily="18" charset="0"/>
                                            <a:ea typeface="+mn-ea"/>
                                            <a:cs typeface="+mn-cs"/>
                                          </a:rPr>
                                        </m:ctrlPr>
                                      </m:sSubPr>
                                      <m:e>
                                        <m:r>
                                          <a:rPr lang="en-US" altLang="zh-CN" sz="1000" b="1" i="1" u="none" strike="noStrike" kern="1200" smtClean="0">
                                            <a:solidFill>
                                              <a:schemeClr val="tx1"/>
                                            </a:solidFill>
                                            <a:effectLst/>
                                            <a:latin typeface="Cambria Math" panose="02040503050406030204" pitchFamily="18" charset="0"/>
                                            <a:ea typeface="+mn-ea"/>
                                            <a:cs typeface="+mn-cs"/>
                                          </a:rPr>
                                          <m:t>𝑨</m:t>
                                        </m:r>
                                      </m:e>
                                      <m:sub>
                                        <m:r>
                                          <a:rPr lang="en-US" altLang="zh-CN" sz="1000" b="1" i="1" u="none" strike="noStrike" kern="1200" smtClean="0">
                                            <a:solidFill>
                                              <a:schemeClr val="tx1"/>
                                            </a:solidFill>
                                            <a:effectLst/>
                                            <a:latin typeface="Cambria Math" panose="02040503050406030204" pitchFamily="18" charset="0"/>
                                            <a:ea typeface="+mn-ea"/>
                                            <a:cs typeface="+mn-cs"/>
                                          </a:rPr>
                                          <m:t>𝟎</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𝟏</m:t>
                                        </m:r>
                                      </m:sub>
                                    </m:sSub>
                                  </m:sub>
                                </m:sSub>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𝟎</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𝟓</m:t>
                                </m:r>
                              </m:oMath>
                            </m:oMathPara>
                          </a14:m>
                          <a:endParaRPr lang="en-US" altLang="zh-CN" sz="1000" b="1" i="0" u="none" strike="noStrike" kern="1200" dirty="0">
                            <a:solidFill>
                              <a:schemeClr val="tx1"/>
                            </a:solidFill>
                            <a:effectLst/>
                            <a:latin typeface="+mj-ea"/>
                            <a:ea typeface="+mn-ea"/>
                            <a:cs typeface="+mn-cs"/>
                          </a:endParaRPr>
                        </a:p>
                      </a:txBody>
                      <a:tcPr marL="9525" marR="9525" marT="9525" marB="0" anchor="ctr"/>
                    </a:tc>
                    <a:extLst>
                      <a:ext uri="{0D108BD9-81ED-4DB2-BD59-A6C34878D82A}">
                        <a16:rowId xmlns:a16="http://schemas.microsoft.com/office/drawing/2014/main" val="1726406605"/>
                      </a:ext>
                    </a:extLst>
                  </a:tr>
                </a:tbl>
              </a:graphicData>
            </a:graphic>
          </p:graphicFrame>
        </mc:Choice>
        <mc:Fallback xmlns="">
          <p:graphicFrame>
            <p:nvGraphicFramePr>
              <p:cNvPr id="57" name="表格 56">
                <a:extLst>
                  <a:ext uri="{FF2B5EF4-FFF2-40B4-BE49-F238E27FC236}">
                    <a16:creationId xmlns:a16="http://schemas.microsoft.com/office/drawing/2014/main" id="{3E69C86B-7F62-4A92-9114-ABEFA4A85CEB}"/>
                  </a:ext>
                </a:extLst>
              </p:cNvPr>
              <p:cNvGraphicFramePr>
                <a:graphicFrameLocks noGrp="1"/>
              </p:cNvGraphicFramePr>
              <p:nvPr>
                <p:extLst>
                  <p:ext uri="{D42A27DB-BD31-4B8C-83A1-F6EECF244321}">
                    <p14:modId xmlns:p14="http://schemas.microsoft.com/office/powerpoint/2010/main" val="2534139952"/>
                  </p:ext>
                </p:extLst>
              </p:nvPr>
            </p:nvGraphicFramePr>
            <p:xfrm>
              <a:off x="6284680" y="2171269"/>
              <a:ext cx="4572000" cy="318771"/>
            </p:xfrm>
            <a:graphic>
              <a:graphicData uri="http://schemas.openxmlformats.org/drawingml/2006/table">
                <a:tbl>
                  <a:tblPr>
                    <a:tableStyleId>{BDBED569-4797-4DF1-A0F4-6AAB3CD982D8}</a:tableStyleId>
                  </a:tblPr>
                  <a:tblGrid>
                    <a:gridCol w="1471289">
                      <a:extLst>
                        <a:ext uri="{9D8B030D-6E8A-4147-A177-3AD203B41FA5}">
                          <a16:colId xmlns:a16="http://schemas.microsoft.com/office/drawing/2014/main" val="1097808477"/>
                        </a:ext>
                      </a:extLst>
                    </a:gridCol>
                    <a:gridCol w="1302821">
                      <a:extLst>
                        <a:ext uri="{9D8B030D-6E8A-4147-A177-3AD203B41FA5}">
                          <a16:colId xmlns:a16="http://schemas.microsoft.com/office/drawing/2014/main" val="2503051248"/>
                        </a:ext>
                      </a:extLst>
                    </a:gridCol>
                    <a:gridCol w="1797890">
                      <a:extLst>
                        <a:ext uri="{9D8B030D-6E8A-4147-A177-3AD203B41FA5}">
                          <a16:colId xmlns:a16="http://schemas.microsoft.com/office/drawing/2014/main" val="1063642530"/>
                        </a:ext>
                      </a:extLst>
                    </a:gridCol>
                  </a:tblGrid>
                  <a:tr h="318771">
                    <a:tc>
                      <a:txBody>
                        <a:bodyPr/>
                        <a:lstStyle/>
                        <a:p>
                          <a:endParaRPr lang="zh-CN"/>
                        </a:p>
                      </a:txBody>
                      <a:tcPr marL="9525" marR="9525" marT="9525" marB="0" anchor="ctr">
                        <a:blipFill>
                          <a:blip r:embed="rId21"/>
                          <a:stretch>
                            <a:fillRect l="-413" t="-1887" r="-211570" b="-3774"/>
                          </a:stretch>
                        </a:blipFill>
                      </a:tcPr>
                    </a:tc>
                    <a:tc>
                      <a:txBody>
                        <a:bodyPr/>
                        <a:lstStyle/>
                        <a:p>
                          <a:pPr algn="ctr" fontAlgn="ctr"/>
                          <a:r>
                            <a:rPr lang="en-US" altLang="zh-CN" sz="1000" b="1" u="none" strike="noStrike" dirty="0">
                              <a:solidFill>
                                <a:schemeClr val="tx1"/>
                              </a:solidFill>
                              <a:effectLst/>
                              <a:latin typeface="+mj-ea"/>
                              <a:ea typeface="+mj-ea"/>
                            </a:rPr>
                            <a:t>0.1</a:t>
                          </a:r>
                          <a:endParaRPr lang="en-US" altLang="zh-CN" sz="1000" b="1" i="0" u="none" strike="noStrike" dirty="0">
                            <a:solidFill>
                              <a:schemeClr val="tx1"/>
                            </a:solidFill>
                            <a:effectLst/>
                            <a:latin typeface="+mj-ea"/>
                            <a:ea typeface="+mj-ea"/>
                          </a:endParaRPr>
                        </a:p>
                      </a:txBody>
                      <a:tcPr marL="9525" marR="9525" marT="9525" marB="0" anchor="ctr"/>
                    </a:tc>
                    <a:tc>
                      <a:txBody>
                        <a:bodyPr/>
                        <a:lstStyle/>
                        <a:p>
                          <a:endParaRPr lang="zh-CN"/>
                        </a:p>
                      </a:txBody>
                      <a:tcPr marL="9525" marR="9525" marT="9525" marB="0" anchor="ctr">
                        <a:blipFill>
                          <a:blip r:embed="rId21"/>
                          <a:stretch>
                            <a:fillRect l="-154915" t="-1887" r="-1017" b="-3774"/>
                          </a:stretch>
                        </a:blipFill>
                      </a:tcPr>
                    </a:tc>
                    <a:extLst>
                      <a:ext uri="{0D108BD9-81ED-4DB2-BD59-A6C34878D82A}">
                        <a16:rowId xmlns:a16="http://schemas.microsoft.com/office/drawing/2014/main" val="1726406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8" name="表格 57">
                <a:extLst>
                  <a:ext uri="{FF2B5EF4-FFF2-40B4-BE49-F238E27FC236}">
                    <a16:creationId xmlns:a16="http://schemas.microsoft.com/office/drawing/2014/main" id="{7170B6F0-7070-410D-8786-353389B78B9C}"/>
                  </a:ext>
                </a:extLst>
              </p:cNvPr>
              <p:cNvGraphicFramePr>
                <a:graphicFrameLocks noGrp="1"/>
              </p:cNvGraphicFramePr>
              <p:nvPr>
                <p:extLst>
                  <p:ext uri="{D42A27DB-BD31-4B8C-83A1-F6EECF244321}">
                    <p14:modId xmlns:p14="http://schemas.microsoft.com/office/powerpoint/2010/main" val="536471909"/>
                  </p:ext>
                </p:extLst>
              </p:nvPr>
            </p:nvGraphicFramePr>
            <p:xfrm>
              <a:off x="6284680" y="1852498"/>
              <a:ext cx="4572000" cy="318771"/>
            </p:xfrm>
            <a:graphic>
              <a:graphicData uri="http://schemas.openxmlformats.org/drawingml/2006/table">
                <a:tbl>
                  <a:tblPr>
                    <a:tableStyleId>{BDBED569-4797-4DF1-A0F4-6AAB3CD982D8}</a:tableStyleId>
                  </a:tblPr>
                  <a:tblGrid>
                    <a:gridCol w="1471289">
                      <a:extLst>
                        <a:ext uri="{9D8B030D-6E8A-4147-A177-3AD203B41FA5}">
                          <a16:colId xmlns:a16="http://schemas.microsoft.com/office/drawing/2014/main" val="230563254"/>
                        </a:ext>
                      </a:extLst>
                    </a:gridCol>
                    <a:gridCol w="1302821">
                      <a:extLst>
                        <a:ext uri="{9D8B030D-6E8A-4147-A177-3AD203B41FA5}">
                          <a16:colId xmlns:a16="http://schemas.microsoft.com/office/drawing/2014/main" val="157076843"/>
                        </a:ext>
                      </a:extLst>
                    </a:gridCol>
                    <a:gridCol w="1797890">
                      <a:extLst>
                        <a:ext uri="{9D8B030D-6E8A-4147-A177-3AD203B41FA5}">
                          <a16:colId xmlns:a16="http://schemas.microsoft.com/office/drawing/2014/main" val="1244732720"/>
                        </a:ext>
                      </a:extLst>
                    </a:gridCol>
                  </a:tblGrid>
                  <a:tr h="318771">
                    <a:tc>
                      <a:txBody>
                        <a:bodyPr/>
                        <a:lstStyle/>
                        <a:p>
                          <a:pPr algn="ctr" fontAlgn="ctr"/>
                          <a14:m>
                            <m:oMathPara xmlns:m="http://schemas.openxmlformats.org/officeDocument/2006/math">
                              <m:oMathParaPr>
                                <m:jc m:val="centerGroup"/>
                              </m:oMathParaPr>
                              <m:oMath xmlns:m="http://schemas.openxmlformats.org/officeDocument/2006/math">
                                <m:sSub>
                                  <m:sSubPr>
                                    <m:ctrlPr>
                                      <a:rPr lang="en-US" altLang="zh-CN" sz="1000" b="1" i="1" u="none" strike="noStrike" kern="1200" smtClean="0">
                                        <a:solidFill>
                                          <a:schemeClr val="tx1"/>
                                        </a:solidFill>
                                        <a:effectLst/>
                                        <a:latin typeface="Cambria Math" panose="02040503050406030204" pitchFamily="18" charset="0"/>
                                        <a:ea typeface="+mj-ea"/>
                                        <a:cs typeface="+mn-cs"/>
                                      </a:rPr>
                                    </m:ctrlPr>
                                  </m:sSubPr>
                                  <m:e>
                                    <m:r>
                                      <a:rPr lang="en-US" altLang="zh-CN" sz="1000" b="1" i="1" u="none" strike="noStrike" kern="1200" smtClean="0">
                                        <a:solidFill>
                                          <a:schemeClr val="tx1"/>
                                        </a:solidFill>
                                        <a:effectLst/>
                                        <a:latin typeface="Cambria Math" panose="02040503050406030204" pitchFamily="18" charset="0"/>
                                        <a:ea typeface="+mj-ea"/>
                                        <a:cs typeface="+mn-cs"/>
                                      </a:rPr>
                                      <m:t>𝑨</m:t>
                                    </m:r>
                                  </m:e>
                                  <m:sub>
                                    <m:r>
                                      <a:rPr lang="en-US" altLang="zh-CN" sz="1000" b="1" i="1" u="none" strike="noStrike" kern="1200" smtClean="0">
                                        <a:solidFill>
                                          <a:schemeClr val="tx1"/>
                                        </a:solidFill>
                                        <a:effectLst/>
                                        <a:latin typeface="Cambria Math" panose="02040503050406030204" pitchFamily="18" charset="0"/>
                                        <a:ea typeface="+mj-ea"/>
                                        <a:cs typeface="+mn-cs"/>
                                      </a:rPr>
                                      <m:t>𝟎</m:t>
                                    </m:r>
                                    <m:r>
                                      <a:rPr lang="en-US" altLang="zh-CN" sz="1000" b="1" i="1" u="none" strike="noStrike" kern="1200" smtClean="0">
                                        <a:solidFill>
                                          <a:schemeClr val="tx1"/>
                                        </a:solidFill>
                                        <a:effectLst/>
                                        <a:latin typeface="Cambria Math" panose="02040503050406030204" pitchFamily="18" charset="0"/>
                                        <a:ea typeface="+mj-ea"/>
                                        <a:cs typeface="+mn-cs"/>
                                      </a:rPr>
                                      <m:t>.</m:t>
                                    </m:r>
                                    <m:r>
                                      <a:rPr lang="en-US" altLang="zh-CN" sz="1000" b="1" i="1" u="none" strike="noStrike" kern="1200" smtClean="0">
                                        <a:solidFill>
                                          <a:schemeClr val="tx1"/>
                                        </a:solidFill>
                                        <a:effectLst/>
                                        <a:latin typeface="Cambria Math" panose="02040503050406030204" pitchFamily="18" charset="0"/>
                                        <a:ea typeface="+mj-ea"/>
                                        <a:cs typeface="+mn-cs"/>
                                      </a:rPr>
                                      <m:t>𝟎𝟖</m:t>
                                    </m:r>
                                  </m:sub>
                                </m:sSub>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𝟐</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𝟏𝟎</m:t>
                                </m:r>
                                <m:r>
                                  <a:rPr lang="en-US" altLang="zh-CN" sz="1000" b="1" i="1" u="none" strike="noStrike" kern="1200" smtClean="0">
                                    <a:solidFill>
                                      <a:schemeClr val="tx1"/>
                                    </a:solidFill>
                                    <a:effectLst/>
                                    <a:latin typeface="Cambria Math" panose="02040503050406030204" pitchFamily="18" charset="0"/>
                                    <a:ea typeface="+mn-ea"/>
                                    <a:cs typeface="+mn-cs"/>
                                  </a:rPr>
                                  <m:t>]</m:t>
                                </m:r>
                              </m:oMath>
                            </m:oMathPara>
                          </a14:m>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0.08</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sSub>
                                  <m:sSubPr>
                                    <m:ctrlPr>
                                      <a:rPr lang="en-US" altLang="zh-CN" sz="1000" b="1" i="1" u="none" strike="noStrike" kern="1200" smtClean="0">
                                        <a:solidFill>
                                          <a:schemeClr val="tx1"/>
                                        </a:solidFill>
                                        <a:effectLst/>
                                        <a:latin typeface="Cambria Math" panose="02040503050406030204" pitchFamily="18" charset="0"/>
                                        <a:ea typeface="+mn-ea"/>
                                        <a:cs typeface="+mn-cs"/>
                                      </a:rPr>
                                    </m:ctrlPr>
                                  </m:sSubPr>
                                  <m:e>
                                    <m:r>
                                      <a:rPr lang="en-US" altLang="zh-CN" sz="1000" b="1" i="1" u="none" strike="noStrike" kern="1200" smtClean="0">
                                        <a:solidFill>
                                          <a:schemeClr val="tx1"/>
                                        </a:solidFill>
                                        <a:effectLst/>
                                        <a:latin typeface="Cambria Math" panose="02040503050406030204" pitchFamily="18" charset="0"/>
                                        <a:ea typeface="+mn-ea"/>
                                        <a:cs typeface="+mn-cs"/>
                                      </a:rPr>
                                      <m:t>𝑫𝑪𝑽𝑹</m:t>
                                    </m:r>
                                  </m:e>
                                  <m:sub>
                                    <m:sSub>
                                      <m:sSubPr>
                                        <m:ctrlPr>
                                          <a:rPr lang="en-US" altLang="zh-CN" sz="1000" b="1" i="1" u="none" strike="noStrike" kern="1200" smtClean="0">
                                            <a:solidFill>
                                              <a:schemeClr val="tx1"/>
                                            </a:solidFill>
                                            <a:effectLst/>
                                            <a:latin typeface="Cambria Math" panose="02040503050406030204" pitchFamily="18" charset="0"/>
                                            <a:ea typeface="+mn-ea"/>
                                            <a:cs typeface="+mn-cs"/>
                                          </a:rPr>
                                        </m:ctrlPr>
                                      </m:sSubPr>
                                      <m:e>
                                        <m:r>
                                          <a:rPr lang="en-US" altLang="zh-CN" sz="1000" b="1" i="1" u="none" strike="noStrike" kern="1200" smtClean="0">
                                            <a:solidFill>
                                              <a:schemeClr val="tx1"/>
                                            </a:solidFill>
                                            <a:effectLst/>
                                            <a:latin typeface="Cambria Math" panose="02040503050406030204" pitchFamily="18" charset="0"/>
                                            <a:ea typeface="+mn-ea"/>
                                            <a:cs typeface="+mn-cs"/>
                                          </a:rPr>
                                          <m:t>𝑨</m:t>
                                        </m:r>
                                      </m:e>
                                      <m:sub>
                                        <m:r>
                                          <a:rPr lang="en-US" altLang="zh-CN" sz="1000" b="1" i="1" u="none" strike="noStrike" kern="1200" smtClean="0">
                                            <a:solidFill>
                                              <a:schemeClr val="tx1"/>
                                            </a:solidFill>
                                            <a:effectLst/>
                                            <a:latin typeface="Cambria Math" panose="02040503050406030204" pitchFamily="18" charset="0"/>
                                            <a:ea typeface="+mn-ea"/>
                                            <a:cs typeface="+mn-cs"/>
                                          </a:rPr>
                                          <m:t>𝟎</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𝟎𝟖</m:t>
                                        </m:r>
                                      </m:sub>
                                    </m:sSub>
                                  </m:sub>
                                </m:sSub>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𝟎</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𝟒𝟒</m:t>
                                </m:r>
                              </m:oMath>
                            </m:oMathPara>
                          </a14:m>
                          <a:endParaRPr lang="en-US" altLang="zh-CN" sz="1000" b="1" i="0" u="none" strike="noStrike" kern="1200" dirty="0">
                            <a:solidFill>
                              <a:schemeClr val="tx1"/>
                            </a:solidFill>
                            <a:effectLst/>
                            <a:latin typeface="+mj-ea"/>
                            <a:ea typeface="+mn-ea"/>
                            <a:cs typeface="+mn-cs"/>
                          </a:endParaRPr>
                        </a:p>
                      </a:txBody>
                      <a:tcPr marL="9525" marR="9525" marT="9525" marB="0" anchor="ctr"/>
                    </a:tc>
                    <a:extLst>
                      <a:ext uri="{0D108BD9-81ED-4DB2-BD59-A6C34878D82A}">
                        <a16:rowId xmlns:a16="http://schemas.microsoft.com/office/drawing/2014/main" val="2429755919"/>
                      </a:ext>
                    </a:extLst>
                  </a:tr>
                </a:tbl>
              </a:graphicData>
            </a:graphic>
          </p:graphicFrame>
        </mc:Choice>
        <mc:Fallback xmlns="">
          <p:graphicFrame>
            <p:nvGraphicFramePr>
              <p:cNvPr id="58" name="表格 57">
                <a:extLst>
                  <a:ext uri="{FF2B5EF4-FFF2-40B4-BE49-F238E27FC236}">
                    <a16:creationId xmlns:a16="http://schemas.microsoft.com/office/drawing/2014/main" id="{7170B6F0-7070-410D-8786-353389B78B9C}"/>
                  </a:ext>
                </a:extLst>
              </p:cNvPr>
              <p:cNvGraphicFramePr>
                <a:graphicFrameLocks noGrp="1"/>
              </p:cNvGraphicFramePr>
              <p:nvPr>
                <p:extLst>
                  <p:ext uri="{D42A27DB-BD31-4B8C-83A1-F6EECF244321}">
                    <p14:modId xmlns:p14="http://schemas.microsoft.com/office/powerpoint/2010/main" val="536471909"/>
                  </p:ext>
                </p:extLst>
              </p:nvPr>
            </p:nvGraphicFramePr>
            <p:xfrm>
              <a:off x="6284680" y="1852498"/>
              <a:ext cx="4572000" cy="318771"/>
            </p:xfrm>
            <a:graphic>
              <a:graphicData uri="http://schemas.openxmlformats.org/drawingml/2006/table">
                <a:tbl>
                  <a:tblPr>
                    <a:tableStyleId>{BDBED569-4797-4DF1-A0F4-6AAB3CD982D8}</a:tableStyleId>
                  </a:tblPr>
                  <a:tblGrid>
                    <a:gridCol w="1471289">
                      <a:extLst>
                        <a:ext uri="{9D8B030D-6E8A-4147-A177-3AD203B41FA5}">
                          <a16:colId xmlns:a16="http://schemas.microsoft.com/office/drawing/2014/main" val="230563254"/>
                        </a:ext>
                      </a:extLst>
                    </a:gridCol>
                    <a:gridCol w="1302821">
                      <a:extLst>
                        <a:ext uri="{9D8B030D-6E8A-4147-A177-3AD203B41FA5}">
                          <a16:colId xmlns:a16="http://schemas.microsoft.com/office/drawing/2014/main" val="157076843"/>
                        </a:ext>
                      </a:extLst>
                    </a:gridCol>
                    <a:gridCol w="1797890">
                      <a:extLst>
                        <a:ext uri="{9D8B030D-6E8A-4147-A177-3AD203B41FA5}">
                          <a16:colId xmlns:a16="http://schemas.microsoft.com/office/drawing/2014/main" val="1244732720"/>
                        </a:ext>
                      </a:extLst>
                    </a:gridCol>
                  </a:tblGrid>
                  <a:tr h="318771">
                    <a:tc>
                      <a:txBody>
                        <a:bodyPr/>
                        <a:lstStyle/>
                        <a:p>
                          <a:endParaRPr lang="zh-CN"/>
                        </a:p>
                      </a:txBody>
                      <a:tcPr marL="9525" marR="9525" marT="9525" marB="0" anchor="ctr">
                        <a:blipFill>
                          <a:blip r:embed="rId22"/>
                          <a:stretch>
                            <a:fillRect l="-413" t="-1852" r="-211570" b="-3704"/>
                          </a:stretch>
                        </a:blipFill>
                      </a:tcPr>
                    </a:tc>
                    <a:tc>
                      <a:txBody>
                        <a:bodyPr/>
                        <a:lstStyle/>
                        <a:p>
                          <a:pPr algn="ctr" fontAlgn="ctr"/>
                          <a:r>
                            <a:rPr lang="en-US" altLang="zh-CN" sz="1000" b="1" u="none" strike="noStrike" dirty="0">
                              <a:solidFill>
                                <a:schemeClr val="tx1"/>
                              </a:solidFill>
                              <a:effectLst/>
                              <a:latin typeface="+mj-ea"/>
                              <a:ea typeface="+mj-ea"/>
                            </a:rPr>
                            <a:t>0.08</a:t>
                          </a:r>
                          <a:endParaRPr lang="en-US" altLang="zh-CN" sz="1000" b="1" i="0" u="none" strike="noStrike" dirty="0">
                            <a:solidFill>
                              <a:schemeClr val="tx1"/>
                            </a:solidFill>
                            <a:effectLst/>
                            <a:latin typeface="+mj-ea"/>
                            <a:ea typeface="+mj-ea"/>
                          </a:endParaRPr>
                        </a:p>
                      </a:txBody>
                      <a:tcPr marL="9525" marR="9525" marT="9525" marB="0" anchor="ctr"/>
                    </a:tc>
                    <a:tc>
                      <a:txBody>
                        <a:bodyPr/>
                        <a:lstStyle/>
                        <a:p>
                          <a:endParaRPr lang="zh-CN"/>
                        </a:p>
                      </a:txBody>
                      <a:tcPr marL="9525" marR="9525" marT="9525" marB="0" anchor="ctr">
                        <a:blipFill>
                          <a:blip r:embed="rId22"/>
                          <a:stretch>
                            <a:fillRect l="-154915" t="-1852" r="-1017" b="-3704"/>
                          </a:stretch>
                        </a:blipFill>
                      </a:tcPr>
                    </a:tc>
                    <a:extLst>
                      <a:ext uri="{0D108BD9-81ED-4DB2-BD59-A6C34878D82A}">
                        <a16:rowId xmlns:a16="http://schemas.microsoft.com/office/drawing/2014/main" val="24297559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9" name="表格 58">
                <a:extLst>
                  <a:ext uri="{FF2B5EF4-FFF2-40B4-BE49-F238E27FC236}">
                    <a16:creationId xmlns:a16="http://schemas.microsoft.com/office/drawing/2014/main" id="{69AEB663-EC25-4F04-AF38-FE76E667718A}"/>
                  </a:ext>
                </a:extLst>
              </p:cNvPr>
              <p:cNvGraphicFramePr>
                <a:graphicFrameLocks noGrp="1"/>
              </p:cNvGraphicFramePr>
              <p:nvPr>
                <p:extLst>
                  <p:ext uri="{D42A27DB-BD31-4B8C-83A1-F6EECF244321}">
                    <p14:modId xmlns:p14="http://schemas.microsoft.com/office/powerpoint/2010/main" val="670327622"/>
                  </p:ext>
                </p:extLst>
              </p:nvPr>
            </p:nvGraphicFramePr>
            <p:xfrm>
              <a:off x="6284680" y="1539766"/>
              <a:ext cx="4572000" cy="318771"/>
            </p:xfrm>
            <a:graphic>
              <a:graphicData uri="http://schemas.openxmlformats.org/drawingml/2006/table">
                <a:tbl>
                  <a:tblPr>
                    <a:tableStyleId>{BDBED569-4797-4DF1-A0F4-6AAB3CD982D8}</a:tableStyleId>
                  </a:tblPr>
                  <a:tblGrid>
                    <a:gridCol w="1471289">
                      <a:extLst>
                        <a:ext uri="{9D8B030D-6E8A-4147-A177-3AD203B41FA5}">
                          <a16:colId xmlns:a16="http://schemas.microsoft.com/office/drawing/2014/main" val="232031579"/>
                        </a:ext>
                      </a:extLst>
                    </a:gridCol>
                    <a:gridCol w="1302821">
                      <a:extLst>
                        <a:ext uri="{9D8B030D-6E8A-4147-A177-3AD203B41FA5}">
                          <a16:colId xmlns:a16="http://schemas.microsoft.com/office/drawing/2014/main" val="1661713668"/>
                        </a:ext>
                      </a:extLst>
                    </a:gridCol>
                    <a:gridCol w="1797890">
                      <a:extLst>
                        <a:ext uri="{9D8B030D-6E8A-4147-A177-3AD203B41FA5}">
                          <a16:colId xmlns:a16="http://schemas.microsoft.com/office/drawing/2014/main" val="3770587648"/>
                        </a:ext>
                      </a:extLst>
                    </a:gridCol>
                  </a:tblGrid>
                  <a:tr h="318771">
                    <a:tc>
                      <a:txBody>
                        <a:bodyPr/>
                        <a:lstStyle/>
                        <a:p>
                          <a:pPr algn="ctr" fontAlgn="ctr"/>
                          <a14:m>
                            <m:oMathPara xmlns:m="http://schemas.openxmlformats.org/officeDocument/2006/math">
                              <m:oMathParaPr>
                                <m:jc m:val="centerGroup"/>
                              </m:oMathParaPr>
                              <m:oMath xmlns:m="http://schemas.openxmlformats.org/officeDocument/2006/math">
                                <m:sSub>
                                  <m:sSubPr>
                                    <m:ctrlPr>
                                      <a:rPr lang="en-US" altLang="zh-CN" sz="1000" b="1" i="1" u="none" strike="noStrike" smtClean="0">
                                        <a:solidFill>
                                          <a:schemeClr val="tx1"/>
                                        </a:solidFill>
                                        <a:effectLst/>
                                        <a:latin typeface="Cambria Math" panose="02040503050406030204" pitchFamily="18" charset="0"/>
                                        <a:ea typeface="+mj-ea"/>
                                      </a:rPr>
                                    </m:ctrlPr>
                                  </m:sSubPr>
                                  <m:e>
                                    <m:r>
                                      <a:rPr lang="en-US" altLang="zh-CN" sz="1000" b="1" i="1" u="none" strike="noStrike" smtClean="0">
                                        <a:solidFill>
                                          <a:schemeClr val="tx1"/>
                                        </a:solidFill>
                                        <a:effectLst/>
                                        <a:latin typeface="Cambria Math" panose="02040503050406030204" pitchFamily="18" charset="0"/>
                                        <a:ea typeface="+mj-ea"/>
                                      </a:rPr>
                                      <m:t>𝑨</m:t>
                                    </m:r>
                                  </m:e>
                                  <m:sub>
                                    <m:r>
                                      <a:rPr lang="en-US" altLang="zh-CN" sz="1000" b="1" i="1" u="none" strike="noStrike" smtClean="0">
                                        <a:solidFill>
                                          <a:schemeClr val="tx1"/>
                                        </a:solidFill>
                                        <a:effectLst/>
                                        <a:latin typeface="Cambria Math" panose="02040503050406030204" pitchFamily="18" charset="0"/>
                                        <a:ea typeface="+mj-ea"/>
                                      </a:rPr>
                                      <m:t>𝟎</m:t>
                                    </m:r>
                                    <m:r>
                                      <a:rPr lang="en-US" altLang="zh-CN" sz="1000" b="1" i="1" u="none" strike="noStrike" smtClean="0">
                                        <a:solidFill>
                                          <a:schemeClr val="tx1"/>
                                        </a:solidFill>
                                        <a:effectLst/>
                                        <a:latin typeface="Cambria Math" panose="02040503050406030204" pitchFamily="18" charset="0"/>
                                        <a:ea typeface="+mj-ea"/>
                                      </a:rPr>
                                      <m:t>.</m:t>
                                    </m:r>
                                    <m:r>
                                      <a:rPr lang="en-US" altLang="zh-CN" sz="1000" b="1" i="1" u="none" strike="noStrike" smtClean="0">
                                        <a:solidFill>
                                          <a:schemeClr val="tx1"/>
                                        </a:solidFill>
                                        <a:effectLst/>
                                        <a:latin typeface="Cambria Math" panose="02040503050406030204" pitchFamily="18" charset="0"/>
                                        <a:ea typeface="+mj-ea"/>
                                      </a:rPr>
                                      <m:t>𝟎𝟓</m:t>
                                    </m:r>
                                  </m:sub>
                                </m:sSub>
                                <m:r>
                                  <a:rPr lang="en-US" altLang="zh-CN" sz="1000" b="1" i="1" u="none" strike="noStrike" smtClean="0">
                                    <a:solidFill>
                                      <a:schemeClr val="tx1"/>
                                    </a:solidFill>
                                    <a:effectLst/>
                                    <a:latin typeface="Cambria Math" panose="02040503050406030204" pitchFamily="18" charset="0"/>
                                    <a:ea typeface="+mj-ea"/>
                                  </a:rPr>
                                  <m:t>=[</m:t>
                                </m:r>
                                <m:r>
                                  <a:rPr lang="en-US" altLang="zh-CN" sz="1000" b="1" i="1" u="none" strike="noStrike" smtClean="0">
                                    <a:solidFill>
                                      <a:schemeClr val="tx1"/>
                                    </a:solidFill>
                                    <a:effectLst/>
                                    <a:latin typeface="Cambria Math" panose="02040503050406030204" pitchFamily="18" charset="0"/>
                                    <a:ea typeface="+mj-ea"/>
                                  </a:rPr>
                                  <m:t>𝟏</m:t>
                                </m:r>
                                <m:r>
                                  <a:rPr lang="en-US" altLang="zh-CN" sz="1000" b="1" i="1" u="none" strike="noStrike" smtClean="0">
                                    <a:solidFill>
                                      <a:schemeClr val="tx1"/>
                                    </a:solidFill>
                                    <a:effectLst/>
                                    <a:latin typeface="Cambria Math" panose="02040503050406030204" pitchFamily="18" charset="0"/>
                                    <a:ea typeface="+mj-ea"/>
                                  </a:rPr>
                                  <m:t>,</m:t>
                                </m:r>
                                <m:r>
                                  <a:rPr lang="en-US" altLang="zh-CN" sz="1000" b="1" i="1" u="none" strike="noStrike" smtClean="0">
                                    <a:solidFill>
                                      <a:schemeClr val="tx1"/>
                                    </a:solidFill>
                                    <a:effectLst/>
                                    <a:latin typeface="Cambria Math" panose="02040503050406030204" pitchFamily="18" charset="0"/>
                                    <a:ea typeface="+mj-ea"/>
                                  </a:rPr>
                                  <m:t>𝟏𝟎</m:t>
                                </m:r>
                                <m:r>
                                  <a:rPr lang="en-US" altLang="zh-CN" sz="1000" b="1" i="1" u="none" strike="noStrike" smtClean="0">
                                    <a:solidFill>
                                      <a:schemeClr val="tx1"/>
                                    </a:solidFill>
                                    <a:effectLst/>
                                    <a:latin typeface="Cambria Math" panose="02040503050406030204" pitchFamily="18" charset="0"/>
                                    <a:ea typeface="+mj-ea"/>
                                  </a:rPr>
                                  <m:t>]</m:t>
                                </m:r>
                              </m:oMath>
                            </m:oMathPara>
                          </a14:m>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r>
                            <a:rPr lang="en-US" altLang="zh-CN" sz="1000" b="1" u="none" strike="noStrike" dirty="0">
                              <a:solidFill>
                                <a:schemeClr val="tx1"/>
                              </a:solidFill>
                              <a:effectLst/>
                              <a:latin typeface="+mj-ea"/>
                              <a:ea typeface="+mj-ea"/>
                            </a:rPr>
                            <a:t>0.05</a:t>
                          </a:r>
                          <a:endParaRPr lang="en-US" altLang="zh-CN" sz="1000" b="1" i="0" u="none" strike="noStrike" dirty="0">
                            <a:solidFill>
                              <a:schemeClr val="tx1"/>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sSub>
                                  <m:sSubPr>
                                    <m:ctrlPr>
                                      <a:rPr lang="en-US" altLang="zh-CN" sz="1000" b="1" i="1" u="none" strike="noStrike" smtClean="0">
                                        <a:solidFill>
                                          <a:schemeClr val="tx1"/>
                                        </a:solidFill>
                                        <a:effectLst/>
                                        <a:latin typeface="Cambria Math" panose="02040503050406030204" pitchFamily="18" charset="0"/>
                                        <a:ea typeface="+mj-ea"/>
                                      </a:rPr>
                                    </m:ctrlPr>
                                  </m:sSubPr>
                                  <m:e>
                                    <m:r>
                                      <a:rPr lang="en-US" altLang="zh-CN" sz="1000" b="1" i="1" u="none" strike="noStrike" smtClean="0">
                                        <a:solidFill>
                                          <a:schemeClr val="tx1"/>
                                        </a:solidFill>
                                        <a:effectLst/>
                                        <a:latin typeface="Cambria Math" panose="02040503050406030204" pitchFamily="18" charset="0"/>
                                        <a:ea typeface="+mj-ea"/>
                                      </a:rPr>
                                      <m:t>𝑫𝑪𝑽𝑹</m:t>
                                    </m:r>
                                  </m:e>
                                  <m:sub>
                                    <m:sSub>
                                      <m:sSubPr>
                                        <m:ctrlPr>
                                          <a:rPr lang="en-US" altLang="zh-CN" sz="1000" b="1" i="1" u="none" strike="noStrike" kern="1200" smtClean="0">
                                            <a:solidFill>
                                              <a:schemeClr val="tx1"/>
                                            </a:solidFill>
                                            <a:effectLst/>
                                            <a:latin typeface="Cambria Math" panose="02040503050406030204" pitchFamily="18" charset="0"/>
                                            <a:ea typeface="+mn-ea"/>
                                            <a:cs typeface="+mn-cs"/>
                                          </a:rPr>
                                        </m:ctrlPr>
                                      </m:sSubPr>
                                      <m:e>
                                        <m:r>
                                          <a:rPr lang="en-US" altLang="zh-CN" sz="1000" b="1" i="1" u="none" strike="noStrike" kern="1200" smtClean="0">
                                            <a:solidFill>
                                              <a:schemeClr val="tx1"/>
                                            </a:solidFill>
                                            <a:effectLst/>
                                            <a:latin typeface="Cambria Math" panose="02040503050406030204" pitchFamily="18" charset="0"/>
                                            <a:ea typeface="+mn-ea"/>
                                            <a:cs typeface="+mn-cs"/>
                                          </a:rPr>
                                          <m:t>𝑨</m:t>
                                        </m:r>
                                      </m:e>
                                      <m:sub>
                                        <m:r>
                                          <a:rPr lang="en-US" altLang="zh-CN" sz="1000" b="1" i="1" u="none" strike="noStrike" kern="1200" smtClean="0">
                                            <a:solidFill>
                                              <a:schemeClr val="tx1"/>
                                            </a:solidFill>
                                            <a:effectLst/>
                                            <a:latin typeface="Cambria Math" panose="02040503050406030204" pitchFamily="18" charset="0"/>
                                            <a:ea typeface="+mn-ea"/>
                                            <a:cs typeface="+mn-cs"/>
                                          </a:rPr>
                                          <m:t>𝟎</m:t>
                                        </m:r>
                                        <m:r>
                                          <a:rPr lang="en-US" altLang="zh-CN" sz="1000" b="1" i="1" u="none" strike="noStrike" kern="1200" smtClean="0">
                                            <a:solidFill>
                                              <a:schemeClr val="tx1"/>
                                            </a:solidFill>
                                            <a:effectLst/>
                                            <a:latin typeface="Cambria Math" panose="02040503050406030204" pitchFamily="18" charset="0"/>
                                            <a:ea typeface="+mn-ea"/>
                                            <a:cs typeface="+mn-cs"/>
                                          </a:rPr>
                                          <m:t>.</m:t>
                                        </m:r>
                                        <m:r>
                                          <a:rPr lang="en-US" altLang="zh-CN" sz="1000" b="1" i="1" u="none" strike="noStrike" kern="1200" smtClean="0">
                                            <a:solidFill>
                                              <a:schemeClr val="tx1"/>
                                            </a:solidFill>
                                            <a:effectLst/>
                                            <a:latin typeface="Cambria Math" panose="02040503050406030204" pitchFamily="18" charset="0"/>
                                            <a:ea typeface="+mn-ea"/>
                                            <a:cs typeface="+mn-cs"/>
                                          </a:rPr>
                                          <m:t>𝟎𝟓</m:t>
                                        </m:r>
                                      </m:sub>
                                    </m:sSub>
                                  </m:sub>
                                </m:sSub>
                                <m:r>
                                  <a:rPr lang="en-US" altLang="zh-CN" sz="1000" b="1" i="1" u="none" strike="noStrike" smtClean="0">
                                    <a:solidFill>
                                      <a:schemeClr val="tx1"/>
                                    </a:solidFill>
                                    <a:effectLst/>
                                    <a:latin typeface="Cambria Math" panose="02040503050406030204" pitchFamily="18" charset="0"/>
                                    <a:ea typeface="+mj-ea"/>
                                  </a:rPr>
                                  <m:t>=</m:t>
                                </m:r>
                                <m:r>
                                  <a:rPr lang="en-US" altLang="zh-CN" sz="1000" b="1" i="1" u="none" strike="noStrike" smtClean="0">
                                    <a:solidFill>
                                      <a:schemeClr val="tx1"/>
                                    </a:solidFill>
                                    <a:effectLst/>
                                    <a:latin typeface="Cambria Math" panose="02040503050406030204" pitchFamily="18" charset="0"/>
                                    <a:ea typeface="+mj-ea"/>
                                  </a:rPr>
                                  <m:t>𝟎</m:t>
                                </m:r>
                                <m:r>
                                  <a:rPr lang="en-US" altLang="zh-CN" sz="1000" b="1" i="1" u="none" strike="noStrike" smtClean="0">
                                    <a:solidFill>
                                      <a:schemeClr val="tx1"/>
                                    </a:solidFill>
                                    <a:effectLst/>
                                    <a:latin typeface="Cambria Math" panose="02040503050406030204" pitchFamily="18" charset="0"/>
                                    <a:ea typeface="+mj-ea"/>
                                  </a:rPr>
                                  <m:t>.</m:t>
                                </m:r>
                                <m:r>
                                  <a:rPr lang="en-US" altLang="zh-CN" sz="1000" b="1" i="1" u="none" strike="noStrike" smtClean="0">
                                    <a:solidFill>
                                      <a:schemeClr val="tx1"/>
                                    </a:solidFill>
                                    <a:effectLst/>
                                    <a:latin typeface="Cambria Math" panose="02040503050406030204" pitchFamily="18" charset="0"/>
                                    <a:ea typeface="+mj-ea"/>
                                  </a:rPr>
                                  <m:t>𝟒𝟎</m:t>
                                </m:r>
                              </m:oMath>
                            </m:oMathPara>
                          </a14:m>
                          <a:endParaRPr lang="en-US" altLang="zh-CN" sz="1000" b="1" i="0" u="none" strike="noStrike" dirty="0">
                            <a:solidFill>
                              <a:schemeClr val="tx1"/>
                            </a:solidFill>
                            <a:effectLst/>
                            <a:latin typeface="+mj-ea"/>
                            <a:ea typeface="+mj-ea"/>
                          </a:endParaRPr>
                        </a:p>
                      </a:txBody>
                      <a:tcPr marL="9525" marR="9525" marT="9525" marB="0" anchor="ctr"/>
                    </a:tc>
                    <a:extLst>
                      <a:ext uri="{0D108BD9-81ED-4DB2-BD59-A6C34878D82A}">
                        <a16:rowId xmlns:a16="http://schemas.microsoft.com/office/drawing/2014/main" val="3863862770"/>
                      </a:ext>
                    </a:extLst>
                  </a:tr>
                </a:tbl>
              </a:graphicData>
            </a:graphic>
          </p:graphicFrame>
        </mc:Choice>
        <mc:Fallback xmlns="">
          <p:graphicFrame>
            <p:nvGraphicFramePr>
              <p:cNvPr id="59" name="表格 58">
                <a:extLst>
                  <a:ext uri="{FF2B5EF4-FFF2-40B4-BE49-F238E27FC236}">
                    <a16:creationId xmlns:a16="http://schemas.microsoft.com/office/drawing/2014/main" id="{69AEB663-EC25-4F04-AF38-FE76E667718A}"/>
                  </a:ext>
                </a:extLst>
              </p:cNvPr>
              <p:cNvGraphicFramePr>
                <a:graphicFrameLocks noGrp="1"/>
              </p:cNvGraphicFramePr>
              <p:nvPr>
                <p:extLst>
                  <p:ext uri="{D42A27DB-BD31-4B8C-83A1-F6EECF244321}">
                    <p14:modId xmlns:p14="http://schemas.microsoft.com/office/powerpoint/2010/main" val="670327622"/>
                  </p:ext>
                </p:extLst>
              </p:nvPr>
            </p:nvGraphicFramePr>
            <p:xfrm>
              <a:off x="6284680" y="1539766"/>
              <a:ext cx="4572000" cy="318771"/>
            </p:xfrm>
            <a:graphic>
              <a:graphicData uri="http://schemas.openxmlformats.org/drawingml/2006/table">
                <a:tbl>
                  <a:tblPr>
                    <a:tableStyleId>{BDBED569-4797-4DF1-A0F4-6AAB3CD982D8}</a:tableStyleId>
                  </a:tblPr>
                  <a:tblGrid>
                    <a:gridCol w="1471289">
                      <a:extLst>
                        <a:ext uri="{9D8B030D-6E8A-4147-A177-3AD203B41FA5}">
                          <a16:colId xmlns:a16="http://schemas.microsoft.com/office/drawing/2014/main" val="232031579"/>
                        </a:ext>
                      </a:extLst>
                    </a:gridCol>
                    <a:gridCol w="1302821">
                      <a:extLst>
                        <a:ext uri="{9D8B030D-6E8A-4147-A177-3AD203B41FA5}">
                          <a16:colId xmlns:a16="http://schemas.microsoft.com/office/drawing/2014/main" val="1661713668"/>
                        </a:ext>
                      </a:extLst>
                    </a:gridCol>
                    <a:gridCol w="1797890">
                      <a:extLst>
                        <a:ext uri="{9D8B030D-6E8A-4147-A177-3AD203B41FA5}">
                          <a16:colId xmlns:a16="http://schemas.microsoft.com/office/drawing/2014/main" val="3770587648"/>
                        </a:ext>
                      </a:extLst>
                    </a:gridCol>
                  </a:tblGrid>
                  <a:tr h="318771">
                    <a:tc>
                      <a:txBody>
                        <a:bodyPr/>
                        <a:lstStyle/>
                        <a:p>
                          <a:endParaRPr lang="zh-CN"/>
                        </a:p>
                      </a:txBody>
                      <a:tcPr marL="9525" marR="9525" marT="9525" marB="0" anchor="ctr">
                        <a:blipFill>
                          <a:blip r:embed="rId23"/>
                          <a:stretch>
                            <a:fillRect l="-413" t="-1887" r="-211570" b="-3774"/>
                          </a:stretch>
                        </a:blipFill>
                      </a:tcPr>
                    </a:tc>
                    <a:tc>
                      <a:txBody>
                        <a:bodyPr/>
                        <a:lstStyle/>
                        <a:p>
                          <a:pPr algn="ctr" fontAlgn="ctr"/>
                          <a:r>
                            <a:rPr lang="en-US" altLang="zh-CN" sz="1000" b="1" u="none" strike="noStrike" dirty="0">
                              <a:solidFill>
                                <a:schemeClr val="tx1"/>
                              </a:solidFill>
                              <a:effectLst/>
                              <a:latin typeface="+mj-ea"/>
                              <a:ea typeface="+mj-ea"/>
                            </a:rPr>
                            <a:t>0.05</a:t>
                          </a:r>
                          <a:endParaRPr lang="en-US" altLang="zh-CN" sz="1000" b="1" i="0" u="none" strike="noStrike" dirty="0">
                            <a:solidFill>
                              <a:schemeClr val="tx1"/>
                            </a:solidFill>
                            <a:effectLst/>
                            <a:latin typeface="+mj-ea"/>
                            <a:ea typeface="+mj-ea"/>
                          </a:endParaRPr>
                        </a:p>
                      </a:txBody>
                      <a:tcPr marL="9525" marR="9525" marT="9525" marB="0" anchor="ctr"/>
                    </a:tc>
                    <a:tc>
                      <a:txBody>
                        <a:bodyPr/>
                        <a:lstStyle/>
                        <a:p>
                          <a:endParaRPr lang="zh-CN"/>
                        </a:p>
                      </a:txBody>
                      <a:tcPr marL="9525" marR="9525" marT="9525" marB="0" anchor="ctr">
                        <a:blipFill>
                          <a:blip r:embed="rId23"/>
                          <a:stretch>
                            <a:fillRect l="-154915" t="-1887" r="-1017" b="-3774"/>
                          </a:stretch>
                        </a:blipFill>
                      </a:tcPr>
                    </a:tc>
                    <a:extLst>
                      <a:ext uri="{0D108BD9-81ED-4DB2-BD59-A6C34878D82A}">
                        <a16:rowId xmlns:a16="http://schemas.microsoft.com/office/drawing/2014/main" val="386386277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0" name="表格 59">
                <a:extLst>
                  <a:ext uri="{FF2B5EF4-FFF2-40B4-BE49-F238E27FC236}">
                    <a16:creationId xmlns:a16="http://schemas.microsoft.com/office/drawing/2014/main" id="{B396F1C4-13CA-4B7E-94A1-B064BC30DE69}"/>
                  </a:ext>
                </a:extLst>
              </p:cNvPr>
              <p:cNvGraphicFramePr>
                <a:graphicFrameLocks noGrp="1"/>
              </p:cNvGraphicFramePr>
              <p:nvPr>
                <p:extLst>
                  <p:ext uri="{D42A27DB-BD31-4B8C-83A1-F6EECF244321}">
                    <p14:modId xmlns:p14="http://schemas.microsoft.com/office/powerpoint/2010/main" val="4197971242"/>
                  </p:ext>
                </p:extLst>
              </p:nvPr>
            </p:nvGraphicFramePr>
            <p:xfrm>
              <a:off x="6284680" y="896185"/>
              <a:ext cx="4572000" cy="637542"/>
            </p:xfrm>
            <a:graphic>
              <a:graphicData uri="http://schemas.openxmlformats.org/drawingml/2006/table">
                <a:tbl>
                  <a:tblPr>
                    <a:tableStyleId>{BDBED569-4797-4DF1-A0F4-6AAB3CD982D8}</a:tableStyleId>
                  </a:tblPr>
                  <a:tblGrid>
                    <a:gridCol w="1471289">
                      <a:extLst>
                        <a:ext uri="{9D8B030D-6E8A-4147-A177-3AD203B41FA5}">
                          <a16:colId xmlns:a16="http://schemas.microsoft.com/office/drawing/2014/main" val="1008844001"/>
                        </a:ext>
                      </a:extLst>
                    </a:gridCol>
                    <a:gridCol w="1302821">
                      <a:extLst>
                        <a:ext uri="{9D8B030D-6E8A-4147-A177-3AD203B41FA5}">
                          <a16:colId xmlns:a16="http://schemas.microsoft.com/office/drawing/2014/main" val="3195249161"/>
                        </a:ext>
                      </a:extLst>
                    </a:gridCol>
                    <a:gridCol w="1797890">
                      <a:extLst>
                        <a:ext uri="{9D8B030D-6E8A-4147-A177-3AD203B41FA5}">
                          <a16:colId xmlns:a16="http://schemas.microsoft.com/office/drawing/2014/main" val="2902503773"/>
                        </a:ext>
                      </a:extLst>
                    </a:gridCol>
                  </a:tblGrid>
                  <a:tr h="318771">
                    <a:tc gridSpan="3">
                      <a:txBody>
                        <a:bodyPr/>
                        <a:lstStyle/>
                        <a:p>
                          <a:pPr algn="ctr" fontAlgn="ctr"/>
                          <a:r>
                            <a:rPr lang="zh-CN" altLang="en-US" sz="1000" b="1" i="0" u="none" strike="noStrike" dirty="0">
                              <a:solidFill>
                                <a:schemeClr val="tx1"/>
                              </a:solidFill>
                              <a:effectLst/>
                              <a:latin typeface="+mn-lt"/>
                              <a:ea typeface="+mj-ea"/>
                            </a:rPr>
                            <a:t>队列</a:t>
                          </a:r>
                          <a14:m>
                            <m:oMath xmlns:m="http://schemas.openxmlformats.org/officeDocument/2006/math">
                              <m:r>
                                <a:rPr lang="en-US" altLang="zh-CN" sz="1000" b="1" i="1" u="none" strike="noStrike" smtClean="0">
                                  <a:solidFill>
                                    <a:schemeClr val="tx1"/>
                                  </a:solidFill>
                                  <a:effectLst/>
                                  <a:latin typeface="Cambria Math" panose="02040503050406030204" pitchFamily="18" charset="0"/>
                                  <a:ea typeface="+mj-ea"/>
                                </a:rPr>
                                <m:t>𝑸</m:t>
                              </m:r>
                            </m:oMath>
                          </a14:m>
                          <a:endParaRPr lang="zh-CN" altLang="en-US" sz="1000" b="1" i="0" u="none" strike="noStrike" dirty="0">
                            <a:solidFill>
                              <a:schemeClr val="tx1"/>
                            </a:solidFill>
                            <a:effectLst/>
                            <a:latin typeface="+mj-ea"/>
                            <a:ea typeface="+mj-ea"/>
                          </a:endParaRPr>
                        </a:p>
                      </a:txBody>
                      <a:tcPr marL="9525" marR="9525" marT="9525" marB="0" anchor="ctr"/>
                    </a:tc>
                    <a:tc hMerge="1">
                      <a:txBody>
                        <a:bodyPr/>
                        <a:lstStyle/>
                        <a:p>
                          <a:pPr algn="ctr" fontAlgn="ctr"/>
                          <a:endParaRPr lang="en-US" sz="1000" b="1" i="0" u="none" strike="noStrike" dirty="0">
                            <a:solidFill>
                              <a:schemeClr val="tx1"/>
                            </a:solidFill>
                            <a:effectLst/>
                            <a:latin typeface="+mj-ea"/>
                            <a:ea typeface="+mj-ea"/>
                          </a:endParaRPr>
                        </a:p>
                      </a:txBody>
                      <a:tcPr marL="9525" marR="9525" marT="9525" marB="0" anchor="ctr"/>
                    </a:tc>
                    <a:tc hMerge="1">
                      <a:txBody>
                        <a:bodyPr/>
                        <a:lstStyle/>
                        <a:p>
                          <a:pPr algn="ctr" fontAlgn="ctr"/>
                          <a:endParaRPr lang="zh-CN" altLang="en-US" sz="1000" b="1" i="0" u="none" strike="noStrike" dirty="0">
                            <a:solidFill>
                              <a:schemeClr val="tx1"/>
                            </a:solidFill>
                            <a:effectLst/>
                            <a:latin typeface="+mj-ea"/>
                            <a:ea typeface="+mj-ea"/>
                          </a:endParaRPr>
                        </a:p>
                      </a:txBody>
                      <a:tcPr marL="9525" marR="9525" marT="9525" marB="0" anchor="ctr"/>
                    </a:tc>
                    <a:extLst>
                      <a:ext uri="{0D108BD9-81ED-4DB2-BD59-A6C34878D82A}">
                        <a16:rowId xmlns:a16="http://schemas.microsoft.com/office/drawing/2014/main" val="3409249815"/>
                      </a:ext>
                    </a:extLst>
                  </a:tr>
                  <a:tr h="318771">
                    <a:tc>
                      <a:txBody>
                        <a:bodyPr/>
                        <a:lstStyle/>
                        <a:p>
                          <a:pPr algn="ctr" fontAlgn="ctr"/>
                          <a:r>
                            <a:rPr lang="zh-CN" altLang="en-US" sz="1000" b="1" u="none" strike="noStrike" dirty="0">
                              <a:solidFill>
                                <a:schemeClr val="tx1"/>
                              </a:solidFill>
                              <a:effectLst/>
                              <a:latin typeface="+mj-ea"/>
                              <a:ea typeface="+mj-ea"/>
                            </a:rPr>
                            <a:t>过滤后激活人群</a:t>
                          </a:r>
                          <a:endParaRPr lang="zh-CN" altLang="en-US" sz="1000" b="1" i="0" u="none" strike="noStrike" dirty="0">
                            <a:solidFill>
                              <a:schemeClr val="tx1"/>
                            </a:solidFill>
                            <a:effectLst/>
                            <a:latin typeface="+mj-ea"/>
                            <a:ea typeface="+mj-ea"/>
                          </a:endParaRPr>
                        </a:p>
                      </a:txBody>
                      <a:tcPr marL="9525" marR="9525" marT="9525" marB="0" anchor="ctr"/>
                    </a:tc>
                    <a:tc>
                      <a:txBody>
                        <a:bodyPr/>
                        <a:lstStyle/>
                        <a:p>
                          <a:pPr algn="ctr" fontAlgn="ctr"/>
                          <a:r>
                            <a:rPr lang="zh-CN" altLang="en-US" sz="1000" b="1" i="0" u="none" strike="noStrike" dirty="0">
                              <a:solidFill>
                                <a:schemeClr val="tx1"/>
                              </a:solidFill>
                              <a:effectLst/>
                              <a:latin typeface="+mj-ea"/>
                              <a:ea typeface="+mj-ea"/>
                            </a:rPr>
                            <a:t>过滤阈值</a:t>
                          </a:r>
                          <a:endParaRPr lang="en-US" sz="1000" b="1" i="0" u="none" strike="noStrike" dirty="0">
                            <a:solidFill>
                              <a:schemeClr val="tx1"/>
                            </a:solidFill>
                            <a:effectLst/>
                            <a:latin typeface="+mj-ea"/>
                            <a:ea typeface="+mj-ea"/>
                          </a:endParaRPr>
                        </a:p>
                      </a:txBody>
                      <a:tcPr marL="9525" marR="9525" marT="9525" marB="0" anchor="ctr"/>
                    </a:tc>
                    <a:tc>
                      <a:txBody>
                        <a:bodyPr/>
                        <a:lstStyle/>
                        <a:p>
                          <a:pPr algn="ctr" fontAlgn="ctr"/>
                          <a:r>
                            <a:rPr lang="zh-CN" altLang="en-US" sz="1000" b="1" i="0" u="none" strike="noStrike" dirty="0">
                              <a:solidFill>
                                <a:schemeClr val="tx1"/>
                              </a:solidFill>
                              <a:effectLst/>
                              <a:latin typeface="+mj-ea"/>
                              <a:ea typeface="+mj-ea"/>
                            </a:rPr>
                            <a:t>效果</a:t>
                          </a:r>
                        </a:p>
                      </a:txBody>
                      <a:tcPr marL="9525" marR="9525" marT="9525" marB="0" anchor="ctr"/>
                    </a:tc>
                    <a:extLst>
                      <a:ext uri="{0D108BD9-81ED-4DB2-BD59-A6C34878D82A}">
                        <a16:rowId xmlns:a16="http://schemas.microsoft.com/office/drawing/2014/main" val="601794153"/>
                      </a:ext>
                    </a:extLst>
                  </a:tr>
                </a:tbl>
              </a:graphicData>
            </a:graphic>
          </p:graphicFrame>
        </mc:Choice>
        <mc:Fallback xmlns="">
          <p:graphicFrame>
            <p:nvGraphicFramePr>
              <p:cNvPr id="60" name="表格 59">
                <a:extLst>
                  <a:ext uri="{FF2B5EF4-FFF2-40B4-BE49-F238E27FC236}">
                    <a16:creationId xmlns:a16="http://schemas.microsoft.com/office/drawing/2014/main" id="{B396F1C4-13CA-4B7E-94A1-B064BC30DE69}"/>
                  </a:ext>
                </a:extLst>
              </p:cNvPr>
              <p:cNvGraphicFramePr>
                <a:graphicFrameLocks noGrp="1"/>
              </p:cNvGraphicFramePr>
              <p:nvPr>
                <p:extLst>
                  <p:ext uri="{D42A27DB-BD31-4B8C-83A1-F6EECF244321}">
                    <p14:modId xmlns:p14="http://schemas.microsoft.com/office/powerpoint/2010/main" val="4197971242"/>
                  </p:ext>
                </p:extLst>
              </p:nvPr>
            </p:nvGraphicFramePr>
            <p:xfrm>
              <a:off x="6284680" y="896185"/>
              <a:ext cx="4572000" cy="637542"/>
            </p:xfrm>
            <a:graphic>
              <a:graphicData uri="http://schemas.openxmlformats.org/drawingml/2006/table">
                <a:tbl>
                  <a:tblPr>
                    <a:tableStyleId>{BDBED569-4797-4DF1-A0F4-6AAB3CD982D8}</a:tableStyleId>
                  </a:tblPr>
                  <a:tblGrid>
                    <a:gridCol w="1471289">
                      <a:extLst>
                        <a:ext uri="{9D8B030D-6E8A-4147-A177-3AD203B41FA5}">
                          <a16:colId xmlns:a16="http://schemas.microsoft.com/office/drawing/2014/main" val="1008844001"/>
                        </a:ext>
                      </a:extLst>
                    </a:gridCol>
                    <a:gridCol w="1302821">
                      <a:extLst>
                        <a:ext uri="{9D8B030D-6E8A-4147-A177-3AD203B41FA5}">
                          <a16:colId xmlns:a16="http://schemas.microsoft.com/office/drawing/2014/main" val="3195249161"/>
                        </a:ext>
                      </a:extLst>
                    </a:gridCol>
                    <a:gridCol w="1797890">
                      <a:extLst>
                        <a:ext uri="{9D8B030D-6E8A-4147-A177-3AD203B41FA5}">
                          <a16:colId xmlns:a16="http://schemas.microsoft.com/office/drawing/2014/main" val="2902503773"/>
                        </a:ext>
                      </a:extLst>
                    </a:gridCol>
                  </a:tblGrid>
                  <a:tr h="318771">
                    <a:tc gridSpan="3">
                      <a:txBody>
                        <a:bodyPr/>
                        <a:lstStyle/>
                        <a:p>
                          <a:endParaRPr lang="zh-CN"/>
                        </a:p>
                      </a:txBody>
                      <a:tcPr marL="9525" marR="9525" marT="9525" marB="0" anchor="ctr">
                        <a:blipFill>
                          <a:blip r:embed="rId24"/>
                          <a:stretch>
                            <a:fillRect l="-133" t="-3774" r="-399" b="-101887"/>
                          </a:stretch>
                        </a:blipFill>
                      </a:tcPr>
                    </a:tc>
                    <a:tc hMerge="1">
                      <a:txBody>
                        <a:bodyPr/>
                        <a:lstStyle/>
                        <a:p>
                          <a:pPr algn="ctr" fontAlgn="ctr"/>
                          <a:endParaRPr lang="en-US" sz="1000" b="1" i="0" u="none" strike="noStrike" dirty="0">
                            <a:solidFill>
                              <a:schemeClr val="tx1"/>
                            </a:solidFill>
                            <a:effectLst/>
                            <a:latin typeface="+mj-ea"/>
                            <a:ea typeface="+mj-ea"/>
                          </a:endParaRPr>
                        </a:p>
                      </a:txBody>
                      <a:tcPr marL="9525" marR="9525" marT="9525" marB="0" anchor="ctr"/>
                    </a:tc>
                    <a:tc hMerge="1">
                      <a:txBody>
                        <a:bodyPr/>
                        <a:lstStyle/>
                        <a:p>
                          <a:pPr algn="ctr" fontAlgn="ctr"/>
                          <a:endParaRPr lang="zh-CN" altLang="en-US" sz="1000" b="1" i="0" u="none" strike="noStrike" dirty="0">
                            <a:solidFill>
                              <a:schemeClr val="tx1"/>
                            </a:solidFill>
                            <a:effectLst/>
                            <a:latin typeface="+mj-ea"/>
                            <a:ea typeface="+mj-ea"/>
                          </a:endParaRPr>
                        </a:p>
                      </a:txBody>
                      <a:tcPr marL="9525" marR="9525" marT="9525" marB="0" anchor="ctr"/>
                    </a:tc>
                    <a:extLst>
                      <a:ext uri="{0D108BD9-81ED-4DB2-BD59-A6C34878D82A}">
                        <a16:rowId xmlns:a16="http://schemas.microsoft.com/office/drawing/2014/main" val="3409249815"/>
                      </a:ext>
                    </a:extLst>
                  </a:tr>
                  <a:tr h="318771">
                    <a:tc>
                      <a:txBody>
                        <a:bodyPr/>
                        <a:lstStyle/>
                        <a:p>
                          <a:pPr algn="ctr" fontAlgn="ctr"/>
                          <a:r>
                            <a:rPr lang="zh-CN" altLang="en-US" sz="1000" b="1" u="none" strike="noStrike" dirty="0">
                              <a:solidFill>
                                <a:schemeClr val="tx1"/>
                              </a:solidFill>
                              <a:effectLst/>
                              <a:latin typeface="+mj-ea"/>
                              <a:ea typeface="+mj-ea"/>
                            </a:rPr>
                            <a:t>过滤后激活人群</a:t>
                          </a:r>
                          <a:endParaRPr lang="zh-CN" altLang="en-US" sz="1000" b="1" i="0" u="none" strike="noStrike" dirty="0">
                            <a:solidFill>
                              <a:schemeClr val="tx1"/>
                            </a:solidFill>
                            <a:effectLst/>
                            <a:latin typeface="+mj-ea"/>
                            <a:ea typeface="+mj-ea"/>
                          </a:endParaRPr>
                        </a:p>
                      </a:txBody>
                      <a:tcPr marL="9525" marR="9525" marT="9525" marB="0" anchor="ctr"/>
                    </a:tc>
                    <a:tc>
                      <a:txBody>
                        <a:bodyPr/>
                        <a:lstStyle/>
                        <a:p>
                          <a:pPr algn="ctr" fontAlgn="ctr"/>
                          <a:r>
                            <a:rPr lang="zh-CN" altLang="en-US" sz="1000" b="1" i="0" u="none" strike="noStrike" dirty="0">
                              <a:solidFill>
                                <a:schemeClr val="tx1"/>
                              </a:solidFill>
                              <a:effectLst/>
                              <a:latin typeface="+mj-ea"/>
                              <a:ea typeface="+mj-ea"/>
                            </a:rPr>
                            <a:t>过滤阈值</a:t>
                          </a:r>
                          <a:endParaRPr lang="en-US" sz="1000" b="1" i="0" u="none" strike="noStrike" dirty="0">
                            <a:solidFill>
                              <a:schemeClr val="tx1"/>
                            </a:solidFill>
                            <a:effectLst/>
                            <a:latin typeface="+mj-ea"/>
                            <a:ea typeface="+mj-ea"/>
                          </a:endParaRPr>
                        </a:p>
                      </a:txBody>
                      <a:tcPr marL="9525" marR="9525" marT="9525" marB="0" anchor="ctr"/>
                    </a:tc>
                    <a:tc>
                      <a:txBody>
                        <a:bodyPr/>
                        <a:lstStyle/>
                        <a:p>
                          <a:pPr algn="ctr" fontAlgn="ctr"/>
                          <a:r>
                            <a:rPr lang="zh-CN" altLang="en-US" sz="1000" b="1" i="0" u="none" strike="noStrike" dirty="0">
                              <a:solidFill>
                                <a:schemeClr val="tx1"/>
                              </a:solidFill>
                              <a:effectLst/>
                              <a:latin typeface="+mj-ea"/>
                              <a:ea typeface="+mj-ea"/>
                            </a:rPr>
                            <a:t>效果</a:t>
                          </a:r>
                        </a:p>
                      </a:txBody>
                      <a:tcPr marL="9525" marR="9525" marT="9525" marB="0" anchor="ctr"/>
                    </a:tc>
                    <a:extLst>
                      <a:ext uri="{0D108BD9-81ED-4DB2-BD59-A6C34878D82A}">
                        <a16:rowId xmlns:a16="http://schemas.microsoft.com/office/drawing/2014/main" val="601794153"/>
                      </a:ext>
                    </a:extLst>
                  </a:tr>
                </a:tbl>
              </a:graphicData>
            </a:graphic>
          </p:graphicFrame>
        </mc:Fallback>
      </mc:AlternateContent>
    </p:spTree>
    <p:extLst>
      <p:ext uri="{BB962C8B-B14F-4D97-AF65-F5344CB8AC3E}">
        <p14:creationId xmlns:p14="http://schemas.microsoft.com/office/powerpoint/2010/main" val="300038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3" grpId="0" animBg="1"/>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1FA6A0B4-BD38-419F-86A3-750C1B349F56}"/>
              </a:ext>
            </a:extLst>
          </p:cNvPr>
          <p:cNvGrpSpPr/>
          <p:nvPr/>
        </p:nvGrpSpPr>
        <p:grpSpPr>
          <a:xfrm>
            <a:off x="-1" y="0"/>
            <a:ext cx="12184064" cy="818826"/>
            <a:chOff x="-1" y="0"/>
            <a:chExt cx="12184064" cy="818826"/>
          </a:xfrm>
        </p:grpSpPr>
        <p:sp>
          <p:nvSpPr>
            <p:cNvPr id="23" name="矩形 22">
              <a:extLst>
                <a:ext uri="{FF2B5EF4-FFF2-40B4-BE49-F238E27FC236}">
                  <a16:creationId xmlns:a16="http://schemas.microsoft.com/office/drawing/2014/main" id="{6DD18559-3317-413F-8DEA-50E62B4F822A}"/>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4" name="组合 23">
              <a:extLst>
                <a:ext uri="{FF2B5EF4-FFF2-40B4-BE49-F238E27FC236}">
                  <a16:creationId xmlns:a16="http://schemas.microsoft.com/office/drawing/2014/main" id="{9ADF8EE0-66A2-4426-BF16-6776C84CE042}"/>
                </a:ext>
              </a:extLst>
            </p:cNvPr>
            <p:cNvGrpSpPr/>
            <p:nvPr/>
          </p:nvGrpSpPr>
          <p:grpSpPr>
            <a:xfrm>
              <a:off x="0" y="818826"/>
              <a:ext cx="12167232" cy="0"/>
              <a:chOff x="0" y="683817"/>
              <a:chExt cx="12167232" cy="0"/>
            </a:xfrm>
          </p:grpSpPr>
          <p:cxnSp>
            <p:nvCxnSpPr>
              <p:cNvPr id="25" name="直接连接符 24">
                <a:extLst>
                  <a:ext uri="{FF2B5EF4-FFF2-40B4-BE49-F238E27FC236}">
                    <a16:creationId xmlns:a16="http://schemas.microsoft.com/office/drawing/2014/main" id="{66FACF06-C70E-43E2-A62B-63BF920D3B2B}"/>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F32D15E6-82E3-4226-9297-AACFAE495E31}"/>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AD72D347-0F75-4898-BEC7-98503F244DE1}"/>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0CDFB7BE-3B7E-442C-8B39-B3E82ADBE20C}"/>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C4F2FB6-935A-4940-95A5-510DA9A22DE4}"/>
                  </a:ext>
                </a:extLst>
              </p:cNvPr>
              <p:cNvSpPr txBox="1"/>
              <p:nvPr/>
            </p:nvSpPr>
            <p:spPr>
              <a:xfrm>
                <a:off x="151635" y="162630"/>
                <a:ext cx="11925795" cy="523220"/>
              </a:xfrm>
              <a:prstGeom prst="rect">
                <a:avLst/>
              </a:prstGeom>
              <a:noFill/>
            </p:spPr>
            <p:txBody>
              <a:bodyPr wrap="square" rtlCol="0">
                <a:spAutoFit/>
              </a:bodyPr>
              <a:lstStyle/>
              <a:p>
                <a14:m>
                  <m:oMath xmlns:m="http://schemas.openxmlformats.org/officeDocument/2006/math">
                    <m:r>
                      <a:rPr lang="en-US" altLang="zh-CN" sz="2800" b="1" i="1" dirty="0" smtClean="0">
                        <a:latin typeface="Cambria Math" panose="02040503050406030204" pitchFamily="18" charset="0"/>
                        <a:ea typeface="+mj-ea"/>
                      </a:rPr>
                      <m:t>𝑽</m:t>
                    </m:r>
                    <m:r>
                      <a:rPr lang="en-US" altLang="zh-CN" sz="2800" b="1" i="1" dirty="0" smtClean="0">
                        <a:latin typeface="Cambria Math" panose="02040503050406030204" pitchFamily="18" charset="0"/>
                        <a:ea typeface="+mj-ea"/>
                      </a:rPr>
                      <m:t>𝟏</m:t>
                    </m:r>
                  </m:oMath>
                </a14:m>
                <a:r>
                  <a:rPr lang="zh-CN" altLang="en-US" sz="2800" b="1" dirty="0">
                    <a:latin typeface="+mj-ea"/>
                    <a:ea typeface="+mj-ea"/>
                  </a:rPr>
                  <a:t>版显著提升网服考核达标率，但面临着效果问题</a:t>
                </a:r>
              </a:p>
            </p:txBody>
          </p:sp>
        </mc:Choice>
        <mc:Fallback xmlns="">
          <p:sp>
            <p:nvSpPr>
              <p:cNvPr id="29" name="文本框 28">
                <a:extLst>
                  <a:ext uri="{FF2B5EF4-FFF2-40B4-BE49-F238E27FC236}">
                    <a16:creationId xmlns:a16="http://schemas.microsoft.com/office/drawing/2014/main" id="{6C4F2FB6-935A-4940-95A5-510DA9A22DE4}"/>
                  </a:ext>
                </a:extLst>
              </p:cNvPr>
              <p:cNvSpPr txBox="1">
                <a:spLocks noRot="1" noChangeAspect="1" noMove="1" noResize="1" noEditPoints="1" noAdjustHandles="1" noChangeArrowheads="1" noChangeShapeType="1" noTextEdit="1"/>
              </p:cNvSpPr>
              <p:nvPr/>
            </p:nvSpPr>
            <p:spPr>
              <a:xfrm>
                <a:off x="151635" y="162630"/>
                <a:ext cx="11925795" cy="523220"/>
              </a:xfrm>
              <a:prstGeom prst="rect">
                <a:avLst/>
              </a:prstGeom>
              <a:blipFill>
                <a:blip r:embed="rId3"/>
                <a:stretch>
                  <a:fillRect t="-12791"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454D9D3A-6DC8-4E76-9109-4ACF177D54D4}"/>
                  </a:ext>
                </a:extLst>
              </p:cNvPr>
              <p:cNvSpPr txBox="1"/>
              <p:nvPr/>
            </p:nvSpPr>
            <p:spPr>
              <a:xfrm>
                <a:off x="0" y="909136"/>
                <a:ext cx="5658678"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latin typeface="+mj-ea"/>
                    <a:ea typeface="+mj-ea"/>
                  </a:rPr>
                  <a:t>效果</a:t>
                </a:r>
                <a:r>
                  <a:rPr lang="en-US" altLang="zh-CN" sz="1600" dirty="0">
                    <a:latin typeface="+mj-ea"/>
                    <a:ea typeface="+mj-ea"/>
                  </a:rPr>
                  <a:t>(</a:t>
                </a:r>
                <a14:m>
                  <m:oMath xmlns:m="http://schemas.openxmlformats.org/officeDocument/2006/math">
                    <m:r>
                      <a:rPr lang="en-US" altLang="zh-CN" sz="1600" i="1" dirty="0" smtClean="0">
                        <a:latin typeface="Cambria Math" panose="02040503050406030204" pitchFamily="18" charset="0"/>
                        <a:ea typeface="+mj-ea"/>
                      </a:rPr>
                      <m:t>202</m:t>
                    </m:r>
                    <m:r>
                      <a:rPr lang="en-US" altLang="zh-CN" sz="1600" b="0" i="1" dirty="0" smtClean="0">
                        <a:latin typeface="Cambria Math" panose="02040503050406030204" pitchFamily="18" charset="0"/>
                        <a:ea typeface="+mj-ea"/>
                      </a:rPr>
                      <m:t>0</m:t>
                    </m:r>
                    <m:r>
                      <a:rPr lang="zh-CN" altLang="en-US" sz="1600" i="1" dirty="0" smtClean="0">
                        <a:latin typeface="Cambria Math" panose="02040503050406030204" pitchFamily="18" charset="0"/>
                        <a:ea typeface="+mj-ea"/>
                      </a:rPr>
                      <m:t>年</m:t>
                    </m:r>
                    <m:r>
                      <a:rPr lang="en-US" altLang="zh-CN" sz="1600" b="0" i="1" dirty="0" smtClean="0">
                        <a:latin typeface="Cambria Math" panose="02040503050406030204" pitchFamily="18" charset="0"/>
                        <a:ea typeface="+mj-ea"/>
                      </a:rPr>
                      <m:t>10</m:t>
                    </m:r>
                    <m:r>
                      <a:rPr lang="zh-CN" altLang="en-US" sz="1600" i="1" dirty="0" smtClean="0">
                        <a:latin typeface="Cambria Math" panose="02040503050406030204" pitchFamily="18" charset="0"/>
                        <a:ea typeface="+mj-ea"/>
                      </a:rPr>
                      <m:t>月</m:t>
                    </m:r>
                  </m:oMath>
                </a14:m>
                <a:r>
                  <a:rPr lang="en-US" altLang="zh-CN" sz="1600" dirty="0">
                    <a:latin typeface="+mj-ea"/>
                    <a:ea typeface="+mj-ea"/>
                  </a:rPr>
                  <a:t>)</a:t>
                </a:r>
                <a:endParaRPr lang="zh-CN" altLang="en-US" sz="1600" dirty="0">
                  <a:latin typeface="+mj-ea"/>
                  <a:ea typeface="+mj-ea"/>
                </a:endParaRPr>
              </a:p>
            </p:txBody>
          </p:sp>
        </mc:Choice>
        <mc:Fallback xmlns="">
          <p:sp>
            <p:nvSpPr>
              <p:cNvPr id="66" name="文本框 65">
                <a:extLst>
                  <a:ext uri="{FF2B5EF4-FFF2-40B4-BE49-F238E27FC236}">
                    <a16:creationId xmlns:a16="http://schemas.microsoft.com/office/drawing/2014/main" id="{454D9D3A-6DC8-4E76-9109-4ACF177D54D4}"/>
                  </a:ext>
                </a:extLst>
              </p:cNvPr>
              <p:cNvSpPr txBox="1">
                <a:spLocks noRot="1" noChangeAspect="1" noMove="1" noResize="1" noEditPoints="1" noAdjustHandles="1" noChangeArrowheads="1" noChangeShapeType="1" noTextEdit="1"/>
              </p:cNvSpPr>
              <p:nvPr/>
            </p:nvSpPr>
            <p:spPr>
              <a:xfrm>
                <a:off x="0" y="909136"/>
                <a:ext cx="5658678" cy="338554"/>
              </a:xfrm>
              <a:prstGeom prst="rect">
                <a:avLst/>
              </a:prstGeom>
              <a:blipFill>
                <a:blip r:embed="rId4"/>
                <a:stretch>
                  <a:fillRect l="-431" t="-5357" b="-21429"/>
                </a:stretch>
              </a:blipFill>
            </p:spPr>
            <p:txBody>
              <a:bodyPr/>
              <a:lstStyle/>
              <a:p>
                <a:r>
                  <a:rPr lang="zh-CN" altLang="en-US">
                    <a:noFill/>
                  </a:rPr>
                  <a:t> </a:t>
                </a:r>
              </a:p>
            </p:txBody>
          </p:sp>
        </mc:Fallback>
      </mc:AlternateContent>
      <p:sp>
        <p:nvSpPr>
          <p:cNvPr id="69" name="矩形 68">
            <a:extLst>
              <a:ext uri="{FF2B5EF4-FFF2-40B4-BE49-F238E27FC236}">
                <a16:creationId xmlns:a16="http://schemas.microsoft.com/office/drawing/2014/main" id="{20DBD16C-A1FC-492C-B0F8-1AD1892DDA83}"/>
              </a:ext>
            </a:extLst>
          </p:cNvPr>
          <p:cNvSpPr/>
          <p:nvPr/>
        </p:nvSpPr>
        <p:spPr>
          <a:xfrm>
            <a:off x="335546" y="6352988"/>
            <a:ext cx="3725018" cy="400110"/>
          </a:xfrm>
          <a:prstGeom prst="rect">
            <a:avLst/>
          </a:prstGeom>
        </p:spPr>
        <p:txBody>
          <a:bodyPr wrap="square">
            <a:spAutoFit/>
          </a:bodyPr>
          <a:lstStyle/>
          <a:p>
            <a:r>
              <a:rPr lang="zh-CN" altLang="en-US" sz="1000" i="1" dirty="0">
                <a:latin typeface="+mj-ea"/>
                <a:ea typeface="+mj-ea"/>
              </a:rPr>
              <a:t>日考核达标率：每天考核达标广告消耗 </a:t>
            </a:r>
            <a:r>
              <a:rPr lang="en-US" altLang="zh-CN" sz="1000" i="1" dirty="0">
                <a:latin typeface="+mj-ea"/>
                <a:ea typeface="+mj-ea"/>
              </a:rPr>
              <a:t>/ </a:t>
            </a:r>
            <a:r>
              <a:rPr lang="zh-CN" altLang="en-US" sz="1000" i="1" dirty="0">
                <a:latin typeface="+mj-ea"/>
                <a:ea typeface="+mj-ea"/>
              </a:rPr>
              <a:t>每天次留广告总消耗</a:t>
            </a:r>
            <a:endParaRPr lang="en-US" altLang="zh-CN" sz="1000" i="1" dirty="0">
              <a:latin typeface="+mj-ea"/>
              <a:ea typeface="+mj-ea"/>
            </a:endParaRPr>
          </a:p>
          <a:p>
            <a:r>
              <a:rPr lang="zh-CN" altLang="en-US" sz="1000" i="1" dirty="0">
                <a:latin typeface="+mj-ea"/>
                <a:ea typeface="+mj-ea"/>
              </a:rPr>
              <a:t>注：同期非微信考核达标率是</a:t>
            </a:r>
            <a:r>
              <a:rPr lang="en-US" altLang="zh-CN" sz="1000" i="1" dirty="0">
                <a:latin typeface="+mj-ea"/>
                <a:ea typeface="+mj-ea"/>
              </a:rPr>
              <a:t>45%</a:t>
            </a:r>
            <a:r>
              <a:rPr lang="zh-CN" altLang="en-US" sz="1000" i="1" dirty="0">
                <a:latin typeface="+mj-ea"/>
                <a:ea typeface="+mj-ea"/>
              </a:rPr>
              <a:t>左右</a:t>
            </a:r>
          </a:p>
        </p:txBody>
      </p:sp>
      <p:sp>
        <p:nvSpPr>
          <p:cNvPr id="45" name="文本框 44">
            <a:extLst>
              <a:ext uri="{FF2B5EF4-FFF2-40B4-BE49-F238E27FC236}">
                <a16:creationId xmlns:a16="http://schemas.microsoft.com/office/drawing/2014/main" id="{15EB0E83-6935-412B-AC31-85212E150884}"/>
              </a:ext>
            </a:extLst>
          </p:cNvPr>
          <p:cNvSpPr txBox="1"/>
          <p:nvPr/>
        </p:nvSpPr>
        <p:spPr>
          <a:xfrm>
            <a:off x="5812340" y="818686"/>
            <a:ext cx="5671865" cy="41819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latin typeface="+mj-ea"/>
                <a:ea typeface="+mj-ea"/>
              </a:rPr>
              <a:t>问题</a:t>
            </a:r>
            <a:r>
              <a:rPr lang="en-US" altLang="zh-CN" sz="1600" dirty="0">
                <a:latin typeface="+mj-ea"/>
                <a:ea typeface="+mj-ea"/>
              </a:rPr>
              <a:t>1</a:t>
            </a:r>
            <a:r>
              <a:rPr lang="zh-CN" altLang="en-US" sz="1600" dirty="0">
                <a:latin typeface="+mj-ea"/>
                <a:ea typeface="+mj-ea"/>
              </a:rPr>
              <a:t>：消耗下跌</a:t>
            </a:r>
            <a:r>
              <a:rPr lang="en-US" altLang="zh-CN" sz="1600" dirty="0">
                <a:latin typeface="+mj-ea"/>
                <a:ea typeface="+mj-ea"/>
              </a:rPr>
              <a:t>(2020</a:t>
            </a:r>
            <a:r>
              <a:rPr lang="zh-CN" altLang="en-US" sz="1600" dirty="0">
                <a:latin typeface="+mj-ea"/>
                <a:ea typeface="+mj-ea"/>
              </a:rPr>
              <a:t>年</a:t>
            </a:r>
            <a:r>
              <a:rPr lang="en-US" altLang="zh-CN" sz="1600" dirty="0">
                <a:latin typeface="+mj-ea"/>
                <a:ea typeface="+mj-ea"/>
              </a:rPr>
              <a:t>10</a:t>
            </a:r>
            <a:r>
              <a:rPr lang="zh-CN" altLang="en-US" sz="1600" dirty="0">
                <a:latin typeface="+mj-ea"/>
                <a:ea typeface="+mj-ea"/>
              </a:rPr>
              <a:t>月</a:t>
            </a:r>
            <a:r>
              <a:rPr lang="en-US" altLang="zh-CN" sz="1600" dirty="0">
                <a:latin typeface="+mj-ea"/>
                <a:ea typeface="+mj-ea"/>
              </a:rPr>
              <a:t>)</a:t>
            </a:r>
          </a:p>
        </p:txBody>
      </p:sp>
      <p:sp>
        <p:nvSpPr>
          <p:cNvPr id="48" name="文本框 47">
            <a:extLst>
              <a:ext uri="{FF2B5EF4-FFF2-40B4-BE49-F238E27FC236}">
                <a16:creationId xmlns:a16="http://schemas.microsoft.com/office/drawing/2014/main" id="{0802C254-576A-4E66-98A6-A537870006D5}"/>
              </a:ext>
            </a:extLst>
          </p:cNvPr>
          <p:cNvSpPr txBox="1"/>
          <p:nvPr/>
        </p:nvSpPr>
        <p:spPr>
          <a:xfrm>
            <a:off x="5812340" y="3907172"/>
            <a:ext cx="6265090" cy="41819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latin typeface="+mj-ea"/>
                <a:ea typeface="+mj-ea"/>
              </a:rPr>
              <a:t>问题</a:t>
            </a:r>
            <a:r>
              <a:rPr lang="en-US" altLang="zh-CN" sz="1600" dirty="0">
                <a:latin typeface="+mj-ea"/>
                <a:ea typeface="+mj-ea"/>
              </a:rPr>
              <a:t>2</a:t>
            </a:r>
            <a:r>
              <a:rPr lang="zh-CN" altLang="en-US" sz="1600" dirty="0">
                <a:latin typeface="+mj-ea"/>
                <a:ea typeface="+mj-ea"/>
              </a:rPr>
              <a:t>：新广告</a:t>
            </a:r>
            <a:r>
              <a:rPr lang="en-US" altLang="zh-CN" sz="1600" dirty="0">
                <a:latin typeface="+mj-ea"/>
                <a:ea typeface="+mj-ea"/>
              </a:rPr>
              <a:t>(</a:t>
            </a:r>
            <a:r>
              <a:rPr lang="zh-CN" altLang="en-US" sz="1600" dirty="0">
                <a:latin typeface="+mj-ea"/>
                <a:ea typeface="+mj-ea"/>
              </a:rPr>
              <a:t>上线前</a:t>
            </a:r>
            <a:r>
              <a:rPr lang="en-US" altLang="zh-CN" sz="1600" dirty="0">
                <a:latin typeface="+mj-ea"/>
                <a:ea typeface="+mj-ea"/>
              </a:rPr>
              <a:t>2</a:t>
            </a:r>
            <a:r>
              <a:rPr lang="zh-CN" altLang="en-US" sz="1600" dirty="0">
                <a:latin typeface="+mj-ea"/>
                <a:ea typeface="+mj-ea"/>
              </a:rPr>
              <a:t>天</a:t>
            </a:r>
            <a:r>
              <a:rPr lang="en-US" altLang="zh-CN" sz="1600" dirty="0">
                <a:latin typeface="+mj-ea"/>
                <a:ea typeface="+mj-ea"/>
              </a:rPr>
              <a:t>)</a:t>
            </a:r>
            <a:r>
              <a:rPr lang="zh-CN" altLang="en-US" sz="1600" dirty="0">
                <a:latin typeface="+mj-ea"/>
                <a:ea typeface="+mj-ea"/>
              </a:rPr>
              <a:t>的广告考核达标率远低于大盘均值</a:t>
            </a:r>
            <a:endParaRPr lang="en-US" altLang="zh-CN" sz="1600" dirty="0">
              <a:latin typeface="+mj-ea"/>
              <a:ea typeface="+mj-ea"/>
            </a:endParaRPr>
          </a:p>
        </p:txBody>
      </p:sp>
      <p:grpSp>
        <p:nvGrpSpPr>
          <p:cNvPr id="14" name="组合 13">
            <a:extLst>
              <a:ext uri="{FF2B5EF4-FFF2-40B4-BE49-F238E27FC236}">
                <a16:creationId xmlns:a16="http://schemas.microsoft.com/office/drawing/2014/main" id="{7DF1C428-D2E3-4CA1-A017-D3ECEC2C966D}"/>
              </a:ext>
            </a:extLst>
          </p:cNvPr>
          <p:cNvGrpSpPr/>
          <p:nvPr/>
        </p:nvGrpSpPr>
        <p:grpSpPr>
          <a:xfrm>
            <a:off x="6120000" y="1229029"/>
            <a:ext cx="5378026" cy="2743200"/>
            <a:chOff x="6120000" y="1229029"/>
            <a:chExt cx="5378026" cy="2743200"/>
          </a:xfrm>
        </p:grpSpPr>
        <mc:AlternateContent xmlns:mc="http://schemas.openxmlformats.org/markup-compatibility/2006" xmlns:a14="http://schemas.microsoft.com/office/drawing/2010/main">
          <mc:Choice Requires="a14">
            <p:graphicFrame>
              <p:nvGraphicFramePr>
                <p:cNvPr id="18" name="图表 17">
                  <a:extLst>
                    <a:ext uri="{FF2B5EF4-FFF2-40B4-BE49-F238E27FC236}">
                      <a16:creationId xmlns:a16="http://schemas.microsoft.com/office/drawing/2014/main" id="{02AE6C1E-8E98-44EA-ACBB-3995514D65EB}"/>
                    </a:ext>
                  </a:extLst>
                </p:cNvPr>
                <p:cNvGraphicFramePr>
                  <a:graphicFrameLocks/>
                </p:cNvGraphicFramePr>
                <p:nvPr>
                  <p:extLst>
                    <p:ext uri="{D42A27DB-BD31-4B8C-83A1-F6EECF244321}">
                      <p14:modId xmlns:p14="http://schemas.microsoft.com/office/powerpoint/2010/main" val="49148209"/>
                    </p:ext>
                  </p:extLst>
                </p:nvPr>
              </p:nvGraphicFramePr>
              <p:xfrm>
                <a:off x="6120000" y="1229029"/>
                <a:ext cx="5378026" cy="2743200"/>
              </p:xfrm>
              <a:graphic>
                <a:graphicData uri="http://schemas.openxmlformats.org/drawingml/2006/chart">
                  <c:chart xmlns:c="http://schemas.openxmlformats.org/drawingml/2006/chart" xmlns:r="http://schemas.openxmlformats.org/officeDocument/2006/relationships" r:id="rId5"/>
                </a:graphicData>
              </a:graphic>
            </p:graphicFrame>
          </mc:Choice>
          <mc:Fallback xmlns="">
            <p:graphicFrame>
              <p:nvGraphicFramePr>
                <p:cNvPr id="18" name="图表 17">
                  <a:extLst>
                    <a:ext uri="{FF2B5EF4-FFF2-40B4-BE49-F238E27FC236}">
                      <a16:creationId xmlns:a16="http://schemas.microsoft.com/office/drawing/2014/main" id="{02AE6C1E-8E98-44EA-ACBB-3995514D65EB}"/>
                    </a:ext>
                  </a:extLst>
                </p:cNvPr>
                <p:cNvGraphicFramePr>
                  <a:graphicFrameLocks/>
                </p:cNvGraphicFramePr>
                <p:nvPr>
                  <p:extLst>
                    <p:ext uri="{D42A27DB-BD31-4B8C-83A1-F6EECF244321}">
                      <p14:modId xmlns:p14="http://schemas.microsoft.com/office/powerpoint/2010/main" val="49148209"/>
                    </p:ext>
                  </p:extLst>
                </p:nvPr>
              </p:nvGraphicFramePr>
              <p:xfrm>
                <a:off x="6120000" y="1229029"/>
                <a:ext cx="5378026" cy="2743200"/>
              </p:xfrm>
              <a:graphic>
                <a:graphicData uri="http://schemas.openxmlformats.org/drawingml/2006/chart">
                  <c:chart xmlns:c="http://schemas.openxmlformats.org/drawingml/2006/chart" xmlns:r="http://schemas.openxmlformats.org/officeDocument/2006/relationships" r:id="rId6"/>
                </a:graphicData>
              </a:graphic>
            </p:graphicFrame>
          </mc:Fallback>
        </mc:AlternateContent>
        <p:cxnSp>
          <p:nvCxnSpPr>
            <p:cNvPr id="3" name="直接箭头连接符 2">
              <a:extLst>
                <a:ext uri="{FF2B5EF4-FFF2-40B4-BE49-F238E27FC236}">
                  <a16:creationId xmlns:a16="http://schemas.microsoft.com/office/drawing/2014/main" id="{FDD51A13-2FCC-411B-8676-C11AAC2ECC35}"/>
                </a:ext>
              </a:extLst>
            </p:cNvPr>
            <p:cNvCxnSpPr/>
            <p:nvPr/>
          </p:nvCxnSpPr>
          <p:spPr>
            <a:xfrm>
              <a:off x="8210939" y="1791478"/>
              <a:ext cx="1716832" cy="98904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FE4A86-992E-4AC1-9E37-086ABB65061F}"/>
                    </a:ext>
                  </a:extLst>
                </p:cNvPr>
                <p:cNvSpPr txBox="1"/>
                <p:nvPr/>
              </p:nvSpPr>
              <p:spPr>
                <a:xfrm>
                  <a:off x="8944885" y="2067953"/>
                  <a:ext cx="8442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rgbClr val="00B050"/>
                            </a:solidFill>
                            <a:latin typeface="Cambria Math" panose="02040503050406030204" pitchFamily="18" charset="0"/>
                            <a:ea typeface="+mj-ea"/>
                          </a:rPr>
                          <m:t>−</m:t>
                        </m:r>
                        <m:r>
                          <a:rPr lang="en-US" altLang="zh-CN" sz="1400" b="1" i="1" smtClean="0">
                            <a:solidFill>
                              <a:srgbClr val="00B050"/>
                            </a:solidFill>
                            <a:latin typeface="Cambria Math" panose="02040503050406030204" pitchFamily="18" charset="0"/>
                            <a:ea typeface="+mj-ea"/>
                          </a:rPr>
                          <m:t>𝟏𝟑</m:t>
                        </m:r>
                        <m:r>
                          <a:rPr lang="en-US" altLang="zh-CN" sz="1400" b="1" i="1" smtClean="0">
                            <a:solidFill>
                              <a:srgbClr val="00B050"/>
                            </a:solidFill>
                            <a:latin typeface="Cambria Math" panose="02040503050406030204" pitchFamily="18" charset="0"/>
                            <a:ea typeface="+mj-ea"/>
                          </a:rPr>
                          <m:t>.</m:t>
                        </m:r>
                        <m:r>
                          <a:rPr lang="en-US" altLang="zh-CN" sz="1400" b="1" i="1" smtClean="0">
                            <a:solidFill>
                              <a:srgbClr val="00B050"/>
                            </a:solidFill>
                            <a:latin typeface="Cambria Math" panose="02040503050406030204" pitchFamily="18" charset="0"/>
                            <a:ea typeface="+mj-ea"/>
                          </a:rPr>
                          <m:t>𝟓𝟏</m:t>
                        </m:r>
                        <m:r>
                          <a:rPr lang="en-US" altLang="zh-CN" sz="1400" b="1" i="1" smtClean="0">
                            <a:solidFill>
                              <a:srgbClr val="00B050"/>
                            </a:solidFill>
                            <a:latin typeface="Cambria Math" panose="02040503050406030204" pitchFamily="18" charset="0"/>
                            <a:ea typeface="+mj-ea"/>
                          </a:rPr>
                          <m:t>%</m:t>
                        </m:r>
                      </m:oMath>
                    </m:oMathPara>
                  </a14:m>
                  <a:endParaRPr lang="zh-CN" altLang="en-US" sz="1400" b="1" dirty="0">
                    <a:solidFill>
                      <a:srgbClr val="00B050"/>
                    </a:solidFill>
                    <a:latin typeface="+mj-ea"/>
                    <a:ea typeface="+mj-ea"/>
                  </a:endParaRPr>
                </a:p>
              </p:txBody>
            </p:sp>
          </mc:Choice>
          <mc:Fallback xmlns="">
            <p:sp>
              <p:nvSpPr>
                <p:cNvPr id="4" name="文本框 3">
                  <a:extLst>
                    <a:ext uri="{FF2B5EF4-FFF2-40B4-BE49-F238E27FC236}">
                      <a16:creationId xmlns:a16="http://schemas.microsoft.com/office/drawing/2014/main" id="{8EFE4A86-992E-4AC1-9E37-086ABB65061F}"/>
                    </a:ext>
                  </a:extLst>
                </p:cNvPr>
                <p:cNvSpPr txBox="1">
                  <a:spLocks noRot="1" noChangeAspect="1" noMove="1" noResize="1" noEditPoints="1" noAdjustHandles="1" noChangeArrowheads="1" noChangeShapeType="1" noTextEdit="1"/>
                </p:cNvSpPr>
                <p:nvPr/>
              </p:nvSpPr>
              <p:spPr>
                <a:xfrm>
                  <a:off x="8944885" y="2067953"/>
                  <a:ext cx="844270" cy="215444"/>
                </a:xfrm>
                <a:prstGeom prst="rect">
                  <a:avLst/>
                </a:prstGeom>
                <a:blipFill>
                  <a:blip r:embed="rId7"/>
                  <a:stretch>
                    <a:fillRect r="-2878" b="-11111"/>
                  </a:stretch>
                </a:blipFill>
              </p:spPr>
              <p:txBody>
                <a:bodyPr/>
                <a:lstStyle/>
                <a:p>
                  <a:r>
                    <a:rPr lang="zh-CN" altLang="en-US">
                      <a:noFill/>
                    </a:rPr>
                    <a:t> </a:t>
                  </a:r>
                </a:p>
              </p:txBody>
            </p:sp>
          </mc:Fallback>
        </mc:AlternateContent>
      </p:grpSp>
      <p:grpSp>
        <p:nvGrpSpPr>
          <p:cNvPr id="15" name="组合 14">
            <a:extLst>
              <a:ext uri="{FF2B5EF4-FFF2-40B4-BE49-F238E27FC236}">
                <a16:creationId xmlns:a16="http://schemas.microsoft.com/office/drawing/2014/main" id="{505AB845-BE39-41B7-87F1-C2D691E4BEE3}"/>
              </a:ext>
            </a:extLst>
          </p:cNvPr>
          <p:cNvGrpSpPr/>
          <p:nvPr/>
        </p:nvGrpSpPr>
        <p:grpSpPr>
          <a:xfrm>
            <a:off x="6047232" y="4299797"/>
            <a:ext cx="5378027" cy="2555243"/>
            <a:chOff x="6047232" y="4299797"/>
            <a:chExt cx="5378027" cy="2555243"/>
          </a:xfrm>
        </p:grpSpPr>
        <mc:AlternateContent xmlns:mc="http://schemas.openxmlformats.org/markup-compatibility/2006" xmlns:a14="http://schemas.microsoft.com/office/drawing/2010/main">
          <mc:Choice Requires="a14">
            <p:graphicFrame>
              <p:nvGraphicFramePr>
                <p:cNvPr id="50" name="图表 49">
                  <a:extLst>
                    <a:ext uri="{FF2B5EF4-FFF2-40B4-BE49-F238E27FC236}">
                      <a16:creationId xmlns:a16="http://schemas.microsoft.com/office/drawing/2014/main" id="{29EA366C-CECD-4765-B97C-8270EE6109A1}"/>
                    </a:ext>
                  </a:extLst>
                </p:cNvPr>
                <p:cNvGraphicFramePr>
                  <a:graphicFrameLocks/>
                </p:cNvGraphicFramePr>
                <p:nvPr>
                  <p:extLst>
                    <p:ext uri="{D42A27DB-BD31-4B8C-83A1-F6EECF244321}">
                      <p14:modId xmlns:p14="http://schemas.microsoft.com/office/powerpoint/2010/main" val="2889421391"/>
                    </p:ext>
                  </p:extLst>
                </p:nvPr>
              </p:nvGraphicFramePr>
              <p:xfrm>
                <a:off x="6047232" y="4299797"/>
                <a:ext cx="5378027" cy="2555243"/>
              </p:xfrm>
              <a:graphic>
                <a:graphicData uri="http://schemas.openxmlformats.org/drawingml/2006/chart">
                  <c:chart xmlns:c="http://schemas.openxmlformats.org/drawingml/2006/chart" xmlns:r="http://schemas.openxmlformats.org/officeDocument/2006/relationships" r:id="rId8"/>
                </a:graphicData>
              </a:graphic>
            </p:graphicFrame>
          </mc:Choice>
          <mc:Fallback xmlns="">
            <p:graphicFrame>
              <p:nvGraphicFramePr>
                <p:cNvPr id="50" name="图表 49">
                  <a:extLst>
                    <a:ext uri="{FF2B5EF4-FFF2-40B4-BE49-F238E27FC236}">
                      <a16:creationId xmlns:a16="http://schemas.microsoft.com/office/drawing/2014/main" id="{29EA366C-CECD-4765-B97C-8270EE6109A1}"/>
                    </a:ext>
                  </a:extLst>
                </p:cNvPr>
                <p:cNvGraphicFramePr>
                  <a:graphicFrameLocks/>
                </p:cNvGraphicFramePr>
                <p:nvPr>
                  <p:extLst>
                    <p:ext uri="{D42A27DB-BD31-4B8C-83A1-F6EECF244321}">
                      <p14:modId xmlns:p14="http://schemas.microsoft.com/office/powerpoint/2010/main" val="2889421391"/>
                    </p:ext>
                  </p:extLst>
                </p:nvPr>
              </p:nvGraphicFramePr>
              <p:xfrm>
                <a:off x="6047232" y="4299797"/>
                <a:ext cx="5378027" cy="2555243"/>
              </p:xfrm>
              <a:graphic>
                <a:graphicData uri="http://schemas.openxmlformats.org/drawingml/2006/chart">
                  <c:chart xmlns:c="http://schemas.openxmlformats.org/drawingml/2006/chart" xmlns:r="http://schemas.openxmlformats.org/officeDocument/2006/relationships" r:id="rId9"/>
                </a:graphicData>
              </a:graphic>
            </p:graphicFrame>
          </mc:Fallback>
        </mc:AlternateContent>
        <p:cxnSp>
          <p:nvCxnSpPr>
            <p:cNvPr id="55" name="直接箭头连接符 54">
              <a:extLst>
                <a:ext uri="{FF2B5EF4-FFF2-40B4-BE49-F238E27FC236}">
                  <a16:creationId xmlns:a16="http://schemas.microsoft.com/office/drawing/2014/main" id="{FEEDC43F-D3C3-496E-9F03-63DF9FD40994}"/>
                </a:ext>
              </a:extLst>
            </p:cNvPr>
            <p:cNvCxnSpPr>
              <a:cxnSpLocks/>
            </p:cNvCxnSpPr>
            <p:nvPr/>
          </p:nvCxnSpPr>
          <p:spPr>
            <a:xfrm flipH="1">
              <a:off x="7429501" y="4743450"/>
              <a:ext cx="1218771" cy="70736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4F2BD84D-4853-4271-91B4-DBFEC6E409F7}"/>
                    </a:ext>
                  </a:extLst>
                </p:cNvPr>
                <p:cNvSpPr txBox="1"/>
                <p:nvPr/>
              </p:nvSpPr>
              <p:spPr>
                <a:xfrm>
                  <a:off x="7553514" y="4881689"/>
                  <a:ext cx="5626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rgbClr val="00B050"/>
                            </a:solidFill>
                            <a:latin typeface="Cambria Math" panose="02040503050406030204" pitchFamily="18" charset="0"/>
                            <a:ea typeface="+mj-ea"/>
                          </a:rPr>
                          <m:t>−</m:t>
                        </m:r>
                        <m:r>
                          <a:rPr lang="en-US" altLang="zh-CN" sz="1400" b="1" i="1" smtClean="0">
                            <a:solidFill>
                              <a:srgbClr val="00B050"/>
                            </a:solidFill>
                            <a:latin typeface="Cambria Math" panose="02040503050406030204" pitchFamily="18" charset="0"/>
                            <a:ea typeface="+mj-ea"/>
                          </a:rPr>
                          <m:t>𝟑𝟔</m:t>
                        </m:r>
                        <m:r>
                          <a:rPr lang="en-US" altLang="zh-CN" sz="1400" b="1" i="1">
                            <a:solidFill>
                              <a:srgbClr val="00B050"/>
                            </a:solidFill>
                            <a:latin typeface="Cambria Math" panose="02040503050406030204" pitchFamily="18" charset="0"/>
                            <a:ea typeface="+mj-ea"/>
                          </a:rPr>
                          <m:t>%</m:t>
                        </m:r>
                      </m:oMath>
                    </m:oMathPara>
                  </a14:m>
                  <a:endParaRPr lang="zh-CN" altLang="en-US" sz="1400" b="1" dirty="0">
                    <a:solidFill>
                      <a:srgbClr val="00B050"/>
                    </a:solidFill>
                    <a:latin typeface="+mj-ea"/>
                    <a:ea typeface="+mj-ea"/>
                  </a:endParaRPr>
                </a:p>
              </p:txBody>
            </p:sp>
          </mc:Choice>
          <mc:Fallback xmlns="">
            <p:sp>
              <p:nvSpPr>
                <p:cNvPr id="56" name="文本框 55">
                  <a:extLst>
                    <a:ext uri="{FF2B5EF4-FFF2-40B4-BE49-F238E27FC236}">
                      <a16:creationId xmlns:a16="http://schemas.microsoft.com/office/drawing/2014/main" id="{4F2BD84D-4853-4271-91B4-DBFEC6E409F7}"/>
                    </a:ext>
                  </a:extLst>
                </p:cNvPr>
                <p:cNvSpPr txBox="1">
                  <a:spLocks noRot="1" noChangeAspect="1" noMove="1" noResize="1" noEditPoints="1" noAdjustHandles="1" noChangeArrowheads="1" noChangeShapeType="1" noTextEdit="1"/>
                </p:cNvSpPr>
                <p:nvPr/>
              </p:nvSpPr>
              <p:spPr>
                <a:xfrm>
                  <a:off x="7553514" y="4881689"/>
                  <a:ext cx="562655" cy="215444"/>
                </a:xfrm>
                <a:prstGeom prst="rect">
                  <a:avLst/>
                </a:prstGeom>
                <a:blipFill>
                  <a:blip r:embed="rId10"/>
                  <a:stretch>
                    <a:fillRect r="-6522" b="-11429"/>
                  </a:stretch>
                </a:blipFill>
              </p:spPr>
              <p:txBody>
                <a:bodyPr/>
                <a:lstStyle/>
                <a:p>
                  <a:r>
                    <a:rPr lang="zh-CN" altLang="en-US">
                      <a:noFill/>
                    </a:rPr>
                    <a:t> </a:t>
                  </a:r>
                </a:p>
              </p:txBody>
            </p:sp>
          </mc:Fallback>
        </mc:AlternateContent>
      </p:grpSp>
      <p:grpSp>
        <p:nvGrpSpPr>
          <p:cNvPr id="12" name="组合 11">
            <a:extLst>
              <a:ext uri="{FF2B5EF4-FFF2-40B4-BE49-F238E27FC236}">
                <a16:creationId xmlns:a16="http://schemas.microsoft.com/office/drawing/2014/main" id="{B472C7B4-6286-4F42-A9F5-8C3EA244A59C}"/>
              </a:ext>
            </a:extLst>
          </p:cNvPr>
          <p:cNvGrpSpPr/>
          <p:nvPr/>
        </p:nvGrpSpPr>
        <p:grpSpPr>
          <a:xfrm>
            <a:off x="335546" y="1247690"/>
            <a:ext cx="5148831" cy="2448698"/>
            <a:chOff x="335546" y="1247690"/>
            <a:chExt cx="5148831" cy="2448698"/>
          </a:xfrm>
        </p:grpSpPr>
        <mc:AlternateContent xmlns:mc="http://schemas.openxmlformats.org/markup-compatibility/2006" xmlns:a14="http://schemas.microsoft.com/office/drawing/2010/main">
          <mc:Choice Requires="a14">
            <p:graphicFrame>
              <p:nvGraphicFramePr>
                <p:cNvPr id="47" name="图表 46">
                  <a:extLst>
                    <a:ext uri="{FF2B5EF4-FFF2-40B4-BE49-F238E27FC236}">
                      <a16:creationId xmlns:a16="http://schemas.microsoft.com/office/drawing/2014/main" id="{D60CDCE2-D5BE-47E2-AA7E-77204838D5C1}"/>
                    </a:ext>
                  </a:extLst>
                </p:cNvPr>
                <p:cNvGraphicFramePr>
                  <a:graphicFrameLocks/>
                </p:cNvGraphicFramePr>
                <p:nvPr>
                  <p:extLst>
                    <p:ext uri="{D42A27DB-BD31-4B8C-83A1-F6EECF244321}">
                      <p14:modId xmlns:p14="http://schemas.microsoft.com/office/powerpoint/2010/main" val="792822869"/>
                    </p:ext>
                  </p:extLst>
                </p:nvPr>
              </p:nvGraphicFramePr>
              <p:xfrm>
                <a:off x="335546" y="1247690"/>
                <a:ext cx="5148831" cy="2448698"/>
              </p:xfrm>
              <a:graphic>
                <a:graphicData uri="http://schemas.openxmlformats.org/drawingml/2006/chart">
                  <c:chart xmlns:c="http://schemas.openxmlformats.org/drawingml/2006/chart" xmlns:r="http://schemas.openxmlformats.org/officeDocument/2006/relationships" r:id="rId11"/>
                </a:graphicData>
              </a:graphic>
            </p:graphicFrame>
          </mc:Choice>
          <mc:Fallback xmlns="">
            <p:graphicFrame>
              <p:nvGraphicFramePr>
                <p:cNvPr id="47" name="图表 46">
                  <a:extLst>
                    <a:ext uri="{FF2B5EF4-FFF2-40B4-BE49-F238E27FC236}">
                      <a16:creationId xmlns:a16="http://schemas.microsoft.com/office/drawing/2014/main" id="{D60CDCE2-D5BE-47E2-AA7E-77204838D5C1}"/>
                    </a:ext>
                  </a:extLst>
                </p:cNvPr>
                <p:cNvGraphicFramePr>
                  <a:graphicFrameLocks/>
                </p:cNvGraphicFramePr>
                <p:nvPr>
                  <p:extLst>
                    <p:ext uri="{D42A27DB-BD31-4B8C-83A1-F6EECF244321}">
                      <p14:modId xmlns:p14="http://schemas.microsoft.com/office/powerpoint/2010/main" val="792822869"/>
                    </p:ext>
                  </p:extLst>
                </p:nvPr>
              </p:nvGraphicFramePr>
              <p:xfrm>
                <a:off x="335546" y="1247690"/>
                <a:ext cx="5148831" cy="2448698"/>
              </p:xfrm>
              <a:graphic>
                <a:graphicData uri="http://schemas.openxmlformats.org/drawingml/2006/chart">
                  <c:chart xmlns:c="http://schemas.openxmlformats.org/drawingml/2006/chart" xmlns:r="http://schemas.openxmlformats.org/officeDocument/2006/relationships" r:id="rId12"/>
                </a:graphicData>
              </a:graphic>
            </p:graphicFrame>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58E57AA2-1F3F-4C7D-B0CD-EE42A23B7857}"/>
                    </a:ext>
                  </a:extLst>
                </p:cNvPr>
                <p:cNvSpPr txBox="1"/>
                <p:nvPr/>
              </p:nvSpPr>
              <p:spPr>
                <a:xfrm>
                  <a:off x="2195334" y="2148873"/>
                  <a:ext cx="5626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rgbClr val="FF0000"/>
                            </a:solidFill>
                            <a:latin typeface="Cambria Math" panose="02040503050406030204" pitchFamily="18" charset="0"/>
                            <a:ea typeface="+mj-ea"/>
                          </a:rPr>
                          <m:t>+</m:t>
                        </m:r>
                        <m:r>
                          <a:rPr lang="en-US" altLang="zh-CN" sz="1400" b="1" i="1" smtClean="0">
                            <a:solidFill>
                              <a:srgbClr val="FF0000"/>
                            </a:solidFill>
                            <a:latin typeface="Cambria Math" panose="02040503050406030204" pitchFamily="18" charset="0"/>
                            <a:ea typeface="+mj-ea"/>
                          </a:rPr>
                          <m:t>𝟓𝟎</m:t>
                        </m:r>
                        <m:r>
                          <a:rPr lang="en-US" altLang="zh-CN" sz="1400" b="1" i="1" smtClean="0">
                            <a:solidFill>
                              <a:srgbClr val="FF0000"/>
                            </a:solidFill>
                            <a:latin typeface="Cambria Math" panose="02040503050406030204" pitchFamily="18" charset="0"/>
                            <a:ea typeface="+mj-ea"/>
                          </a:rPr>
                          <m:t>%</m:t>
                        </m:r>
                      </m:oMath>
                    </m:oMathPara>
                  </a14:m>
                  <a:endParaRPr lang="zh-CN" altLang="en-US" sz="1400" b="1" dirty="0">
                    <a:solidFill>
                      <a:srgbClr val="FF0000"/>
                    </a:solidFill>
                    <a:latin typeface="+mj-ea"/>
                    <a:ea typeface="+mj-ea"/>
                  </a:endParaRPr>
                </a:p>
              </p:txBody>
            </p:sp>
          </mc:Choice>
          <mc:Fallback xmlns="">
            <p:sp>
              <p:nvSpPr>
                <p:cNvPr id="53" name="文本框 52">
                  <a:extLst>
                    <a:ext uri="{FF2B5EF4-FFF2-40B4-BE49-F238E27FC236}">
                      <a16:creationId xmlns:a16="http://schemas.microsoft.com/office/drawing/2014/main" id="{58E57AA2-1F3F-4C7D-B0CD-EE42A23B7857}"/>
                    </a:ext>
                  </a:extLst>
                </p:cNvPr>
                <p:cNvSpPr txBox="1">
                  <a:spLocks noRot="1" noChangeAspect="1" noMove="1" noResize="1" noEditPoints="1" noAdjustHandles="1" noChangeArrowheads="1" noChangeShapeType="1" noTextEdit="1"/>
                </p:cNvSpPr>
                <p:nvPr/>
              </p:nvSpPr>
              <p:spPr>
                <a:xfrm>
                  <a:off x="2195334" y="2148873"/>
                  <a:ext cx="562655" cy="215444"/>
                </a:xfrm>
                <a:prstGeom prst="rect">
                  <a:avLst/>
                </a:prstGeom>
                <a:blipFill>
                  <a:blip r:embed="rId13"/>
                  <a:stretch>
                    <a:fillRect l="-4348" r="-6522" b="-11429"/>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54734E78-D3A6-47BB-940B-0A6FF6D3995B}"/>
                </a:ext>
              </a:extLst>
            </p:cNvPr>
            <p:cNvCxnSpPr/>
            <p:nvPr/>
          </p:nvCxnSpPr>
          <p:spPr>
            <a:xfrm flipV="1">
              <a:off x="2123421" y="1791478"/>
              <a:ext cx="1419879" cy="10691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nvGrpSpPr>
          <p:cNvPr id="13" name="组合 12">
            <a:extLst>
              <a:ext uri="{FF2B5EF4-FFF2-40B4-BE49-F238E27FC236}">
                <a16:creationId xmlns:a16="http://schemas.microsoft.com/office/drawing/2014/main" id="{CFA580DB-949A-4862-8E31-9C3186FD76A9}"/>
              </a:ext>
            </a:extLst>
          </p:cNvPr>
          <p:cNvGrpSpPr/>
          <p:nvPr/>
        </p:nvGrpSpPr>
        <p:grpSpPr>
          <a:xfrm>
            <a:off x="335546" y="3696388"/>
            <a:ext cx="5148831" cy="2515550"/>
            <a:chOff x="335546" y="3696388"/>
            <a:chExt cx="5148831" cy="2515550"/>
          </a:xfrm>
        </p:grpSpPr>
        <mc:AlternateContent xmlns:mc="http://schemas.openxmlformats.org/markup-compatibility/2006" xmlns:a14="http://schemas.microsoft.com/office/drawing/2010/main">
          <mc:Choice Requires="a14">
            <p:graphicFrame>
              <p:nvGraphicFramePr>
                <p:cNvPr id="68" name="图表 67">
                  <a:extLst>
                    <a:ext uri="{FF2B5EF4-FFF2-40B4-BE49-F238E27FC236}">
                      <a16:creationId xmlns:a16="http://schemas.microsoft.com/office/drawing/2014/main" id="{703534E2-B5B7-4036-9656-6B586FB41A49}"/>
                    </a:ext>
                  </a:extLst>
                </p:cNvPr>
                <p:cNvGraphicFramePr>
                  <a:graphicFrameLocks/>
                </p:cNvGraphicFramePr>
                <p:nvPr>
                  <p:extLst>
                    <p:ext uri="{D42A27DB-BD31-4B8C-83A1-F6EECF244321}">
                      <p14:modId xmlns:p14="http://schemas.microsoft.com/office/powerpoint/2010/main" val="2024507118"/>
                    </p:ext>
                  </p:extLst>
                </p:nvPr>
              </p:nvGraphicFramePr>
              <p:xfrm>
                <a:off x="335546" y="3696388"/>
                <a:ext cx="5148831" cy="2515550"/>
              </p:xfrm>
              <a:graphic>
                <a:graphicData uri="http://schemas.openxmlformats.org/drawingml/2006/chart">
                  <c:chart xmlns:c="http://schemas.openxmlformats.org/drawingml/2006/chart" xmlns:r="http://schemas.openxmlformats.org/officeDocument/2006/relationships" r:id="rId14"/>
                </a:graphicData>
              </a:graphic>
            </p:graphicFrame>
          </mc:Choice>
          <mc:Fallback xmlns="">
            <p:graphicFrame>
              <p:nvGraphicFramePr>
                <p:cNvPr id="68" name="图表 67">
                  <a:extLst>
                    <a:ext uri="{FF2B5EF4-FFF2-40B4-BE49-F238E27FC236}">
                      <a16:creationId xmlns:a16="http://schemas.microsoft.com/office/drawing/2014/main" id="{703534E2-B5B7-4036-9656-6B586FB41A49}"/>
                    </a:ext>
                  </a:extLst>
                </p:cNvPr>
                <p:cNvGraphicFramePr>
                  <a:graphicFrameLocks/>
                </p:cNvGraphicFramePr>
                <p:nvPr>
                  <p:extLst>
                    <p:ext uri="{D42A27DB-BD31-4B8C-83A1-F6EECF244321}">
                      <p14:modId xmlns:p14="http://schemas.microsoft.com/office/powerpoint/2010/main" val="2024507118"/>
                    </p:ext>
                  </p:extLst>
                </p:nvPr>
              </p:nvGraphicFramePr>
              <p:xfrm>
                <a:off x="335546" y="3696388"/>
                <a:ext cx="5148831" cy="2515550"/>
              </p:xfrm>
              <a:graphic>
                <a:graphicData uri="http://schemas.openxmlformats.org/drawingml/2006/chart">
                  <c:chart xmlns:c="http://schemas.openxmlformats.org/drawingml/2006/chart" xmlns:r="http://schemas.openxmlformats.org/officeDocument/2006/relationships" r:id="rId15"/>
                </a:graphicData>
              </a:graphic>
            </p:graphicFrame>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C927CB8A-598E-431D-B035-DE2EC98FE8C5}"/>
                    </a:ext>
                  </a:extLst>
                </p:cNvPr>
                <p:cNvSpPr txBox="1"/>
                <p:nvPr/>
              </p:nvSpPr>
              <p:spPr>
                <a:xfrm>
                  <a:off x="2464326" y="4299797"/>
                  <a:ext cx="5626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rgbClr val="FF0000"/>
                            </a:solidFill>
                            <a:latin typeface="Cambria Math" panose="02040503050406030204" pitchFamily="18" charset="0"/>
                            <a:ea typeface="+mj-ea"/>
                          </a:rPr>
                          <m:t>+</m:t>
                        </m:r>
                        <m:r>
                          <a:rPr lang="en-US" altLang="zh-CN" sz="1400" b="1" i="1" smtClean="0">
                            <a:solidFill>
                              <a:srgbClr val="FF0000"/>
                            </a:solidFill>
                            <a:latin typeface="Cambria Math" panose="02040503050406030204" pitchFamily="18" charset="0"/>
                            <a:ea typeface="+mj-ea"/>
                          </a:rPr>
                          <m:t>𝟏𝟒</m:t>
                        </m:r>
                        <m:r>
                          <a:rPr lang="en-US" altLang="zh-CN" sz="1400" b="1" i="1" smtClean="0">
                            <a:solidFill>
                              <a:srgbClr val="FF0000"/>
                            </a:solidFill>
                            <a:latin typeface="Cambria Math" panose="02040503050406030204" pitchFamily="18" charset="0"/>
                            <a:ea typeface="+mj-ea"/>
                          </a:rPr>
                          <m:t>%</m:t>
                        </m:r>
                      </m:oMath>
                    </m:oMathPara>
                  </a14:m>
                  <a:endParaRPr lang="zh-CN" altLang="en-US" sz="1400" b="1" dirty="0">
                    <a:solidFill>
                      <a:srgbClr val="FF0000"/>
                    </a:solidFill>
                    <a:latin typeface="+mj-ea"/>
                    <a:ea typeface="+mj-ea"/>
                  </a:endParaRPr>
                </a:p>
              </p:txBody>
            </p:sp>
          </mc:Choice>
          <mc:Fallback xmlns="">
            <p:sp>
              <p:nvSpPr>
                <p:cNvPr id="54" name="文本框 53">
                  <a:extLst>
                    <a:ext uri="{FF2B5EF4-FFF2-40B4-BE49-F238E27FC236}">
                      <a16:creationId xmlns:a16="http://schemas.microsoft.com/office/drawing/2014/main" id="{C927CB8A-598E-431D-B035-DE2EC98FE8C5}"/>
                    </a:ext>
                  </a:extLst>
                </p:cNvPr>
                <p:cNvSpPr txBox="1">
                  <a:spLocks noRot="1" noChangeAspect="1" noMove="1" noResize="1" noEditPoints="1" noAdjustHandles="1" noChangeArrowheads="1" noChangeShapeType="1" noTextEdit="1"/>
                </p:cNvSpPr>
                <p:nvPr/>
              </p:nvSpPr>
              <p:spPr>
                <a:xfrm>
                  <a:off x="2464326" y="4299797"/>
                  <a:ext cx="562655" cy="215444"/>
                </a:xfrm>
                <a:prstGeom prst="rect">
                  <a:avLst/>
                </a:prstGeom>
                <a:blipFill>
                  <a:blip r:embed="rId16"/>
                  <a:stretch>
                    <a:fillRect l="-4301" r="-5376" b="-11111"/>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B4CA2505-C2B0-4591-B7DC-175F6231A970}"/>
                </a:ext>
              </a:extLst>
            </p:cNvPr>
            <p:cNvCxnSpPr>
              <a:cxnSpLocks/>
            </p:cNvCxnSpPr>
            <p:nvPr/>
          </p:nvCxnSpPr>
          <p:spPr>
            <a:xfrm flipV="1">
              <a:off x="2195334" y="4325363"/>
              <a:ext cx="1519416" cy="41808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89416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9" grpId="0"/>
      <p:bldP spid="45" grpId="0"/>
      <p:bldP spid="4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B3CFF46-493F-7C4E-A7EE-83A0B50C1A9A}"/>
              </a:ext>
            </a:extLst>
          </p:cNvPr>
          <p:cNvSpPr txBox="1"/>
          <p:nvPr/>
        </p:nvSpPr>
        <p:spPr>
          <a:xfrm>
            <a:off x="128122" y="261900"/>
            <a:ext cx="11237788" cy="523220"/>
          </a:xfrm>
          <a:prstGeom prst="rect">
            <a:avLst/>
          </a:prstGeom>
          <a:noFill/>
        </p:spPr>
        <p:txBody>
          <a:bodyPr wrap="square" rtlCol="0">
            <a:spAutoFit/>
          </a:bodyPr>
          <a:lstStyle/>
          <a:p>
            <a:r>
              <a:rPr kumimoji="1" lang="zh-CN" altLang="en-US" sz="2800" b="1" dirty="0">
                <a:latin typeface="+mj-ea"/>
                <a:ea typeface="+mj-ea"/>
              </a:rPr>
              <a:t>大纲</a:t>
            </a:r>
            <a:endParaRPr lang="zh-CN" altLang="en-US" sz="2800" b="1" dirty="0">
              <a:latin typeface="+mj-ea"/>
              <a:ea typeface="+mj-ea"/>
            </a:endParaRPr>
          </a:p>
        </p:txBody>
      </p:sp>
      <p:cxnSp>
        <p:nvCxnSpPr>
          <p:cNvPr id="5" name="直接连接符 3">
            <a:extLst>
              <a:ext uri="{FF2B5EF4-FFF2-40B4-BE49-F238E27FC236}">
                <a16:creationId xmlns:a16="http://schemas.microsoft.com/office/drawing/2014/main" id="{0121A6CD-ADA7-BA4E-8A34-F2E4803BA530}"/>
              </a:ext>
            </a:extLst>
          </p:cNvPr>
          <p:cNvCxnSpPr/>
          <p:nvPr/>
        </p:nvCxnSpPr>
        <p:spPr bwMode="auto">
          <a:xfrm>
            <a:off x="0" y="818826"/>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4">
            <a:extLst>
              <a:ext uri="{FF2B5EF4-FFF2-40B4-BE49-F238E27FC236}">
                <a16:creationId xmlns:a16="http://schemas.microsoft.com/office/drawing/2014/main" id="{D9887F68-5299-AE48-9F0A-EBB7C887AE6D}"/>
              </a:ext>
            </a:extLst>
          </p:cNvPr>
          <p:cNvCxnSpPr/>
          <p:nvPr/>
        </p:nvCxnSpPr>
        <p:spPr bwMode="auto">
          <a:xfrm>
            <a:off x="6047232" y="818826"/>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6">
            <a:extLst>
              <a:ext uri="{FF2B5EF4-FFF2-40B4-BE49-F238E27FC236}">
                <a16:creationId xmlns:a16="http://schemas.microsoft.com/office/drawing/2014/main" id="{8CFFB166-9675-5B42-A915-5A6814A82557}"/>
              </a:ext>
            </a:extLst>
          </p:cNvPr>
          <p:cNvCxnSpPr/>
          <p:nvPr/>
        </p:nvCxnSpPr>
        <p:spPr bwMode="auto">
          <a:xfrm>
            <a:off x="9107232" y="818826"/>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5">
            <a:extLst>
              <a:ext uri="{FF2B5EF4-FFF2-40B4-BE49-F238E27FC236}">
                <a16:creationId xmlns:a16="http://schemas.microsoft.com/office/drawing/2014/main" id="{2973C2F1-1723-49EE-B775-ED4E81128A64}"/>
              </a:ext>
            </a:extLst>
          </p:cNvPr>
          <p:cNvCxnSpPr/>
          <p:nvPr/>
        </p:nvCxnSpPr>
        <p:spPr bwMode="auto">
          <a:xfrm>
            <a:off x="3060000" y="818826"/>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4844757-F6E1-4A1A-9578-72B4585980BB}"/>
                  </a:ext>
                </a:extLst>
              </p:cNvPr>
              <p:cNvSpPr txBox="1"/>
              <p:nvPr/>
            </p:nvSpPr>
            <p:spPr>
              <a:xfrm>
                <a:off x="2727342" y="1434257"/>
                <a:ext cx="7249379" cy="4810099"/>
              </a:xfrm>
              <a:prstGeom prst="rect">
                <a:avLst/>
              </a:prstGeom>
              <a:noFill/>
            </p:spPr>
            <p:txBody>
              <a:bodyPr wrap="square" rtlCol="0">
                <a:spAutoFit/>
              </a:bodyPr>
              <a:lstStyle/>
              <a:p>
                <a:pPr marL="342900" indent="-342900">
                  <a:lnSpc>
                    <a:spcPct val="200000"/>
                  </a:lnSpc>
                  <a:buFont typeface="Wingdings" panose="05000000000000000000" pitchFamily="2" charset="2"/>
                  <a:buChar char="p"/>
                </a:pP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𝑃𝑎𝑟𝑡</m:t>
                    </m:r>
                    <m:r>
                      <a:rPr lang="en-US" altLang="zh-CN" sz="2400" b="0" i="1" smtClean="0">
                        <a:latin typeface="Cambria Math" panose="02040503050406030204" pitchFamily="18" charset="0"/>
                        <a:ea typeface="微软雅黑" panose="020B0503020204020204" pitchFamily="34" charset="-122"/>
                      </a:rPr>
                      <m:t> </m:t>
                    </m:r>
                    <m:r>
                      <a:rPr lang="en-US" altLang="zh-CN" sz="2400" b="0" i="1" smtClean="0">
                        <a:latin typeface="Cambria Math" panose="02040503050406030204" pitchFamily="18" charset="0"/>
                        <a:ea typeface="微软雅黑" panose="020B0503020204020204" pitchFamily="34" charset="-122"/>
                      </a:rPr>
                      <m:t>𝐼</m:t>
                    </m:r>
                  </m:oMath>
                </a14:m>
                <a:r>
                  <a:rPr lang="zh-CN" altLang="en-US" sz="2400" dirty="0">
                    <a:latin typeface="微软雅黑" panose="020B0503020204020204" pitchFamily="34" charset="-122"/>
                    <a:ea typeface="微软雅黑" panose="020B0503020204020204" pitchFamily="34" charset="-122"/>
                  </a:rPr>
                  <a:t>：双出价次留策略优化</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项目背景</a:t>
                </a:r>
                <a:endParaRPr lang="en-US" altLang="zh-CN"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14:m>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pitchFamily="34" charset="-122"/>
                      </a:rPr>
                      <m:t>𝑉</m:t>
                    </m:r>
                    <m:r>
                      <a:rPr lang="en-US" altLang="zh-CN" b="0" i="1" smtClean="0">
                        <a:solidFill>
                          <a:schemeClr val="tx1"/>
                        </a:solidFill>
                        <a:latin typeface="Cambria Math" panose="02040503050406030204" pitchFamily="18" charset="0"/>
                        <a:ea typeface="微软雅黑" panose="020B0503020204020204" pitchFamily="34" charset="-122"/>
                      </a:rPr>
                      <m:t>1</m:t>
                    </m:r>
                    <m:r>
                      <a:rPr lang="zh-CN" altLang="en-US" i="1">
                        <a:solidFill>
                          <a:schemeClr val="tx1"/>
                        </a:solidFill>
                        <a:latin typeface="Cambria Math" panose="02040503050406030204" pitchFamily="18" charset="0"/>
                        <a:ea typeface="微软雅黑" panose="020B0503020204020204" pitchFamily="34" charset="-122"/>
                      </a:rPr>
                      <m:t>版</m:t>
                    </m:r>
                    <m:r>
                      <a:rPr lang="zh-CN" altLang="en-US" i="1" smtClean="0">
                        <a:solidFill>
                          <a:schemeClr val="tx1"/>
                        </a:solidFill>
                        <a:latin typeface="Cambria Math" panose="02040503050406030204" pitchFamily="18" charset="0"/>
                        <a:ea typeface="微软雅黑" panose="020B0503020204020204" pitchFamily="34" charset="-122"/>
                      </a:rPr>
                      <m:t>：</m:t>
                    </m:r>
                  </m:oMath>
                </a14:m>
                <a:r>
                  <a:rPr lang="zh-CN" altLang="en-US" dirty="0">
                    <a:solidFill>
                      <a:schemeClr val="tx1"/>
                    </a:solidFill>
                    <a:latin typeface="微软雅黑" panose="020B0503020204020204" pitchFamily="34" charset="-122"/>
                    <a:ea typeface="微软雅黑" panose="020B0503020204020204" pitchFamily="34" charset="-122"/>
                  </a:rPr>
                  <a:t>通过最优过滤保证考核达标</a:t>
                </a:r>
                <a:endParaRPr lang="en-US" altLang="zh-CN"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14:m>
                  <m:oMath xmlns:m="http://schemas.openxmlformats.org/officeDocument/2006/math">
                    <m:r>
                      <a:rPr lang="en-US" altLang="zh-CN" i="1" smtClean="0">
                        <a:solidFill>
                          <a:schemeClr val="tx1"/>
                        </a:solidFill>
                        <a:latin typeface="Cambria Math" panose="02040503050406030204" pitchFamily="18" charset="0"/>
                        <a:ea typeface="微软雅黑" panose="020B0503020204020204" pitchFamily="34" charset="-122"/>
                      </a:rPr>
                      <m:t>𝑉</m:t>
                    </m:r>
                    <m:r>
                      <a:rPr lang="en-US" altLang="zh-CN" b="0" i="1" smtClean="0">
                        <a:solidFill>
                          <a:schemeClr val="tx1"/>
                        </a:solidFill>
                        <a:latin typeface="Cambria Math" panose="02040503050406030204" pitchFamily="18" charset="0"/>
                        <a:ea typeface="微软雅黑" panose="020B0503020204020204" pitchFamily="34" charset="-122"/>
                      </a:rPr>
                      <m:t>2</m:t>
                    </m:r>
                    <m:r>
                      <a:rPr lang="zh-CN" altLang="en-US" i="1">
                        <a:solidFill>
                          <a:schemeClr val="tx1"/>
                        </a:solidFill>
                        <a:latin typeface="Cambria Math" panose="02040503050406030204" pitchFamily="18" charset="0"/>
                        <a:ea typeface="微软雅黑" panose="020B0503020204020204" pitchFamily="34" charset="-122"/>
                      </a:rPr>
                      <m:t>版</m:t>
                    </m:r>
                  </m:oMath>
                </a14:m>
                <a:r>
                  <a:rPr lang="zh-CN" altLang="en-US" dirty="0">
                    <a:solidFill>
                      <a:schemeClr val="tx1"/>
                    </a:solidFill>
                    <a:latin typeface="微软雅黑" panose="020B0503020204020204" pitchFamily="34" charset="-122"/>
                    <a:ea typeface="微软雅黑" panose="020B0503020204020204" pitchFamily="34" charset="-122"/>
                  </a:rPr>
                  <a:t>：调价</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模型预估提升广告消耗与效果</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p"/>
                </a:pPr>
                <a14:m>
                  <m:oMath xmlns:m="http://schemas.openxmlformats.org/officeDocument/2006/math">
                    <m:r>
                      <a:rPr lang="en-US" altLang="zh-CN" sz="2400" i="1">
                        <a:solidFill>
                          <a:schemeClr val="bg2"/>
                        </a:solidFill>
                        <a:latin typeface="Cambria Math" panose="02040503050406030204" pitchFamily="18" charset="0"/>
                        <a:ea typeface="微软雅黑" panose="020B0503020204020204" pitchFamily="34" charset="-122"/>
                      </a:rPr>
                      <m:t>𝑃𝑎𝑟𝑡</m:t>
                    </m:r>
                    <m:r>
                      <a:rPr lang="en-US" altLang="zh-CN" sz="2400" i="1">
                        <a:solidFill>
                          <a:schemeClr val="bg2"/>
                        </a:solidFill>
                        <a:latin typeface="Cambria Math" panose="02040503050406030204" pitchFamily="18" charset="0"/>
                        <a:ea typeface="微软雅黑" panose="020B0503020204020204" pitchFamily="34" charset="-122"/>
                      </a:rPr>
                      <m:t> </m:t>
                    </m:r>
                    <m:r>
                      <a:rPr lang="en-US" altLang="zh-CN" sz="2400" i="1">
                        <a:solidFill>
                          <a:schemeClr val="bg2"/>
                        </a:solidFill>
                        <a:latin typeface="Cambria Math" panose="02040503050406030204" pitchFamily="18" charset="0"/>
                        <a:ea typeface="微软雅黑" panose="020B0503020204020204" pitchFamily="34" charset="-122"/>
                      </a:rPr>
                      <m:t>𝐼𝐼</m:t>
                    </m:r>
                  </m:oMath>
                </a14:m>
                <a:r>
                  <a:rPr lang="zh-CN" altLang="en-US" sz="2400" dirty="0">
                    <a:solidFill>
                      <a:schemeClr val="bg2"/>
                    </a:solidFill>
                    <a:latin typeface="微软雅黑" panose="020B0503020204020204" pitchFamily="34" charset="-122"/>
                    <a:ea typeface="微软雅黑" panose="020B0503020204020204" pitchFamily="34" charset="-122"/>
                  </a:rPr>
                  <a:t>：微信流量位系统加强策略优化</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solidFill>
                      <a:schemeClr val="bg2"/>
                    </a:solidFill>
                    <a:latin typeface="微软雅黑" panose="020B0503020204020204" pitchFamily="34" charset="-122"/>
                    <a:ea typeface="微软雅黑" panose="020B0503020204020204" pitchFamily="34" charset="-122"/>
                  </a:rPr>
                  <a:t>项目背景</a:t>
                </a:r>
                <a:endParaRPr lang="en-US" altLang="zh-CN" dirty="0">
                  <a:solidFill>
                    <a:schemeClr val="bg2"/>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solidFill>
                      <a:schemeClr val="bg2"/>
                    </a:solidFill>
                    <a:latin typeface="微软雅黑" panose="020B0503020204020204" pitchFamily="34" charset="-122"/>
                    <a:ea typeface="微软雅黑" panose="020B0503020204020204" pitchFamily="34" charset="-122"/>
                  </a:rPr>
                  <a:t>基准模型</a:t>
                </a:r>
                <a14:m>
                  <m:oMath xmlns:m="http://schemas.openxmlformats.org/officeDocument/2006/math">
                    <m:r>
                      <a:rPr lang="en-US" altLang="zh-CN" b="0" i="1" smtClean="0">
                        <a:solidFill>
                          <a:schemeClr val="bg2"/>
                        </a:solidFill>
                        <a:latin typeface="Cambria Math" panose="02040503050406030204" pitchFamily="18" charset="0"/>
                        <a:ea typeface="微软雅黑" panose="020B0503020204020204" pitchFamily="34" charset="-122"/>
                      </a:rPr>
                      <m:t>𝑙𝑖𝑔h𝑡𝑔𝑏𝑚</m:t>
                    </m:r>
                    <m:r>
                      <a:rPr lang="en-US" altLang="zh-CN" b="0" i="1" smtClean="0">
                        <a:solidFill>
                          <a:schemeClr val="bg2"/>
                        </a:solidFill>
                        <a:latin typeface="Cambria Math" panose="02040503050406030204" pitchFamily="18" charset="0"/>
                        <a:ea typeface="微软雅黑" panose="020B0503020204020204" pitchFamily="34" charset="-122"/>
                      </a:rPr>
                      <m:t>−</m:t>
                    </m:r>
                    <m:r>
                      <a:rPr lang="en-US" altLang="zh-CN" b="0" i="1" smtClean="0">
                        <a:solidFill>
                          <a:schemeClr val="bg2"/>
                        </a:solidFill>
                        <a:latin typeface="Cambria Math" panose="02040503050406030204" pitchFamily="18" charset="0"/>
                        <a:ea typeface="微软雅黑" panose="020B0503020204020204" pitchFamily="34" charset="-122"/>
                      </a:rPr>
                      <m:t>𝑥𝑒𝑛𝑑𝑐𝑔</m:t>
                    </m:r>
                  </m:oMath>
                </a14:m>
                <a:r>
                  <a:rPr lang="zh-CN" altLang="en-US" dirty="0">
                    <a:solidFill>
                      <a:schemeClr val="bg2"/>
                    </a:solidFill>
                    <a:latin typeface="微软雅黑" panose="020B0503020204020204" pitchFamily="34" charset="-122"/>
                    <a:ea typeface="微软雅黑" panose="020B0503020204020204" pitchFamily="34" charset="-122"/>
                  </a:rPr>
                  <a:t>优化</a:t>
                </a:r>
                <a:endParaRPr lang="en-US" altLang="zh-CN" dirty="0">
                  <a:solidFill>
                    <a:schemeClr val="bg2"/>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solidFill>
                      <a:schemeClr val="bg2"/>
                    </a:solidFill>
                    <a:latin typeface="微软雅黑" panose="020B0503020204020204" pitchFamily="34" charset="-122"/>
                    <a:ea typeface="微软雅黑" panose="020B0503020204020204" pitchFamily="34" charset="-122"/>
                  </a:rPr>
                  <a:t>旁路模型</a:t>
                </a:r>
                <a14:m>
                  <m:oMath xmlns:m="http://schemas.openxmlformats.org/officeDocument/2006/math">
                    <m:r>
                      <a:rPr lang="en-US" altLang="zh-CN" b="0" i="1" smtClean="0">
                        <a:solidFill>
                          <a:schemeClr val="bg2"/>
                        </a:solidFill>
                        <a:latin typeface="Cambria Math" panose="02040503050406030204" pitchFamily="18" charset="0"/>
                        <a:ea typeface="微软雅黑" panose="020B0503020204020204" pitchFamily="34" charset="-122"/>
                      </a:rPr>
                      <m:t>𝐷𝐶𝑁</m:t>
                    </m:r>
                    <m:r>
                      <a:rPr lang="en-US" altLang="zh-CN" b="0" i="1" smtClean="0">
                        <a:solidFill>
                          <a:schemeClr val="bg2"/>
                        </a:solidFill>
                        <a:latin typeface="Cambria Math" panose="02040503050406030204" pitchFamily="18" charset="0"/>
                        <a:ea typeface="微软雅黑" panose="020B0503020204020204" pitchFamily="34" charset="-122"/>
                      </a:rPr>
                      <m:t>−</m:t>
                    </m:r>
                    <m:r>
                      <a:rPr lang="en-US" altLang="zh-CN" b="0" i="1" smtClean="0">
                        <a:solidFill>
                          <a:schemeClr val="bg2"/>
                        </a:solidFill>
                        <a:latin typeface="Cambria Math" panose="02040503050406030204" pitchFamily="18" charset="0"/>
                        <a:ea typeface="微软雅黑" panose="020B0503020204020204" pitchFamily="34" charset="-122"/>
                      </a:rPr>
                      <m:t>𝑀</m:t>
                    </m:r>
                  </m:oMath>
                </a14:m>
                <a:r>
                  <a:rPr lang="zh-CN" altLang="en-US" dirty="0">
                    <a:solidFill>
                      <a:schemeClr val="bg2"/>
                    </a:solidFill>
                    <a:latin typeface="微软雅黑" panose="020B0503020204020204" pitchFamily="34" charset="-122"/>
                    <a:ea typeface="微软雅黑" panose="020B0503020204020204" pitchFamily="34" charset="-122"/>
                  </a:rPr>
                  <a:t>优化</a:t>
                </a:r>
                <a:endParaRPr lang="en-US" altLang="zh-CN" dirty="0">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24844757-F6E1-4A1A-9578-72B4585980BB}"/>
                  </a:ext>
                </a:extLst>
              </p:cNvPr>
              <p:cNvSpPr txBox="1">
                <a:spLocks noRot="1" noChangeAspect="1" noMove="1" noResize="1" noEditPoints="1" noAdjustHandles="1" noChangeArrowheads="1" noChangeShapeType="1" noTextEdit="1"/>
              </p:cNvSpPr>
              <p:nvPr/>
            </p:nvSpPr>
            <p:spPr>
              <a:xfrm>
                <a:off x="2727342" y="1434257"/>
                <a:ext cx="7249379" cy="4810099"/>
              </a:xfrm>
              <a:prstGeom prst="rect">
                <a:avLst/>
              </a:prstGeom>
              <a:blipFill>
                <a:blip r:embed="rId3"/>
                <a:stretch>
                  <a:fillRect l="-1092" b="-11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2730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1FA6A0B4-BD38-419F-86A3-750C1B349F56}"/>
              </a:ext>
            </a:extLst>
          </p:cNvPr>
          <p:cNvGrpSpPr/>
          <p:nvPr/>
        </p:nvGrpSpPr>
        <p:grpSpPr>
          <a:xfrm>
            <a:off x="-1" y="0"/>
            <a:ext cx="12184064" cy="818826"/>
            <a:chOff x="-1" y="0"/>
            <a:chExt cx="12184064" cy="818826"/>
          </a:xfrm>
        </p:grpSpPr>
        <p:sp>
          <p:nvSpPr>
            <p:cNvPr id="23" name="矩形 22">
              <a:extLst>
                <a:ext uri="{FF2B5EF4-FFF2-40B4-BE49-F238E27FC236}">
                  <a16:creationId xmlns:a16="http://schemas.microsoft.com/office/drawing/2014/main" id="{6DD18559-3317-413F-8DEA-50E62B4F822A}"/>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4" name="组合 23">
              <a:extLst>
                <a:ext uri="{FF2B5EF4-FFF2-40B4-BE49-F238E27FC236}">
                  <a16:creationId xmlns:a16="http://schemas.microsoft.com/office/drawing/2014/main" id="{9ADF8EE0-66A2-4426-BF16-6776C84CE042}"/>
                </a:ext>
              </a:extLst>
            </p:cNvPr>
            <p:cNvGrpSpPr/>
            <p:nvPr/>
          </p:nvGrpSpPr>
          <p:grpSpPr>
            <a:xfrm>
              <a:off x="0" y="818826"/>
              <a:ext cx="12167232" cy="0"/>
              <a:chOff x="0" y="683817"/>
              <a:chExt cx="12167232" cy="0"/>
            </a:xfrm>
          </p:grpSpPr>
          <p:cxnSp>
            <p:nvCxnSpPr>
              <p:cNvPr id="25" name="直接连接符 24">
                <a:extLst>
                  <a:ext uri="{FF2B5EF4-FFF2-40B4-BE49-F238E27FC236}">
                    <a16:creationId xmlns:a16="http://schemas.microsoft.com/office/drawing/2014/main" id="{66FACF06-C70E-43E2-A62B-63BF920D3B2B}"/>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F32D15E6-82E3-4226-9297-AACFAE495E31}"/>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AD72D347-0F75-4898-BEC7-98503F244DE1}"/>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0CDFB7BE-3B7E-442C-8B39-B3E82ADBE20C}"/>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C4F2FB6-935A-4940-95A5-510DA9A22DE4}"/>
                  </a:ext>
                </a:extLst>
              </p:cNvPr>
              <p:cNvSpPr txBox="1"/>
              <p:nvPr/>
            </p:nvSpPr>
            <p:spPr>
              <a:xfrm>
                <a:off x="151635" y="162630"/>
                <a:ext cx="11925795" cy="523220"/>
              </a:xfrm>
              <a:prstGeom prst="rect">
                <a:avLst/>
              </a:prstGeom>
              <a:noFill/>
            </p:spPr>
            <p:txBody>
              <a:bodyPr wrap="square" rtlCol="0">
                <a:spAutoFit/>
              </a:bodyPr>
              <a:lstStyle/>
              <a:p>
                <a14:m>
                  <m:oMath xmlns:m="http://schemas.openxmlformats.org/officeDocument/2006/math">
                    <m:r>
                      <a:rPr lang="en-US" altLang="zh-CN" sz="2800" b="1" i="1" dirty="0" smtClean="0">
                        <a:latin typeface="Cambria Math" panose="02040503050406030204" pitchFamily="18" charset="0"/>
                        <a:ea typeface="+mj-ea"/>
                      </a:rPr>
                      <m:t>𝑽</m:t>
                    </m:r>
                    <m:r>
                      <a:rPr lang="en-US" altLang="zh-CN" sz="2800" b="1" i="1" dirty="0" smtClean="0">
                        <a:latin typeface="Cambria Math" panose="02040503050406030204" pitchFamily="18" charset="0"/>
                        <a:ea typeface="+mj-ea"/>
                      </a:rPr>
                      <m:t>𝟐</m:t>
                    </m:r>
                  </m:oMath>
                </a14:m>
                <a:r>
                  <a:rPr lang="zh-CN" altLang="en-US" sz="2800" b="1" dirty="0">
                    <a:latin typeface="+mj-ea"/>
                    <a:ea typeface="+mj-ea"/>
                  </a:rPr>
                  <a:t>版：基于</a:t>
                </a:r>
                <a14:m>
                  <m:oMath xmlns:m="http://schemas.openxmlformats.org/officeDocument/2006/math">
                    <m:r>
                      <a:rPr lang="en-US" altLang="zh-CN" sz="2800" b="1" i="1" smtClean="0">
                        <a:latin typeface="Cambria Math" panose="02040503050406030204" pitchFamily="18" charset="0"/>
                        <a:ea typeface="+mj-ea"/>
                      </a:rPr>
                      <m:t>𝒑𝒅𝒄𝒗𝒓</m:t>
                    </m:r>
                  </m:oMath>
                </a14:m>
                <a:r>
                  <a:rPr lang="zh-CN" altLang="en-US" sz="2800" b="1" dirty="0">
                    <a:latin typeface="+mj-ea"/>
                    <a:ea typeface="+mj-ea"/>
                  </a:rPr>
                  <a:t>调价，提升双出价次留广告消耗</a:t>
                </a:r>
              </a:p>
            </p:txBody>
          </p:sp>
        </mc:Choice>
        <mc:Fallback xmlns="">
          <p:sp>
            <p:nvSpPr>
              <p:cNvPr id="29" name="文本框 28">
                <a:extLst>
                  <a:ext uri="{FF2B5EF4-FFF2-40B4-BE49-F238E27FC236}">
                    <a16:creationId xmlns:a16="http://schemas.microsoft.com/office/drawing/2014/main" id="{6C4F2FB6-935A-4940-95A5-510DA9A22DE4}"/>
                  </a:ext>
                </a:extLst>
              </p:cNvPr>
              <p:cNvSpPr txBox="1">
                <a:spLocks noRot="1" noChangeAspect="1" noMove="1" noResize="1" noEditPoints="1" noAdjustHandles="1" noChangeArrowheads="1" noChangeShapeType="1" noTextEdit="1"/>
              </p:cNvSpPr>
              <p:nvPr/>
            </p:nvSpPr>
            <p:spPr>
              <a:xfrm>
                <a:off x="151635" y="162630"/>
                <a:ext cx="11925795" cy="523220"/>
              </a:xfrm>
              <a:prstGeom prst="rect">
                <a:avLst/>
              </a:prstGeom>
              <a:blipFill>
                <a:blip r:embed="rId3"/>
                <a:stretch>
                  <a:fillRect t="-12791"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D92CDC1-D519-442D-9C8C-62C1A45884E6}"/>
                  </a:ext>
                </a:extLst>
              </p:cNvPr>
              <p:cNvSpPr txBox="1"/>
              <p:nvPr/>
            </p:nvSpPr>
            <p:spPr>
              <a:xfrm>
                <a:off x="96755" y="906114"/>
                <a:ext cx="6316898" cy="1359988"/>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latin typeface="+mj-ea"/>
                    <a:ea typeface="+mj-ea"/>
                  </a:rPr>
                  <a:t>基于</a:t>
                </a:r>
                <a14:m>
                  <m:oMath xmlns:m="http://schemas.openxmlformats.org/officeDocument/2006/math">
                    <m:r>
                      <a:rPr lang="en-US" altLang="zh-CN" sz="1600" b="0" i="1" smtClean="0">
                        <a:latin typeface="Cambria Math" panose="02040503050406030204" pitchFamily="18" charset="0"/>
                        <a:ea typeface="+mj-ea"/>
                      </a:rPr>
                      <m:t>𝑝𝑑𝑐𝑣𝑟</m:t>
                    </m:r>
                  </m:oMath>
                </a14:m>
                <a:r>
                  <a:rPr lang="zh-CN" altLang="en-US" sz="1600" dirty="0">
                    <a:latin typeface="+mj-ea"/>
                    <a:ea typeface="+mj-ea"/>
                  </a:rPr>
                  <a:t>的调价策略：</a:t>
                </a:r>
                <a:r>
                  <a:rPr lang="en-US" altLang="zh-CN" sz="1600" dirty="0">
                    <a:latin typeface="+mj-ea"/>
                    <a:ea typeface="+mj-ea"/>
                  </a:rPr>
                  <a:t> </a:t>
                </a:r>
                <a14:m>
                  <m:oMath xmlns:m="http://schemas.openxmlformats.org/officeDocument/2006/math">
                    <m:r>
                      <a:rPr lang="en-US" altLang="zh-CN" sz="1600" i="1">
                        <a:latin typeface="Cambria Math" panose="02040503050406030204" pitchFamily="18" charset="0"/>
                        <a:ea typeface="+mj-ea"/>
                      </a:rPr>
                      <m:t>𝑝𝑑𝑣𝑟𝐵𝑖𝑎𝑠</m:t>
                    </m:r>
                  </m:oMath>
                </a14:m>
                <a:r>
                  <a:rPr lang="zh-CN" altLang="en-US" sz="1600" dirty="0">
                    <a:latin typeface="+mj-ea"/>
                    <a:ea typeface="+mj-ea"/>
                  </a:rPr>
                  <a:t> 稳定时</a:t>
                </a:r>
                <a:endParaRPr lang="en-US" altLang="zh-CN" sz="1600" dirty="0">
                  <a:latin typeface="+mj-ea"/>
                  <a:ea typeface="+mj-ea"/>
                </a:endParaRPr>
              </a:p>
              <a:p>
                <a:pPr marL="742950" lvl="1" indent="-285750">
                  <a:lnSpc>
                    <a:spcPct val="150000"/>
                  </a:lnSpc>
                  <a:buFont typeface="Arial" panose="020B0604020202020204" pitchFamily="34" charset="0"/>
                  <a:buChar char="•"/>
                </a:pPr>
                <a14:m>
                  <m:oMath xmlns:m="http://schemas.openxmlformats.org/officeDocument/2006/math">
                    <m:f>
                      <m:fPr>
                        <m:ctrlPr>
                          <a:rPr lang="en-US" altLang="zh-CN" sz="1600" b="0" i="1" smtClean="0">
                            <a:latin typeface="Cambria Math" panose="02040503050406030204" pitchFamily="18" charset="0"/>
                            <a:ea typeface="+mj-ea"/>
                          </a:rPr>
                        </m:ctrlPr>
                      </m:fPr>
                      <m:num>
                        <m:r>
                          <a:rPr lang="en-US" altLang="zh-CN" sz="1600" b="0" i="1" smtClean="0">
                            <a:latin typeface="Cambria Math" panose="02040503050406030204" pitchFamily="18" charset="0"/>
                            <a:ea typeface="+mj-ea"/>
                          </a:rPr>
                          <m:t>𝑝𝑑𝑐𝑣𝑟</m:t>
                        </m:r>
                      </m:num>
                      <m:den>
                        <m:r>
                          <a:rPr lang="en-US" altLang="zh-CN" sz="1600" b="0" i="1" smtClean="0">
                            <a:latin typeface="Cambria Math" panose="02040503050406030204" pitchFamily="18" charset="0"/>
                            <a:ea typeface="+mj-ea"/>
                          </a:rPr>
                          <m:t>𝑝𝑑𝑐𝑣𝑟𝐵𝑖𝑎𝑠</m:t>
                        </m:r>
                      </m:den>
                    </m:f>
                    <m:r>
                      <a:rPr lang="en-US" altLang="zh-CN" sz="1600" b="0" i="1" smtClean="0">
                        <a:latin typeface="Cambria Math" panose="02040503050406030204" pitchFamily="18" charset="0"/>
                        <a:ea typeface="+mj-ea"/>
                      </a:rPr>
                      <m:t>&gt;</m:t>
                    </m:r>
                    <m:r>
                      <a:rPr lang="en-US" altLang="zh-CN" sz="1600" b="0" i="1" smtClean="0">
                        <a:latin typeface="Cambria Math" panose="02040503050406030204" pitchFamily="18" charset="0"/>
                        <a:ea typeface="+mj-ea"/>
                      </a:rPr>
                      <m:t>𝑡𝑎𝑟𝑔𝑒𝑡𝐷𝑐𝑣𝑟</m:t>
                    </m:r>
                  </m:oMath>
                </a14:m>
                <a:r>
                  <a:rPr lang="zh-CN" altLang="en-US" sz="1600" dirty="0">
                    <a:latin typeface="+mj-ea"/>
                    <a:ea typeface="+mj-ea"/>
                  </a:rPr>
                  <a:t>的用户，激活次留率一定达标，这部分用户越多，</a:t>
                </a:r>
                <a14:m>
                  <m:oMath xmlns:m="http://schemas.openxmlformats.org/officeDocument/2006/math">
                    <m:r>
                      <a:rPr lang="en-US" altLang="zh-CN" sz="1600" b="0" i="1" smtClean="0">
                        <a:latin typeface="Cambria Math" panose="02040503050406030204" pitchFamily="18" charset="0"/>
                        <a:ea typeface="+mj-ea"/>
                      </a:rPr>
                      <m:t>𝑏𝑢𝑓𝑓𝑒𝑟</m:t>
                    </m:r>
                  </m:oMath>
                </a14:m>
                <a:r>
                  <a:rPr lang="zh-CN" altLang="en-US" sz="1600" dirty="0">
                    <a:latin typeface="+mj-ea"/>
                    <a:ea typeface="+mj-ea"/>
                  </a:rPr>
                  <a:t>越多，次留率过滤阈值越低</a:t>
                </a:r>
                <a:endParaRPr lang="en-US" altLang="zh-CN" sz="1600" dirty="0">
                  <a:latin typeface="+mj-ea"/>
                  <a:ea typeface="+mj-ea"/>
                </a:endParaRPr>
              </a:p>
            </p:txBody>
          </p:sp>
        </mc:Choice>
        <mc:Fallback xmlns="">
          <p:sp>
            <p:nvSpPr>
              <p:cNvPr id="11" name="文本框 10">
                <a:extLst>
                  <a:ext uri="{FF2B5EF4-FFF2-40B4-BE49-F238E27FC236}">
                    <a16:creationId xmlns:a16="http://schemas.microsoft.com/office/drawing/2014/main" id="{BD92CDC1-D519-442D-9C8C-62C1A45884E6}"/>
                  </a:ext>
                </a:extLst>
              </p:cNvPr>
              <p:cNvSpPr txBox="1">
                <a:spLocks noRot="1" noChangeAspect="1" noMove="1" noResize="1" noEditPoints="1" noAdjustHandles="1" noChangeArrowheads="1" noChangeShapeType="1" noTextEdit="1"/>
              </p:cNvSpPr>
              <p:nvPr/>
            </p:nvSpPr>
            <p:spPr>
              <a:xfrm>
                <a:off x="96755" y="906114"/>
                <a:ext cx="6316898" cy="1359988"/>
              </a:xfrm>
              <a:prstGeom prst="rect">
                <a:avLst/>
              </a:prstGeom>
              <a:blipFill>
                <a:blip r:embed="rId4"/>
                <a:stretch>
                  <a:fillRect l="-386" b="-4933"/>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6D511374-996C-4DE3-A62D-4D4CFC997566}"/>
              </a:ext>
            </a:extLst>
          </p:cNvPr>
          <p:cNvGrpSpPr/>
          <p:nvPr/>
        </p:nvGrpSpPr>
        <p:grpSpPr>
          <a:xfrm>
            <a:off x="6614851" y="2575759"/>
            <a:ext cx="2705506" cy="720126"/>
            <a:chOff x="6629699" y="1142224"/>
            <a:chExt cx="2705506" cy="720126"/>
          </a:xfrm>
        </p:grpSpPr>
        <p:grpSp>
          <p:nvGrpSpPr>
            <p:cNvPr id="17" name="组合 16">
              <a:extLst>
                <a:ext uri="{FF2B5EF4-FFF2-40B4-BE49-F238E27FC236}">
                  <a16:creationId xmlns:a16="http://schemas.microsoft.com/office/drawing/2014/main" id="{86CC0D49-5509-4949-B9FE-65E2576938DE}"/>
                </a:ext>
              </a:extLst>
            </p:cNvPr>
            <p:cNvGrpSpPr/>
            <p:nvPr/>
          </p:nvGrpSpPr>
          <p:grpSpPr>
            <a:xfrm>
              <a:off x="6629699" y="1217188"/>
              <a:ext cx="814962" cy="645162"/>
              <a:chOff x="6629699" y="1217188"/>
              <a:chExt cx="814962" cy="645162"/>
            </a:xfrm>
          </p:grpSpPr>
          <p:sp>
            <p:nvSpPr>
              <p:cNvPr id="268" name="椭圆 267">
                <a:extLst>
                  <a:ext uri="{FF2B5EF4-FFF2-40B4-BE49-F238E27FC236}">
                    <a16:creationId xmlns:a16="http://schemas.microsoft.com/office/drawing/2014/main" id="{F9A2D17E-A2FF-4943-9EDD-767A900EB2AE}"/>
                  </a:ext>
                </a:extLst>
              </p:cNvPr>
              <p:cNvSpPr/>
              <p:nvPr/>
            </p:nvSpPr>
            <p:spPr>
              <a:xfrm>
                <a:off x="6629699" y="1217188"/>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69" name="椭圆 268">
                <a:extLst>
                  <a:ext uri="{FF2B5EF4-FFF2-40B4-BE49-F238E27FC236}">
                    <a16:creationId xmlns:a16="http://schemas.microsoft.com/office/drawing/2014/main" id="{57F92182-3CD3-4FCF-8E01-A31F51C8EB0A}"/>
                  </a:ext>
                </a:extLst>
              </p:cNvPr>
              <p:cNvSpPr/>
              <p:nvPr/>
            </p:nvSpPr>
            <p:spPr>
              <a:xfrm>
                <a:off x="6935065" y="1217188"/>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70" name="椭圆 269">
                <a:extLst>
                  <a:ext uri="{FF2B5EF4-FFF2-40B4-BE49-F238E27FC236}">
                    <a16:creationId xmlns:a16="http://schemas.microsoft.com/office/drawing/2014/main" id="{98551CC1-2D76-41E1-83C1-762215E0E7CB}"/>
                  </a:ext>
                </a:extLst>
              </p:cNvPr>
              <p:cNvSpPr/>
              <p:nvPr/>
            </p:nvSpPr>
            <p:spPr>
              <a:xfrm>
                <a:off x="7226398" y="1223016"/>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73" name="椭圆 272">
                <a:extLst>
                  <a:ext uri="{FF2B5EF4-FFF2-40B4-BE49-F238E27FC236}">
                    <a16:creationId xmlns:a16="http://schemas.microsoft.com/office/drawing/2014/main" id="{0E7638AE-9CAA-412E-813B-74EB2E5E074C}"/>
                  </a:ext>
                </a:extLst>
              </p:cNvPr>
              <p:cNvSpPr/>
              <p:nvPr/>
            </p:nvSpPr>
            <p:spPr>
              <a:xfrm>
                <a:off x="6629699" y="1610301"/>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74" name="椭圆 273">
                <a:extLst>
                  <a:ext uri="{FF2B5EF4-FFF2-40B4-BE49-F238E27FC236}">
                    <a16:creationId xmlns:a16="http://schemas.microsoft.com/office/drawing/2014/main" id="{8F17CE31-08E1-4779-B3D0-AEA5911E8FBC}"/>
                  </a:ext>
                </a:extLst>
              </p:cNvPr>
              <p:cNvSpPr/>
              <p:nvPr/>
            </p:nvSpPr>
            <p:spPr>
              <a:xfrm>
                <a:off x="6935065" y="1610301"/>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75" name="椭圆 274">
                <a:extLst>
                  <a:ext uri="{FF2B5EF4-FFF2-40B4-BE49-F238E27FC236}">
                    <a16:creationId xmlns:a16="http://schemas.microsoft.com/office/drawing/2014/main" id="{A5A6BE36-97A8-4101-88C3-2CC67F4282E9}"/>
                  </a:ext>
                </a:extLst>
              </p:cNvPr>
              <p:cNvSpPr/>
              <p:nvPr/>
            </p:nvSpPr>
            <p:spPr>
              <a:xfrm>
                <a:off x="7226398" y="1616129"/>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grpSp>
        <p:sp>
          <p:nvSpPr>
            <p:cNvPr id="292" name="椭圆 291">
              <a:extLst>
                <a:ext uri="{FF2B5EF4-FFF2-40B4-BE49-F238E27FC236}">
                  <a16:creationId xmlns:a16="http://schemas.microsoft.com/office/drawing/2014/main" id="{045F1E9E-206E-49C8-A518-8624A6ED83D4}"/>
                </a:ext>
              </a:extLst>
            </p:cNvPr>
            <p:cNvSpPr/>
            <p:nvPr/>
          </p:nvSpPr>
          <p:spPr>
            <a:xfrm>
              <a:off x="8444099" y="1211574"/>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93" name="椭圆 292">
              <a:extLst>
                <a:ext uri="{FF2B5EF4-FFF2-40B4-BE49-F238E27FC236}">
                  <a16:creationId xmlns:a16="http://schemas.microsoft.com/office/drawing/2014/main" id="{62C242EF-1F3F-4EB1-B5AC-EE39976DD0BD}"/>
                </a:ext>
              </a:extLst>
            </p:cNvPr>
            <p:cNvSpPr/>
            <p:nvPr/>
          </p:nvSpPr>
          <p:spPr>
            <a:xfrm>
              <a:off x="8781568" y="1211574"/>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94" name="椭圆 293">
              <a:extLst>
                <a:ext uri="{FF2B5EF4-FFF2-40B4-BE49-F238E27FC236}">
                  <a16:creationId xmlns:a16="http://schemas.microsoft.com/office/drawing/2014/main" id="{AC25CCD4-9E73-49A7-8FDC-4ABD8A3659E0}"/>
                </a:ext>
              </a:extLst>
            </p:cNvPr>
            <p:cNvSpPr/>
            <p:nvPr/>
          </p:nvSpPr>
          <p:spPr>
            <a:xfrm>
              <a:off x="8444099" y="1604687"/>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315" name="椭圆 314">
              <a:extLst>
                <a:ext uri="{FF2B5EF4-FFF2-40B4-BE49-F238E27FC236}">
                  <a16:creationId xmlns:a16="http://schemas.microsoft.com/office/drawing/2014/main" id="{7760DFED-4CF8-49AA-A9DC-465F1C23EF4C}"/>
                </a:ext>
              </a:extLst>
            </p:cNvPr>
            <p:cNvSpPr/>
            <p:nvPr/>
          </p:nvSpPr>
          <p:spPr>
            <a:xfrm>
              <a:off x="9116942" y="1211574"/>
              <a:ext cx="218263" cy="246221"/>
            </a:xfrm>
            <a:prstGeom prst="ellipse">
              <a:avLst/>
            </a:prstGeom>
            <a:solidFill>
              <a:schemeClr val="accent6">
                <a:lumMod val="5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317" name="椭圆 316">
              <a:extLst>
                <a:ext uri="{FF2B5EF4-FFF2-40B4-BE49-F238E27FC236}">
                  <a16:creationId xmlns:a16="http://schemas.microsoft.com/office/drawing/2014/main" id="{322C7412-7704-453F-A018-70C87ACBEE60}"/>
                </a:ext>
              </a:extLst>
            </p:cNvPr>
            <p:cNvSpPr/>
            <p:nvPr/>
          </p:nvSpPr>
          <p:spPr>
            <a:xfrm>
              <a:off x="8781568" y="1604687"/>
              <a:ext cx="218263" cy="246221"/>
            </a:xfrm>
            <a:prstGeom prst="ellipse">
              <a:avLst/>
            </a:prstGeom>
            <a:solidFill>
              <a:schemeClr val="accent6">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cxnSp>
          <p:nvCxnSpPr>
            <p:cNvPr id="21" name="直接箭头连接符 20">
              <a:extLst>
                <a:ext uri="{FF2B5EF4-FFF2-40B4-BE49-F238E27FC236}">
                  <a16:creationId xmlns:a16="http://schemas.microsoft.com/office/drawing/2014/main" id="{28D17E23-5C12-4AC8-9C5B-16466BFEFECC}"/>
                </a:ext>
              </a:extLst>
            </p:cNvPr>
            <p:cNvCxnSpPr>
              <a:cxnSpLocks/>
              <a:endCxn id="292" idx="2"/>
            </p:cNvCxnSpPr>
            <p:nvPr/>
          </p:nvCxnSpPr>
          <p:spPr>
            <a:xfrm flipV="1">
              <a:off x="7731011" y="1334685"/>
              <a:ext cx="713088" cy="56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DD4A902D-E8A3-4CDB-9640-43719F6FE1D5}"/>
                    </a:ext>
                  </a:extLst>
                </p:cNvPr>
                <p:cNvSpPr txBox="1"/>
                <p:nvPr/>
              </p:nvSpPr>
              <p:spPr>
                <a:xfrm>
                  <a:off x="7788795" y="1142224"/>
                  <a:ext cx="551946"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rPr>
                          <m:t>𝐶</m:t>
                        </m:r>
                        <m:r>
                          <a:rPr lang="en-US" altLang="zh-CN" sz="1050" b="0" i="1" smtClean="0">
                            <a:latin typeface="Cambria Math" panose="02040503050406030204" pitchFamily="18" charset="0"/>
                          </a:rPr>
                          <m:t>=1.13</m:t>
                        </m:r>
                      </m:oMath>
                    </m:oMathPara>
                  </a14:m>
                  <a:endParaRPr lang="zh-CN" altLang="en-US" sz="1050" dirty="0"/>
                </a:p>
              </p:txBody>
            </p:sp>
          </mc:Choice>
          <mc:Fallback xmlns="">
            <p:sp>
              <p:nvSpPr>
                <p:cNvPr id="32" name="文本框 31">
                  <a:extLst>
                    <a:ext uri="{FF2B5EF4-FFF2-40B4-BE49-F238E27FC236}">
                      <a16:creationId xmlns:a16="http://schemas.microsoft.com/office/drawing/2014/main" id="{DD4A902D-E8A3-4CDB-9640-43719F6FE1D5}"/>
                    </a:ext>
                  </a:extLst>
                </p:cNvPr>
                <p:cNvSpPr txBox="1">
                  <a:spLocks noRot="1" noChangeAspect="1" noMove="1" noResize="1" noEditPoints="1" noAdjustHandles="1" noChangeArrowheads="1" noChangeShapeType="1" noTextEdit="1"/>
                </p:cNvSpPr>
                <p:nvPr/>
              </p:nvSpPr>
              <p:spPr>
                <a:xfrm>
                  <a:off x="7788795" y="1142224"/>
                  <a:ext cx="551946" cy="161583"/>
                </a:xfrm>
                <a:prstGeom prst="rect">
                  <a:avLst/>
                </a:prstGeom>
                <a:blipFill>
                  <a:blip r:embed="rId6"/>
                  <a:stretch>
                    <a:fillRect l="-5556" r="-5556" b="-7407"/>
                  </a:stretch>
                </a:blipFill>
              </p:spPr>
              <p:txBody>
                <a:bodyPr/>
                <a:lstStyle/>
                <a:p>
                  <a:r>
                    <a:rPr lang="zh-CN" altLang="en-US">
                      <a:noFill/>
                    </a:rPr>
                    <a:t> </a:t>
                  </a:r>
                </a:p>
              </p:txBody>
            </p:sp>
          </mc:Fallback>
        </mc:AlternateContent>
        <p:cxnSp>
          <p:nvCxnSpPr>
            <p:cNvPr id="321" name="直接箭头连接符 320">
              <a:extLst>
                <a:ext uri="{FF2B5EF4-FFF2-40B4-BE49-F238E27FC236}">
                  <a16:creationId xmlns:a16="http://schemas.microsoft.com/office/drawing/2014/main" id="{EB832209-C90B-4FCA-A592-66FE229536DE}"/>
                </a:ext>
              </a:extLst>
            </p:cNvPr>
            <p:cNvCxnSpPr/>
            <p:nvPr/>
          </p:nvCxnSpPr>
          <p:spPr>
            <a:xfrm flipV="1">
              <a:off x="7733887" y="1718322"/>
              <a:ext cx="713088" cy="56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2" name="文本框 321">
                  <a:extLst>
                    <a:ext uri="{FF2B5EF4-FFF2-40B4-BE49-F238E27FC236}">
                      <a16:creationId xmlns:a16="http://schemas.microsoft.com/office/drawing/2014/main" id="{AB24EDF7-FA81-4D45-A13E-54E99757F079}"/>
                    </a:ext>
                  </a:extLst>
                </p:cNvPr>
                <p:cNvSpPr txBox="1"/>
                <p:nvPr/>
              </p:nvSpPr>
              <p:spPr>
                <a:xfrm>
                  <a:off x="7791671" y="1525861"/>
                  <a:ext cx="476605"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rPr>
                          <m:t>𝐶</m:t>
                        </m:r>
                        <m:r>
                          <a:rPr lang="en-US" altLang="zh-CN" sz="1050" b="0" i="1" smtClean="0">
                            <a:latin typeface="Cambria Math" panose="02040503050406030204" pitchFamily="18" charset="0"/>
                          </a:rPr>
                          <m:t>=1.1</m:t>
                        </m:r>
                      </m:oMath>
                    </m:oMathPara>
                  </a14:m>
                  <a:endParaRPr lang="zh-CN" altLang="en-US" sz="1050" dirty="0"/>
                </a:p>
              </p:txBody>
            </p:sp>
          </mc:Choice>
          <mc:Fallback xmlns="">
            <p:sp>
              <p:nvSpPr>
                <p:cNvPr id="322" name="文本框 321">
                  <a:extLst>
                    <a:ext uri="{FF2B5EF4-FFF2-40B4-BE49-F238E27FC236}">
                      <a16:creationId xmlns:a16="http://schemas.microsoft.com/office/drawing/2014/main" id="{AB24EDF7-FA81-4D45-A13E-54E99757F079}"/>
                    </a:ext>
                  </a:extLst>
                </p:cNvPr>
                <p:cNvSpPr txBox="1">
                  <a:spLocks noRot="1" noChangeAspect="1" noMove="1" noResize="1" noEditPoints="1" noAdjustHandles="1" noChangeArrowheads="1" noChangeShapeType="1" noTextEdit="1"/>
                </p:cNvSpPr>
                <p:nvPr/>
              </p:nvSpPr>
              <p:spPr>
                <a:xfrm>
                  <a:off x="7791671" y="1525861"/>
                  <a:ext cx="476605" cy="161583"/>
                </a:xfrm>
                <a:prstGeom prst="rect">
                  <a:avLst/>
                </a:prstGeom>
                <a:blipFill>
                  <a:blip r:embed="rId7"/>
                  <a:stretch>
                    <a:fillRect l="-6410" r="-6410" b="-7407"/>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795BAF6-0BAF-4129-B38D-7509E6310D4A}"/>
              </a:ext>
            </a:extLst>
          </p:cNvPr>
          <p:cNvGrpSpPr/>
          <p:nvPr/>
        </p:nvGrpSpPr>
        <p:grpSpPr>
          <a:xfrm>
            <a:off x="6614851" y="3357529"/>
            <a:ext cx="2703634" cy="1088695"/>
            <a:chOff x="6629699" y="1923994"/>
            <a:chExt cx="2703634" cy="1088695"/>
          </a:xfrm>
        </p:grpSpPr>
        <p:grpSp>
          <p:nvGrpSpPr>
            <p:cNvPr id="19" name="组合 18">
              <a:extLst>
                <a:ext uri="{FF2B5EF4-FFF2-40B4-BE49-F238E27FC236}">
                  <a16:creationId xmlns:a16="http://schemas.microsoft.com/office/drawing/2014/main" id="{24946593-AA56-4E78-A68F-E133B18DC65C}"/>
                </a:ext>
              </a:extLst>
            </p:cNvPr>
            <p:cNvGrpSpPr/>
            <p:nvPr/>
          </p:nvGrpSpPr>
          <p:grpSpPr>
            <a:xfrm>
              <a:off x="6629699" y="2002023"/>
              <a:ext cx="814962" cy="1010666"/>
              <a:chOff x="6629699" y="2002023"/>
              <a:chExt cx="814962" cy="1010666"/>
            </a:xfrm>
          </p:grpSpPr>
          <p:sp>
            <p:nvSpPr>
              <p:cNvPr id="278" name="椭圆 277">
                <a:extLst>
                  <a:ext uri="{FF2B5EF4-FFF2-40B4-BE49-F238E27FC236}">
                    <a16:creationId xmlns:a16="http://schemas.microsoft.com/office/drawing/2014/main" id="{FCA34B28-18E7-4CB5-943C-B73260BCB515}"/>
                  </a:ext>
                </a:extLst>
              </p:cNvPr>
              <p:cNvSpPr/>
              <p:nvPr/>
            </p:nvSpPr>
            <p:spPr>
              <a:xfrm>
                <a:off x="6629699" y="2002023"/>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79" name="椭圆 278">
                <a:extLst>
                  <a:ext uri="{FF2B5EF4-FFF2-40B4-BE49-F238E27FC236}">
                    <a16:creationId xmlns:a16="http://schemas.microsoft.com/office/drawing/2014/main" id="{D98A670E-B1C3-4850-AB38-D885F8F3CC42}"/>
                  </a:ext>
                </a:extLst>
              </p:cNvPr>
              <p:cNvSpPr/>
              <p:nvPr/>
            </p:nvSpPr>
            <p:spPr>
              <a:xfrm>
                <a:off x="6935065" y="2002023"/>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80" name="椭圆 279">
                <a:extLst>
                  <a:ext uri="{FF2B5EF4-FFF2-40B4-BE49-F238E27FC236}">
                    <a16:creationId xmlns:a16="http://schemas.microsoft.com/office/drawing/2014/main" id="{4E8E7CDD-E643-44EA-B953-03928F762909}"/>
                  </a:ext>
                </a:extLst>
              </p:cNvPr>
              <p:cNvSpPr/>
              <p:nvPr/>
            </p:nvSpPr>
            <p:spPr>
              <a:xfrm>
                <a:off x="7226398" y="2007851"/>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83" name="椭圆 282">
                <a:extLst>
                  <a:ext uri="{FF2B5EF4-FFF2-40B4-BE49-F238E27FC236}">
                    <a16:creationId xmlns:a16="http://schemas.microsoft.com/office/drawing/2014/main" id="{7E98DA8C-43F4-41C5-81B2-10BD4371A685}"/>
                  </a:ext>
                </a:extLst>
              </p:cNvPr>
              <p:cNvSpPr/>
              <p:nvPr/>
            </p:nvSpPr>
            <p:spPr>
              <a:xfrm>
                <a:off x="6629699" y="2384246"/>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84" name="椭圆 283">
                <a:extLst>
                  <a:ext uri="{FF2B5EF4-FFF2-40B4-BE49-F238E27FC236}">
                    <a16:creationId xmlns:a16="http://schemas.microsoft.com/office/drawing/2014/main" id="{1C84F11B-7CB6-44FD-9F1B-8FD9BBA2B769}"/>
                  </a:ext>
                </a:extLst>
              </p:cNvPr>
              <p:cNvSpPr/>
              <p:nvPr/>
            </p:nvSpPr>
            <p:spPr>
              <a:xfrm>
                <a:off x="6935065" y="2384246"/>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85" name="椭圆 284">
                <a:extLst>
                  <a:ext uri="{FF2B5EF4-FFF2-40B4-BE49-F238E27FC236}">
                    <a16:creationId xmlns:a16="http://schemas.microsoft.com/office/drawing/2014/main" id="{B897E520-DC4A-44AE-9A76-B71F0B8BA443}"/>
                  </a:ext>
                </a:extLst>
              </p:cNvPr>
              <p:cNvSpPr/>
              <p:nvPr/>
            </p:nvSpPr>
            <p:spPr>
              <a:xfrm>
                <a:off x="7226398" y="2390074"/>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88" name="椭圆 287">
                <a:extLst>
                  <a:ext uri="{FF2B5EF4-FFF2-40B4-BE49-F238E27FC236}">
                    <a16:creationId xmlns:a16="http://schemas.microsoft.com/office/drawing/2014/main" id="{AD8754B7-B114-455F-839E-3DA932A07D12}"/>
                  </a:ext>
                </a:extLst>
              </p:cNvPr>
              <p:cNvSpPr/>
              <p:nvPr/>
            </p:nvSpPr>
            <p:spPr>
              <a:xfrm>
                <a:off x="6629699" y="2760640"/>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89" name="椭圆 288">
                <a:extLst>
                  <a:ext uri="{FF2B5EF4-FFF2-40B4-BE49-F238E27FC236}">
                    <a16:creationId xmlns:a16="http://schemas.microsoft.com/office/drawing/2014/main" id="{34885A03-4B45-4DD2-B1F1-2947E98D81BF}"/>
                  </a:ext>
                </a:extLst>
              </p:cNvPr>
              <p:cNvSpPr/>
              <p:nvPr/>
            </p:nvSpPr>
            <p:spPr>
              <a:xfrm>
                <a:off x="6935065" y="2760640"/>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90" name="椭圆 289">
                <a:extLst>
                  <a:ext uri="{FF2B5EF4-FFF2-40B4-BE49-F238E27FC236}">
                    <a16:creationId xmlns:a16="http://schemas.microsoft.com/office/drawing/2014/main" id="{4F42297A-21A2-4A16-804B-E4FDC95137E3}"/>
                  </a:ext>
                </a:extLst>
              </p:cNvPr>
              <p:cNvSpPr/>
              <p:nvPr/>
            </p:nvSpPr>
            <p:spPr>
              <a:xfrm>
                <a:off x="7226398" y="2766468"/>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grpSp>
        <p:sp>
          <p:nvSpPr>
            <p:cNvPr id="295" name="椭圆 294">
              <a:extLst>
                <a:ext uri="{FF2B5EF4-FFF2-40B4-BE49-F238E27FC236}">
                  <a16:creationId xmlns:a16="http://schemas.microsoft.com/office/drawing/2014/main" id="{2C3783CC-B3DD-4E53-8743-4F2A8F6EA7F9}"/>
                </a:ext>
              </a:extLst>
            </p:cNvPr>
            <p:cNvSpPr/>
            <p:nvPr/>
          </p:nvSpPr>
          <p:spPr>
            <a:xfrm>
              <a:off x="8444099" y="1996409"/>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96" name="椭圆 295">
              <a:extLst>
                <a:ext uri="{FF2B5EF4-FFF2-40B4-BE49-F238E27FC236}">
                  <a16:creationId xmlns:a16="http://schemas.microsoft.com/office/drawing/2014/main" id="{98096110-0DD5-41A9-B3A3-F31038C19B6C}"/>
                </a:ext>
              </a:extLst>
            </p:cNvPr>
            <p:cNvSpPr/>
            <p:nvPr/>
          </p:nvSpPr>
          <p:spPr>
            <a:xfrm>
              <a:off x="8444099" y="2378632"/>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97" name="椭圆 296">
              <a:extLst>
                <a:ext uri="{FF2B5EF4-FFF2-40B4-BE49-F238E27FC236}">
                  <a16:creationId xmlns:a16="http://schemas.microsoft.com/office/drawing/2014/main" id="{75636933-9A09-4F11-AAD7-AE39E93A27AF}"/>
                </a:ext>
              </a:extLst>
            </p:cNvPr>
            <p:cNvSpPr/>
            <p:nvPr/>
          </p:nvSpPr>
          <p:spPr>
            <a:xfrm>
              <a:off x="8781568" y="2378632"/>
              <a:ext cx="218263" cy="24622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98" name="椭圆 297">
              <a:extLst>
                <a:ext uri="{FF2B5EF4-FFF2-40B4-BE49-F238E27FC236}">
                  <a16:creationId xmlns:a16="http://schemas.microsoft.com/office/drawing/2014/main" id="{BE593F73-D1D2-422D-8D47-71B09C729346}"/>
                </a:ext>
              </a:extLst>
            </p:cNvPr>
            <p:cNvSpPr/>
            <p:nvPr/>
          </p:nvSpPr>
          <p:spPr>
            <a:xfrm>
              <a:off x="8444099" y="2755026"/>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99" name="椭圆 298">
              <a:extLst>
                <a:ext uri="{FF2B5EF4-FFF2-40B4-BE49-F238E27FC236}">
                  <a16:creationId xmlns:a16="http://schemas.microsoft.com/office/drawing/2014/main" id="{D7CFEE93-1940-473D-85FB-DCA633DF8E81}"/>
                </a:ext>
              </a:extLst>
            </p:cNvPr>
            <p:cNvSpPr/>
            <p:nvPr/>
          </p:nvSpPr>
          <p:spPr>
            <a:xfrm>
              <a:off x="8781568" y="2755026"/>
              <a:ext cx="218263" cy="24622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300" name="椭圆 299">
              <a:extLst>
                <a:ext uri="{FF2B5EF4-FFF2-40B4-BE49-F238E27FC236}">
                  <a16:creationId xmlns:a16="http://schemas.microsoft.com/office/drawing/2014/main" id="{2AFF78C6-ED1B-4566-843F-D985C269086B}"/>
                </a:ext>
              </a:extLst>
            </p:cNvPr>
            <p:cNvSpPr/>
            <p:nvPr/>
          </p:nvSpPr>
          <p:spPr>
            <a:xfrm>
              <a:off x="9115070" y="2755026"/>
              <a:ext cx="218263" cy="24622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cxnSp>
          <p:nvCxnSpPr>
            <p:cNvPr id="323" name="直接箭头连接符 322">
              <a:extLst>
                <a:ext uri="{FF2B5EF4-FFF2-40B4-BE49-F238E27FC236}">
                  <a16:creationId xmlns:a16="http://schemas.microsoft.com/office/drawing/2014/main" id="{17B15846-5547-499F-BC23-F84226437C91}"/>
                </a:ext>
              </a:extLst>
            </p:cNvPr>
            <p:cNvCxnSpPr/>
            <p:nvPr/>
          </p:nvCxnSpPr>
          <p:spPr>
            <a:xfrm flipV="1">
              <a:off x="7731011" y="2116455"/>
              <a:ext cx="713088" cy="56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4" name="文本框 323">
                  <a:extLst>
                    <a:ext uri="{FF2B5EF4-FFF2-40B4-BE49-F238E27FC236}">
                      <a16:creationId xmlns:a16="http://schemas.microsoft.com/office/drawing/2014/main" id="{ACBF89EE-36CD-447A-A3AB-37B11E5AACC1}"/>
                    </a:ext>
                  </a:extLst>
                </p:cNvPr>
                <p:cNvSpPr txBox="1"/>
                <p:nvPr/>
              </p:nvSpPr>
              <p:spPr>
                <a:xfrm>
                  <a:off x="7788795" y="1923994"/>
                  <a:ext cx="476605"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rPr>
                          <m:t>𝐶</m:t>
                        </m:r>
                        <m:r>
                          <a:rPr lang="en-US" altLang="zh-CN" sz="1050" b="0" i="1" smtClean="0">
                            <a:latin typeface="Cambria Math" panose="02040503050406030204" pitchFamily="18" charset="0"/>
                          </a:rPr>
                          <m:t>=0.9</m:t>
                        </m:r>
                      </m:oMath>
                    </m:oMathPara>
                  </a14:m>
                  <a:endParaRPr lang="zh-CN" altLang="en-US" sz="1050" dirty="0"/>
                </a:p>
              </p:txBody>
            </p:sp>
          </mc:Choice>
          <mc:Fallback xmlns="">
            <p:sp>
              <p:nvSpPr>
                <p:cNvPr id="324" name="文本框 323">
                  <a:extLst>
                    <a:ext uri="{FF2B5EF4-FFF2-40B4-BE49-F238E27FC236}">
                      <a16:creationId xmlns:a16="http://schemas.microsoft.com/office/drawing/2014/main" id="{ACBF89EE-36CD-447A-A3AB-37B11E5AACC1}"/>
                    </a:ext>
                  </a:extLst>
                </p:cNvPr>
                <p:cNvSpPr txBox="1">
                  <a:spLocks noRot="1" noChangeAspect="1" noMove="1" noResize="1" noEditPoints="1" noAdjustHandles="1" noChangeArrowheads="1" noChangeShapeType="1" noTextEdit="1"/>
                </p:cNvSpPr>
                <p:nvPr/>
              </p:nvSpPr>
              <p:spPr>
                <a:xfrm>
                  <a:off x="7788795" y="1923994"/>
                  <a:ext cx="476605" cy="161583"/>
                </a:xfrm>
                <a:prstGeom prst="rect">
                  <a:avLst/>
                </a:prstGeom>
                <a:blipFill>
                  <a:blip r:embed="rId8"/>
                  <a:stretch>
                    <a:fillRect l="-6410" r="-6410" b="-7407"/>
                  </a:stretch>
                </a:blipFill>
              </p:spPr>
              <p:txBody>
                <a:bodyPr/>
                <a:lstStyle/>
                <a:p>
                  <a:r>
                    <a:rPr lang="zh-CN" altLang="en-US">
                      <a:noFill/>
                    </a:rPr>
                    <a:t> </a:t>
                  </a:r>
                </a:p>
              </p:txBody>
            </p:sp>
          </mc:Fallback>
        </mc:AlternateContent>
        <p:cxnSp>
          <p:nvCxnSpPr>
            <p:cNvPr id="325" name="直接箭头连接符 324">
              <a:extLst>
                <a:ext uri="{FF2B5EF4-FFF2-40B4-BE49-F238E27FC236}">
                  <a16:creationId xmlns:a16="http://schemas.microsoft.com/office/drawing/2014/main" id="{46663DAA-FD3B-4542-8397-85490E1E1ECC}"/>
                </a:ext>
              </a:extLst>
            </p:cNvPr>
            <p:cNvCxnSpPr/>
            <p:nvPr/>
          </p:nvCxnSpPr>
          <p:spPr>
            <a:xfrm flipV="1">
              <a:off x="7724064" y="2508974"/>
              <a:ext cx="713088" cy="56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6" name="文本框 325">
                  <a:extLst>
                    <a:ext uri="{FF2B5EF4-FFF2-40B4-BE49-F238E27FC236}">
                      <a16:creationId xmlns:a16="http://schemas.microsoft.com/office/drawing/2014/main" id="{E6018B60-F917-4917-89C0-29350BF60593}"/>
                    </a:ext>
                  </a:extLst>
                </p:cNvPr>
                <p:cNvSpPr txBox="1"/>
                <p:nvPr/>
              </p:nvSpPr>
              <p:spPr>
                <a:xfrm>
                  <a:off x="7781848" y="2316513"/>
                  <a:ext cx="476605"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rPr>
                          <m:t>𝐶</m:t>
                        </m:r>
                        <m:r>
                          <a:rPr lang="en-US" altLang="zh-CN" sz="1050" b="0" i="1" smtClean="0">
                            <a:latin typeface="Cambria Math" panose="02040503050406030204" pitchFamily="18" charset="0"/>
                          </a:rPr>
                          <m:t>=0.8</m:t>
                        </m:r>
                      </m:oMath>
                    </m:oMathPara>
                  </a14:m>
                  <a:endParaRPr lang="zh-CN" altLang="en-US" sz="1050" dirty="0"/>
                </a:p>
              </p:txBody>
            </p:sp>
          </mc:Choice>
          <mc:Fallback xmlns="">
            <p:sp>
              <p:nvSpPr>
                <p:cNvPr id="326" name="文本框 325">
                  <a:extLst>
                    <a:ext uri="{FF2B5EF4-FFF2-40B4-BE49-F238E27FC236}">
                      <a16:creationId xmlns:a16="http://schemas.microsoft.com/office/drawing/2014/main" id="{E6018B60-F917-4917-89C0-29350BF60593}"/>
                    </a:ext>
                  </a:extLst>
                </p:cNvPr>
                <p:cNvSpPr txBox="1">
                  <a:spLocks noRot="1" noChangeAspect="1" noMove="1" noResize="1" noEditPoints="1" noAdjustHandles="1" noChangeArrowheads="1" noChangeShapeType="1" noTextEdit="1"/>
                </p:cNvSpPr>
                <p:nvPr/>
              </p:nvSpPr>
              <p:spPr>
                <a:xfrm>
                  <a:off x="7781848" y="2316513"/>
                  <a:ext cx="476605" cy="161583"/>
                </a:xfrm>
                <a:prstGeom prst="rect">
                  <a:avLst/>
                </a:prstGeom>
                <a:blipFill>
                  <a:blip r:embed="rId9"/>
                  <a:stretch>
                    <a:fillRect l="-6410" r="-6410" b="-11538"/>
                  </a:stretch>
                </a:blipFill>
              </p:spPr>
              <p:txBody>
                <a:bodyPr/>
                <a:lstStyle/>
                <a:p>
                  <a:r>
                    <a:rPr lang="zh-CN" altLang="en-US">
                      <a:noFill/>
                    </a:rPr>
                    <a:t> </a:t>
                  </a:r>
                </a:p>
              </p:txBody>
            </p:sp>
          </mc:Fallback>
        </mc:AlternateContent>
        <p:cxnSp>
          <p:nvCxnSpPr>
            <p:cNvPr id="327" name="直接箭头连接符 326">
              <a:extLst>
                <a:ext uri="{FF2B5EF4-FFF2-40B4-BE49-F238E27FC236}">
                  <a16:creationId xmlns:a16="http://schemas.microsoft.com/office/drawing/2014/main" id="{944C830D-D853-4DD3-B241-D3707C4E523E}"/>
                </a:ext>
              </a:extLst>
            </p:cNvPr>
            <p:cNvCxnSpPr/>
            <p:nvPr/>
          </p:nvCxnSpPr>
          <p:spPr>
            <a:xfrm flipV="1">
              <a:off x="7719477" y="2883727"/>
              <a:ext cx="713088" cy="56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8" name="文本框 327">
                  <a:extLst>
                    <a:ext uri="{FF2B5EF4-FFF2-40B4-BE49-F238E27FC236}">
                      <a16:creationId xmlns:a16="http://schemas.microsoft.com/office/drawing/2014/main" id="{83A04E0B-7FDE-4EE5-9BC2-97FD2530F94C}"/>
                    </a:ext>
                  </a:extLst>
                </p:cNvPr>
                <p:cNvSpPr txBox="1"/>
                <p:nvPr/>
              </p:nvSpPr>
              <p:spPr>
                <a:xfrm>
                  <a:off x="7777261" y="2691266"/>
                  <a:ext cx="476605"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rPr>
                          <m:t>𝐶</m:t>
                        </m:r>
                        <m:r>
                          <a:rPr lang="en-US" altLang="zh-CN" sz="1050" b="0" i="1" smtClean="0">
                            <a:latin typeface="Cambria Math" panose="02040503050406030204" pitchFamily="18" charset="0"/>
                          </a:rPr>
                          <m:t>=0.7</m:t>
                        </m:r>
                      </m:oMath>
                    </m:oMathPara>
                  </a14:m>
                  <a:endParaRPr lang="zh-CN" altLang="en-US" sz="1050" dirty="0"/>
                </a:p>
              </p:txBody>
            </p:sp>
          </mc:Choice>
          <mc:Fallback xmlns="">
            <p:sp>
              <p:nvSpPr>
                <p:cNvPr id="328" name="文本框 327">
                  <a:extLst>
                    <a:ext uri="{FF2B5EF4-FFF2-40B4-BE49-F238E27FC236}">
                      <a16:creationId xmlns:a16="http://schemas.microsoft.com/office/drawing/2014/main" id="{83A04E0B-7FDE-4EE5-9BC2-97FD2530F94C}"/>
                    </a:ext>
                  </a:extLst>
                </p:cNvPr>
                <p:cNvSpPr txBox="1">
                  <a:spLocks noRot="1" noChangeAspect="1" noMove="1" noResize="1" noEditPoints="1" noAdjustHandles="1" noChangeArrowheads="1" noChangeShapeType="1" noTextEdit="1"/>
                </p:cNvSpPr>
                <p:nvPr/>
              </p:nvSpPr>
              <p:spPr>
                <a:xfrm>
                  <a:off x="7777261" y="2691266"/>
                  <a:ext cx="476605" cy="161583"/>
                </a:xfrm>
                <a:prstGeom prst="rect">
                  <a:avLst/>
                </a:prstGeom>
                <a:blipFill>
                  <a:blip r:embed="rId10"/>
                  <a:stretch>
                    <a:fillRect l="-6410" r="-6410" b="-7407"/>
                  </a:stretch>
                </a:blipFill>
              </p:spPr>
              <p:txBody>
                <a:bodyPr/>
                <a:lstStyle/>
                <a:p>
                  <a:r>
                    <a:rPr lang="zh-CN" altLang="en-US">
                      <a:noFill/>
                    </a:rPr>
                    <a:t> </a:t>
                  </a:r>
                </a:p>
              </p:txBody>
            </p:sp>
          </mc:Fallback>
        </mc:AlternateContent>
      </p:grpSp>
      <p:sp>
        <p:nvSpPr>
          <p:cNvPr id="36" name="矩形 35">
            <a:extLst>
              <a:ext uri="{FF2B5EF4-FFF2-40B4-BE49-F238E27FC236}">
                <a16:creationId xmlns:a16="http://schemas.microsoft.com/office/drawing/2014/main" id="{103C504E-273F-4FE3-AC32-55B51F970FB5}"/>
              </a:ext>
            </a:extLst>
          </p:cNvPr>
          <p:cNvSpPr/>
          <p:nvPr/>
        </p:nvSpPr>
        <p:spPr>
          <a:xfrm>
            <a:off x="152531" y="4101777"/>
            <a:ext cx="5814937" cy="418191"/>
          </a:xfrm>
          <a:prstGeom prst="rect">
            <a:avLst/>
          </a:prstGeom>
        </p:spPr>
        <p:txBody>
          <a:bodyPr wrap="square">
            <a:spAutoFit/>
          </a:bodyPr>
          <a:lstStyle/>
          <a:p>
            <a:pPr marL="742950" lvl="1" indent="-285750">
              <a:lnSpc>
                <a:spcPct val="150000"/>
              </a:lnSpc>
              <a:buFont typeface="Arial" panose="020B0604020202020204" pitchFamily="34" charset="0"/>
              <a:buChar char="•"/>
            </a:pPr>
            <a:r>
              <a:rPr lang="zh-CN" altLang="en-US" sz="1600" dirty="0">
                <a:latin typeface="+mj-ea"/>
                <a:ea typeface="+mj-ea"/>
              </a:rPr>
              <a:t>提价导致风控补偿增加</a:t>
            </a:r>
            <a:r>
              <a:rPr lang="en-US" altLang="zh-CN" sz="1600" dirty="0">
                <a:latin typeface="+mj-ea"/>
                <a:ea typeface="+mj-ea"/>
              </a:rPr>
              <a:t>/</a:t>
            </a:r>
            <a:r>
              <a:rPr lang="zh-CN" altLang="en-US" sz="1600" dirty="0">
                <a:latin typeface="+mj-ea"/>
                <a:ea typeface="+mj-ea"/>
              </a:rPr>
              <a:t>成本上升</a:t>
            </a:r>
            <a:endParaRPr lang="en-US" altLang="zh-CN" sz="1600" dirty="0">
              <a:latin typeface="+mj-ea"/>
              <a:ea typeface="+mj-ea"/>
            </a:endParaRP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6A573037-41B1-4685-B54E-1123237EC941}"/>
                  </a:ext>
                </a:extLst>
              </p:cNvPr>
              <p:cNvSpPr txBox="1"/>
              <p:nvPr/>
            </p:nvSpPr>
            <p:spPr>
              <a:xfrm>
                <a:off x="6442501" y="915781"/>
                <a:ext cx="5533702" cy="1526187"/>
              </a:xfrm>
              <a:prstGeom prst="rect">
                <a:avLst/>
              </a:prstGeom>
              <a:noFill/>
            </p:spPr>
            <p:txBody>
              <a:bodyPr wrap="square" rtlCol="0">
                <a:spAutoFit/>
              </a:bodyPr>
              <a:lstStyle/>
              <a:p>
                <a:pPr marL="285750" indent="-285750">
                  <a:lnSpc>
                    <a:spcPct val="150000"/>
                  </a:lnSpc>
                  <a:buFont typeface="Arial" panose="020B0604020202020204" pitchFamily="34" charset="0"/>
                  <a:buChar char="•"/>
                </a:pPr>
                <a14:m>
                  <m:oMath xmlns:m="http://schemas.openxmlformats.org/officeDocument/2006/math">
                    <m:r>
                      <a:rPr lang="en-US" altLang="zh-CN" sz="1600" b="0" i="1" smtClean="0">
                        <a:latin typeface="Cambria Math" panose="02040503050406030204" pitchFamily="18" charset="0"/>
                        <a:ea typeface="+mj-ea"/>
                      </a:rPr>
                      <m:t>𝑘</m:t>
                    </m:r>
                    <m:r>
                      <a:rPr lang="en-US" altLang="zh-CN" sz="1600" b="0" i="1" smtClean="0">
                        <a:latin typeface="Cambria Math" panose="02040503050406030204" pitchFamily="18" charset="0"/>
                        <a:ea typeface="+mj-ea"/>
                      </a:rPr>
                      <m:t>=0.5,</m:t>
                    </m:r>
                    <m:r>
                      <a:rPr lang="en-US" altLang="zh-CN" sz="1600" b="0" i="1" smtClean="0">
                        <a:latin typeface="Cambria Math" panose="02040503050406030204" pitchFamily="18" charset="0"/>
                        <a:ea typeface="+mj-ea"/>
                      </a:rPr>
                      <m:t>𝑚</m:t>
                    </m:r>
                    <m:r>
                      <a:rPr lang="en-US" altLang="zh-CN" sz="1600" b="0" i="1" smtClean="0">
                        <a:latin typeface="Cambria Math" panose="02040503050406030204" pitchFamily="18" charset="0"/>
                        <a:ea typeface="+mj-ea"/>
                      </a:rPr>
                      <m:t>=0.5</m:t>
                    </m:r>
                  </m:oMath>
                </a14:m>
                <a:r>
                  <a:rPr lang="zh-CN" altLang="en-US" sz="1600" dirty="0">
                    <a:latin typeface="+mj-ea"/>
                    <a:ea typeface="+mj-ea"/>
                  </a:rPr>
                  <a:t>，之后基于风控补偿情况动态调整</a:t>
                </a:r>
                <a:endParaRPr lang="en-US" altLang="zh-CN" sz="1600" dirty="0">
                  <a:latin typeface="+mj-ea"/>
                  <a:ea typeface="+mj-ea"/>
                </a:endParaRPr>
              </a:p>
              <a:p>
                <a:pPr marL="742950" lvl="1" indent="-285750">
                  <a:lnSpc>
                    <a:spcPct val="150000"/>
                  </a:lnSpc>
                  <a:buFont typeface="Arial" panose="020B0604020202020204" pitchFamily="34" charset="0"/>
                  <a:buChar char="•"/>
                </a:pPr>
                <a:r>
                  <a:rPr lang="zh-CN" altLang="en-US" sz="1600" dirty="0">
                    <a:latin typeface="+mj-ea"/>
                    <a:ea typeface="+mj-ea"/>
                  </a:rPr>
                  <a:t>风控多扣</a:t>
                </a:r>
                <a:r>
                  <a:rPr lang="en-US" altLang="zh-CN" sz="1600" dirty="0">
                    <a:latin typeface="+mj-ea"/>
                    <a:ea typeface="+mj-ea"/>
                  </a:rPr>
                  <a:t>(</a:t>
                </a:r>
                <a:r>
                  <a:rPr lang="zh-CN" altLang="en-US" sz="1600" dirty="0">
                    <a:latin typeface="+mj-ea"/>
                    <a:ea typeface="+mj-ea"/>
                  </a:rPr>
                  <a:t>提价流量多</a:t>
                </a:r>
                <a:r>
                  <a:rPr lang="en-US" altLang="zh-CN" sz="1600" dirty="0">
                    <a:latin typeface="+mj-ea"/>
                    <a:ea typeface="+mj-ea"/>
                  </a:rPr>
                  <a:t>)</a:t>
                </a:r>
                <a:r>
                  <a:rPr lang="zh-CN" altLang="en-US" sz="1600" dirty="0">
                    <a:latin typeface="+mj-ea"/>
                    <a:ea typeface="+mj-ea"/>
                  </a:rPr>
                  <a:t>，</a:t>
                </a:r>
                <a14:m>
                  <m:oMath xmlns:m="http://schemas.openxmlformats.org/officeDocument/2006/math">
                    <m:r>
                      <a:rPr lang="en-US" altLang="zh-CN" sz="1600" b="0" i="1" smtClean="0">
                        <a:latin typeface="Cambria Math" panose="02040503050406030204" pitchFamily="18" charset="0"/>
                        <a:ea typeface="+mj-ea"/>
                      </a:rPr>
                      <m:t>𝑘</m:t>
                    </m:r>
                    <m:r>
                      <a:rPr lang="en-US" altLang="zh-CN" sz="1600" b="0" i="1" smtClean="0">
                        <a:latin typeface="Cambria Math" panose="02040503050406030204" pitchFamily="18" charset="0"/>
                        <a:ea typeface="+mj-ea"/>
                      </a:rPr>
                      <m:t>∗=0.9,</m:t>
                    </m:r>
                    <m:r>
                      <a:rPr lang="en-US" altLang="zh-CN" sz="1600" b="0" i="1" smtClean="0">
                        <a:latin typeface="Cambria Math" panose="02040503050406030204" pitchFamily="18" charset="0"/>
                        <a:ea typeface="+mj-ea"/>
                      </a:rPr>
                      <m:t>𝑚</m:t>
                    </m:r>
                    <m:r>
                      <a:rPr lang="en-US" altLang="zh-CN" sz="1600" b="0" i="1" smtClean="0">
                        <a:latin typeface="Cambria Math" panose="02040503050406030204" pitchFamily="18" charset="0"/>
                        <a:ea typeface="+mj-ea"/>
                      </a:rPr>
                      <m:t>∗=1.1</m:t>
                    </m:r>
                  </m:oMath>
                </a14:m>
                <a:endParaRPr lang="en-US" altLang="zh-CN" sz="1600" dirty="0">
                  <a:latin typeface="+mj-ea"/>
                  <a:ea typeface="+mj-ea"/>
                </a:endParaRPr>
              </a:p>
              <a:p>
                <a:pPr marL="742950" lvl="1" indent="-285750">
                  <a:lnSpc>
                    <a:spcPct val="150000"/>
                  </a:lnSpc>
                  <a:buFont typeface="Arial" panose="020B0604020202020204" pitchFamily="34" charset="0"/>
                  <a:buChar char="•"/>
                </a:pPr>
                <a:r>
                  <a:rPr lang="zh-CN" altLang="en-US" sz="1600" dirty="0">
                    <a:latin typeface="+mj-ea"/>
                    <a:ea typeface="+mj-ea"/>
                  </a:rPr>
                  <a:t>风控少补</a:t>
                </a:r>
                <a:r>
                  <a:rPr lang="en-US" altLang="zh-CN" sz="1600" dirty="0">
                    <a:latin typeface="+mj-ea"/>
                    <a:ea typeface="+mj-ea"/>
                  </a:rPr>
                  <a:t>(</a:t>
                </a:r>
                <a:r>
                  <a:rPr lang="zh-CN" altLang="en-US" sz="1600" dirty="0">
                    <a:latin typeface="+mj-ea"/>
                    <a:ea typeface="+mj-ea"/>
                  </a:rPr>
                  <a:t>降价流量多</a:t>
                </a:r>
                <a:r>
                  <a:rPr lang="en-US" altLang="zh-CN" sz="1600" dirty="0">
                    <a:latin typeface="+mj-ea"/>
                    <a:ea typeface="+mj-ea"/>
                  </a:rPr>
                  <a:t>)</a:t>
                </a:r>
                <a:r>
                  <a:rPr lang="zh-CN" altLang="en-US" sz="1600" dirty="0">
                    <a:latin typeface="+mj-ea"/>
                    <a:ea typeface="+mj-ea"/>
                  </a:rPr>
                  <a:t>，</a:t>
                </a:r>
                <a14:m>
                  <m:oMath xmlns:m="http://schemas.openxmlformats.org/officeDocument/2006/math">
                    <m:r>
                      <a:rPr lang="en-US" altLang="zh-CN" sz="1600" i="1">
                        <a:latin typeface="Cambria Math" panose="02040503050406030204" pitchFamily="18" charset="0"/>
                      </a:rPr>
                      <m:t>𝑘</m:t>
                    </m:r>
                    <m:r>
                      <a:rPr lang="en-US" altLang="zh-CN" sz="1600" b="0" i="1" smtClean="0">
                        <a:latin typeface="Cambria Math" panose="02040503050406030204" pitchFamily="18" charset="0"/>
                      </a:rPr>
                      <m:t>∗</m:t>
                    </m:r>
                    <m:r>
                      <a:rPr lang="en-US" altLang="zh-CN" sz="1600" i="1">
                        <a:latin typeface="Cambria Math" panose="02040503050406030204" pitchFamily="18" charset="0"/>
                      </a:rPr>
                      <m:t>=</m:t>
                    </m:r>
                    <m:r>
                      <a:rPr lang="en-US" altLang="zh-CN" sz="1600" b="0" i="1" smtClean="0">
                        <a:latin typeface="Cambria Math" panose="02040503050406030204" pitchFamily="18" charset="0"/>
                      </a:rPr>
                      <m:t>1</m:t>
                    </m:r>
                    <m:r>
                      <a:rPr lang="en-US" altLang="zh-CN" sz="1600" i="1">
                        <a:latin typeface="Cambria Math" panose="02040503050406030204" pitchFamily="18" charset="0"/>
                      </a:rPr>
                      <m:t>.</m:t>
                    </m:r>
                    <m:r>
                      <a:rPr lang="en-US" altLang="zh-CN" sz="1600" b="0" i="1" smtClean="0">
                        <a:latin typeface="Cambria Math" panose="02040503050406030204" pitchFamily="18" charset="0"/>
                      </a:rPr>
                      <m:t>1</m:t>
                    </m:r>
                    <m:r>
                      <a:rPr lang="en-US" altLang="zh-CN" sz="1600" i="1">
                        <a:latin typeface="Cambria Math" panose="02040503050406030204" pitchFamily="18" charset="0"/>
                      </a:rPr>
                      <m:t>,</m:t>
                    </m:r>
                    <m:r>
                      <a:rPr lang="en-US" altLang="zh-CN" sz="1600" i="1">
                        <a:latin typeface="Cambria Math" panose="02040503050406030204" pitchFamily="18" charset="0"/>
                      </a:rPr>
                      <m:t>𝑚</m:t>
                    </m:r>
                    <m:r>
                      <a:rPr lang="en-US" altLang="zh-CN" sz="1600" b="0" i="1" smtClean="0">
                        <a:latin typeface="Cambria Math" panose="02040503050406030204" pitchFamily="18" charset="0"/>
                      </a:rPr>
                      <m:t>∗</m:t>
                    </m:r>
                    <m:r>
                      <a:rPr lang="en-US" altLang="zh-CN" sz="1600" i="1">
                        <a:latin typeface="Cambria Math" panose="02040503050406030204" pitchFamily="18" charset="0"/>
                      </a:rPr>
                      <m:t>=</m:t>
                    </m:r>
                    <m:r>
                      <a:rPr lang="en-US" altLang="zh-CN" sz="1600" b="0" i="1" smtClean="0">
                        <a:latin typeface="Cambria Math" panose="02040503050406030204" pitchFamily="18" charset="0"/>
                      </a:rPr>
                      <m:t>0.9</m:t>
                    </m:r>
                  </m:oMath>
                </a14:m>
                <a:endParaRPr lang="en-US" altLang="zh-CN" sz="1600" dirty="0">
                  <a:latin typeface="+mj-ea"/>
                </a:endParaRPr>
              </a:p>
              <a:p>
                <a:pPr marL="742950" lvl="1" indent="-285750">
                  <a:lnSpc>
                    <a:spcPct val="150000"/>
                  </a:lnSpc>
                  <a:buFont typeface="Arial" panose="020B0604020202020204" pitchFamily="34" charset="0"/>
                  <a:buChar char="•"/>
                </a:pPr>
                <a14:m>
                  <m:oMath xmlns:m="http://schemas.openxmlformats.org/officeDocument/2006/math">
                    <m:r>
                      <a:rPr lang="en-US" altLang="zh-CN" sz="1600" i="1">
                        <a:latin typeface="Cambria Math" panose="02040503050406030204" pitchFamily="18" charset="0"/>
                      </a:rPr>
                      <m:t>𝑚</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𝑘</m:t>
                    </m:r>
                    <m:r>
                      <a:rPr lang="en-US" altLang="zh-CN" sz="1600" i="1">
                        <a:latin typeface="Cambria Math" panose="02040503050406030204" pitchFamily="18" charset="0"/>
                        <a:ea typeface="Cambria Math" panose="02040503050406030204" pitchFamily="18" charset="0"/>
                      </a:rPr>
                      <m:t>∈</m:t>
                    </m:r>
                    <m:d>
                      <m:dPr>
                        <m:begChr m:val="["/>
                        <m:endChr m:val="]"/>
                        <m:ctrlPr>
                          <a:rPr lang="en-US" altLang="zh-CN" sz="1600" b="0" i="1" smtClean="0">
                            <a:latin typeface="Cambria Math" panose="02040503050406030204" pitchFamily="18" charset="0"/>
                            <a:ea typeface="Cambria Math" panose="02040503050406030204" pitchFamily="18" charset="0"/>
                          </a:rPr>
                        </m:ctrlPr>
                      </m:dPr>
                      <m:e>
                        <m:r>
                          <a:rPr lang="en-US" altLang="zh-CN" sz="1600" b="0" i="1" smtClean="0">
                            <a:latin typeface="Cambria Math" panose="02040503050406030204" pitchFamily="18" charset="0"/>
                          </a:rPr>
                          <m:t>0.1,1</m:t>
                        </m:r>
                      </m:e>
                    </m:d>
                  </m:oMath>
                </a14:m>
                <a:endParaRPr lang="en-US" altLang="zh-CN" sz="1600" dirty="0">
                  <a:latin typeface="+mj-ea"/>
                </a:endParaRPr>
              </a:p>
            </p:txBody>
          </p:sp>
        </mc:Choice>
        <mc:Fallback xmlns="">
          <p:sp>
            <p:nvSpPr>
              <p:cNvPr id="38" name="文本框 37">
                <a:extLst>
                  <a:ext uri="{FF2B5EF4-FFF2-40B4-BE49-F238E27FC236}">
                    <a16:creationId xmlns:a16="http://schemas.microsoft.com/office/drawing/2014/main" id="{6A573037-41B1-4685-B54E-1123237EC941}"/>
                  </a:ext>
                </a:extLst>
              </p:cNvPr>
              <p:cNvSpPr txBox="1">
                <a:spLocks noRot="1" noChangeAspect="1" noMove="1" noResize="1" noEditPoints="1" noAdjustHandles="1" noChangeArrowheads="1" noChangeShapeType="1" noTextEdit="1"/>
              </p:cNvSpPr>
              <p:nvPr/>
            </p:nvSpPr>
            <p:spPr>
              <a:xfrm>
                <a:off x="6442501" y="915781"/>
                <a:ext cx="5533702" cy="1526187"/>
              </a:xfrm>
              <a:prstGeom prst="rect">
                <a:avLst/>
              </a:prstGeom>
              <a:blipFill>
                <a:blip r:embed="rId11"/>
                <a:stretch>
                  <a:fillRect l="-441" b="-3187"/>
                </a:stretch>
              </a:blipFill>
            </p:spPr>
            <p:txBody>
              <a:bodyPr/>
              <a:lstStyle/>
              <a:p>
                <a:r>
                  <a:rPr lang="zh-CN" altLang="en-US">
                    <a:noFill/>
                  </a:rPr>
                  <a:t> </a:t>
                </a:r>
              </a:p>
            </p:txBody>
          </p:sp>
        </mc:Fallback>
      </mc:AlternateContent>
      <p:grpSp>
        <p:nvGrpSpPr>
          <p:cNvPr id="331" name="组合 330">
            <a:extLst>
              <a:ext uri="{FF2B5EF4-FFF2-40B4-BE49-F238E27FC236}">
                <a16:creationId xmlns:a16="http://schemas.microsoft.com/office/drawing/2014/main" id="{81F28EDE-FE10-4515-B248-A96761BE1641}"/>
              </a:ext>
            </a:extLst>
          </p:cNvPr>
          <p:cNvGrpSpPr/>
          <p:nvPr/>
        </p:nvGrpSpPr>
        <p:grpSpPr>
          <a:xfrm>
            <a:off x="6533901" y="2627931"/>
            <a:ext cx="4886765" cy="3702177"/>
            <a:chOff x="6548749" y="1022120"/>
            <a:chExt cx="4886765" cy="3702177"/>
          </a:xfrm>
        </p:grpSpPr>
        <p:grpSp>
          <p:nvGrpSpPr>
            <p:cNvPr id="40" name="组合 39">
              <a:extLst>
                <a:ext uri="{FF2B5EF4-FFF2-40B4-BE49-F238E27FC236}">
                  <a16:creationId xmlns:a16="http://schemas.microsoft.com/office/drawing/2014/main" id="{02D9D7FC-EAE0-4477-8BB9-87F91455F4A5}"/>
                </a:ext>
              </a:extLst>
            </p:cNvPr>
            <p:cNvGrpSpPr/>
            <p:nvPr/>
          </p:nvGrpSpPr>
          <p:grpSpPr>
            <a:xfrm>
              <a:off x="9187752" y="1022120"/>
              <a:ext cx="1745611" cy="1819092"/>
              <a:chOff x="9406410" y="1022120"/>
              <a:chExt cx="1745611" cy="1819092"/>
            </a:xfrm>
          </p:grpSpPr>
          <p:sp>
            <p:nvSpPr>
              <p:cNvPr id="302" name="椭圆 301">
                <a:extLst>
                  <a:ext uri="{FF2B5EF4-FFF2-40B4-BE49-F238E27FC236}">
                    <a16:creationId xmlns:a16="http://schemas.microsoft.com/office/drawing/2014/main" id="{9C8026D2-6B65-43B5-A57F-A7F0F4EBDD59}"/>
                  </a:ext>
                </a:extLst>
              </p:cNvPr>
              <p:cNvSpPr/>
              <p:nvPr/>
            </p:nvSpPr>
            <p:spPr>
              <a:xfrm>
                <a:off x="10226311" y="1022120"/>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303" name="椭圆 302">
                <a:extLst>
                  <a:ext uri="{FF2B5EF4-FFF2-40B4-BE49-F238E27FC236}">
                    <a16:creationId xmlns:a16="http://schemas.microsoft.com/office/drawing/2014/main" id="{0C4F93DF-A456-4E70-9C7A-9135372734B2}"/>
                  </a:ext>
                </a:extLst>
              </p:cNvPr>
              <p:cNvSpPr/>
              <p:nvPr/>
            </p:nvSpPr>
            <p:spPr>
              <a:xfrm>
                <a:off x="10591915" y="1022120"/>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304" name="椭圆 303">
                <a:extLst>
                  <a:ext uri="{FF2B5EF4-FFF2-40B4-BE49-F238E27FC236}">
                    <a16:creationId xmlns:a16="http://schemas.microsoft.com/office/drawing/2014/main" id="{5F400988-210D-46A2-8FA6-BF829C1839AD}"/>
                  </a:ext>
                </a:extLst>
              </p:cNvPr>
              <p:cNvSpPr/>
              <p:nvPr/>
            </p:nvSpPr>
            <p:spPr>
              <a:xfrm>
                <a:off x="10226311" y="1415233"/>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305" name="椭圆 304">
                <a:extLst>
                  <a:ext uri="{FF2B5EF4-FFF2-40B4-BE49-F238E27FC236}">
                    <a16:creationId xmlns:a16="http://schemas.microsoft.com/office/drawing/2014/main" id="{4AECF49B-785A-4395-A1F2-8C70A3619CC1}"/>
                  </a:ext>
                </a:extLst>
              </p:cNvPr>
              <p:cNvSpPr/>
              <p:nvPr/>
            </p:nvSpPr>
            <p:spPr>
              <a:xfrm>
                <a:off x="10226311" y="1806955"/>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306" name="椭圆 305">
                <a:extLst>
                  <a:ext uri="{FF2B5EF4-FFF2-40B4-BE49-F238E27FC236}">
                    <a16:creationId xmlns:a16="http://schemas.microsoft.com/office/drawing/2014/main" id="{C694289F-ABFF-4CC8-9066-79E548AA7D53}"/>
                  </a:ext>
                </a:extLst>
              </p:cNvPr>
              <p:cNvSpPr/>
              <p:nvPr/>
            </p:nvSpPr>
            <p:spPr>
              <a:xfrm>
                <a:off x="10222566" y="2594991"/>
                <a:ext cx="218263" cy="246221"/>
              </a:xfrm>
              <a:prstGeom prst="ellipse">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307" name="椭圆 306">
                <a:extLst>
                  <a:ext uri="{FF2B5EF4-FFF2-40B4-BE49-F238E27FC236}">
                    <a16:creationId xmlns:a16="http://schemas.microsoft.com/office/drawing/2014/main" id="{03899BF0-80B4-4FAD-B074-D6A57B5F8661}"/>
                  </a:ext>
                </a:extLst>
              </p:cNvPr>
              <p:cNvSpPr/>
              <p:nvPr/>
            </p:nvSpPr>
            <p:spPr>
              <a:xfrm>
                <a:off x="10229337" y="2216499"/>
                <a:ext cx="218263" cy="246221"/>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cxnSp>
            <p:nvCxnSpPr>
              <p:cNvPr id="312" name="直接箭头连接符 311">
                <a:extLst>
                  <a:ext uri="{FF2B5EF4-FFF2-40B4-BE49-F238E27FC236}">
                    <a16:creationId xmlns:a16="http://schemas.microsoft.com/office/drawing/2014/main" id="{F0B04256-D788-4E07-942C-F9A4E8DF0C3A}"/>
                  </a:ext>
                </a:extLst>
              </p:cNvPr>
              <p:cNvCxnSpPr>
                <a:cxnSpLocks/>
              </p:cNvCxnSpPr>
              <p:nvPr/>
            </p:nvCxnSpPr>
            <p:spPr>
              <a:xfrm flipV="1">
                <a:off x="9406410" y="1927907"/>
                <a:ext cx="719077" cy="431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14" name="文本框 313">
                <a:extLst>
                  <a:ext uri="{FF2B5EF4-FFF2-40B4-BE49-F238E27FC236}">
                    <a16:creationId xmlns:a16="http://schemas.microsoft.com/office/drawing/2014/main" id="{E055F777-9721-4B4B-9160-7B431A4D3DB2}"/>
                  </a:ext>
                </a:extLst>
              </p:cNvPr>
              <p:cNvSpPr txBox="1"/>
              <p:nvPr/>
            </p:nvSpPr>
            <p:spPr>
              <a:xfrm>
                <a:off x="9406410" y="1962583"/>
                <a:ext cx="798097" cy="254493"/>
              </a:xfrm>
              <a:prstGeom prst="rect">
                <a:avLst/>
              </a:prstGeom>
              <a:noFill/>
            </p:spPr>
            <p:txBody>
              <a:bodyPr wrap="square" rtlCol="0">
                <a:spAutoFit/>
              </a:bodyPr>
              <a:lstStyle/>
              <a:p>
                <a:pPr algn="ctr"/>
                <a:r>
                  <a:rPr lang="zh-CN" altLang="en-US" sz="1050" dirty="0">
                    <a:latin typeface="+mj-ea"/>
                    <a:ea typeface="+mj-ea"/>
                  </a:rPr>
                  <a:t>过滤</a:t>
                </a:r>
              </a:p>
            </p:txBody>
          </p:sp>
          <p:sp>
            <p:nvSpPr>
              <p:cNvPr id="318" name="椭圆 317">
                <a:extLst>
                  <a:ext uri="{FF2B5EF4-FFF2-40B4-BE49-F238E27FC236}">
                    <a16:creationId xmlns:a16="http://schemas.microsoft.com/office/drawing/2014/main" id="{7796BA48-E9E5-438C-8B5D-3DB56FF2D4F0}"/>
                  </a:ext>
                </a:extLst>
              </p:cNvPr>
              <p:cNvSpPr/>
              <p:nvPr/>
            </p:nvSpPr>
            <p:spPr>
              <a:xfrm>
                <a:off x="10933758" y="1022120"/>
                <a:ext cx="218263" cy="246221"/>
              </a:xfrm>
              <a:prstGeom prst="ellipse">
                <a:avLst/>
              </a:prstGeom>
              <a:solidFill>
                <a:schemeClr val="accent6">
                  <a:lumMod val="5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320" name="椭圆 319">
                <a:extLst>
                  <a:ext uri="{FF2B5EF4-FFF2-40B4-BE49-F238E27FC236}">
                    <a16:creationId xmlns:a16="http://schemas.microsoft.com/office/drawing/2014/main" id="{6418804E-287F-4932-9CD7-92DA08A22B03}"/>
                  </a:ext>
                </a:extLst>
              </p:cNvPr>
              <p:cNvSpPr/>
              <p:nvPr/>
            </p:nvSpPr>
            <p:spPr>
              <a:xfrm>
                <a:off x="10585731" y="1432411"/>
                <a:ext cx="218263" cy="246221"/>
              </a:xfrm>
              <a:prstGeom prst="ellipse">
                <a:avLst/>
              </a:prstGeom>
              <a:solidFill>
                <a:schemeClr val="accent6">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grpSp>
        <mc:AlternateContent xmlns:mc="http://schemas.openxmlformats.org/markup-compatibility/2006" xmlns:a14="http://schemas.microsoft.com/office/drawing/2010/main">
          <mc:Choice Requires="a14">
            <p:sp>
              <p:nvSpPr>
                <p:cNvPr id="330" name="文本框 329">
                  <a:extLst>
                    <a:ext uri="{FF2B5EF4-FFF2-40B4-BE49-F238E27FC236}">
                      <a16:creationId xmlns:a16="http://schemas.microsoft.com/office/drawing/2014/main" id="{5604AA94-E206-420E-A347-4F2C8B84BF09}"/>
                    </a:ext>
                  </a:extLst>
                </p:cNvPr>
                <p:cNvSpPr txBox="1"/>
                <p:nvPr/>
              </p:nvSpPr>
              <p:spPr>
                <a:xfrm>
                  <a:off x="6548749" y="3198110"/>
                  <a:ext cx="4886765" cy="1526187"/>
                </a:xfrm>
                <a:prstGeom prst="rect">
                  <a:avLst/>
                </a:prstGeom>
                <a:noFill/>
              </p:spPr>
              <p:txBody>
                <a:bodyPr wrap="square" rtlCol="0">
                  <a:spAutoFit/>
                </a:bodyPr>
                <a:lstStyle/>
                <a:p>
                  <a:pPr>
                    <a:lnSpc>
                      <a:spcPct val="150000"/>
                    </a:lnSpc>
                  </a:pPr>
                  <a:endParaRPr lang="en-US" altLang="zh-CN" sz="1600" dirty="0">
                    <a:latin typeface="+mj-ea"/>
                    <a:ea typeface="+mj-ea"/>
                  </a:endParaRPr>
                </a:p>
                <a:p>
                  <a:pPr>
                    <a:lnSpc>
                      <a:spcPct val="150000"/>
                    </a:lnSpc>
                  </a:pPr>
                  <a:r>
                    <a:rPr lang="zh-CN" altLang="en-US" sz="1600" dirty="0">
                      <a:latin typeface="+mj-ea"/>
                      <a:ea typeface="+mj-ea"/>
                    </a:rPr>
                    <a:t>上调与下调中和，成本达成 </a:t>
                  </a:r>
                  <a:r>
                    <a:rPr lang="en-US" altLang="zh-CN" sz="1600" dirty="0">
                      <a:latin typeface="+mj-ea"/>
                      <a:ea typeface="+mj-ea"/>
                    </a:rPr>
                    <a:t>&amp; </a:t>
                  </a:r>
                  <a:r>
                    <a:rPr lang="zh-CN" altLang="en-US" sz="1600" dirty="0">
                      <a:latin typeface="+mj-ea"/>
                      <a:ea typeface="+mj-ea"/>
                    </a:rPr>
                    <a:t>风控补偿额度合理</a:t>
                  </a:r>
                  <a:endParaRPr lang="en-US" altLang="zh-CN" sz="1600" dirty="0">
                    <a:latin typeface="+mj-ea"/>
                    <a:ea typeface="+mj-ea"/>
                  </a:endParaRPr>
                </a:p>
                <a:p>
                  <a:pPr>
                    <a:lnSpc>
                      <a:spcPct val="150000"/>
                    </a:lnSpc>
                  </a:pPr>
                  <a:r>
                    <a:rPr lang="zh-CN" altLang="en-US" sz="1600" dirty="0">
                      <a:latin typeface="+mj-ea"/>
                      <a:ea typeface="+mj-ea"/>
                    </a:rPr>
                    <a:t>过滤阈值下降</a:t>
                  </a:r>
                  <a:r>
                    <a:rPr lang="en-US" altLang="zh-CN" sz="1600" dirty="0">
                      <a:latin typeface="+mj-ea"/>
                      <a:ea typeface="+mj-ea"/>
                    </a:rPr>
                    <a:t>: </a:t>
                  </a:r>
                  <a14:m>
                    <m:oMath xmlns:m="http://schemas.openxmlformats.org/officeDocument/2006/math">
                      <m:r>
                        <a:rPr lang="en-US" altLang="zh-CN" sz="1600" i="1" dirty="0" smtClean="0">
                          <a:latin typeface="Cambria Math" panose="02040503050406030204" pitchFamily="18" charset="0"/>
                          <a:ea typeface="+mj-ea"/>
                        </a:rPr>
                        <m:t>0.2</m:t>
                      </m:r>
                    </m:oMath>
                  </a14:m>
                  <a:r>
                    <a:rPr lang="en-US" altLang="zh-CN" sz="1600" i="0" dirty="0">
                      <a:latin typeface="+mj-ea"/>
                      <a:ea typeface="+mj-ea"/>
                    </a:rPr>
                    <a:t>-&gt;</a:t>
                  </a:r>
                  <a14:m>
                    <m:oMath xmlns:m="http://schemas.openxmlformats.org/officeDocument/2006/math">
                      <m:r>
                        <a:rPr lang="en-US" altLang="zh-CN" sz="1600" i="1" dirty="0" smtClean="0">
                          <a:latin typeface="Cambria Math" panose="02040503050406030204" pitchFamily="18" charset="0"/>
                          <a:ea typeface="+mj-ea"/>
                        </a:rPr>
                        <m:t>0</m:t>
                      </m:r>
                      <m:r>
                        <a:rPr lang="en-US" altLang="zh-CN" sz="1600" b="0" i="1" dirty="0" smtClean="0">
                          <a:latin typeface="Cambria Math" panose="02040503050406030204" pitchFamily="18" charset="0"/>
                          <a:ea typeface="+mj-ea"/>
                        </a:rPr>
                        <m:t>(</m:t>
                      </m:r>
                      <m:r>
                        <a:rPr lang="en-US" altLang="zh-CN" sz="1600" b="0" i="1" smtClean="0">
                          <a:latin typeface="Cambria Math" panose="02040503050406030204" pitchFamily="18" charset="0"/>
                          <a:ea typeface="+mj-ea"/>
                        </a:rPr>
                        <m:t>42.5%)</m:t>
                      </m:r>
                    </m:oMath>
                  </a14:m>
                  <a:endParaRPr lang="en-US" altLang="zh-CN" sz="1600" dirty="0">
                    <a:latin typeface="+mj-ea"/>
                    <a:ea typeface="+mj-ea"/>
                  </a:endParaRPr>
                </a:p>
                <a:p>
                  <a:pPr>
                    <a:lnSpc>
                      <a:spcPct val="150000"/>
                    </a:lnSpc>
                  </a:pPr>
                  <a:r>
                    <a:rPr lang="zh-CN" altLang="en-US" sz="1600" b="1" dirty="0">
                      <a:solidFill>
                        <a:srgbClr val="00B050"/>
                      </a:solidFill>
                      <a:latin typeface="+mj-ea"/>
                      <a:ea typeface="+mj-ea"/>
                    </a:rPr>
                    <a:t>考核达标人群变大</a:t>
                  </a:r>
                  <a:r>
                    <a:rPr lang="en-US" altLang="zh-CN" sz="1600" b="1" dirty="0">
                      <a:solidFill>
                        <a:srgbClr val="00B050"/>
                      </a:solidFill>
                      <a:latin typeface="+mj-ea"/>
                      <a:ea typeface="+mj-ea"/>
                    </a:rPr>
                    <a:t>: </a:t>
                  </a:r>
                  <a14:m>
                    <m:oMath xmlns:m="http://schemas.openxmlformats.org/officeDocument/2006/math">
                      <m:r>
                        <a:rPr lang="en-US" altLang="zh-CN" sz="1600" b="1" i="1" dirty="0" smtClean="0">
                          <a:solidFill>
                            <a:srgbClr val="00B050"/>
                          </a:solidFill>
                          <a:latin typeface="Cambria Math" panose="02040503050406030204" pitchFamily="18" charset="0"/>
                          <a:ea typeface="+mj-ea"/>
                        </a:rPr>
                        <m:t>𝟔</m:t>
                      </m:r>
                      <m:r>
                        <a:rPr lang="en-US" altLang="zh-CN" sz="1600" b="1" i="1" dirty="0" smtClean="0">
                          <a:solidFill>
                            <a:srgbClr val="00B050"/>
                          </a:solidFill>
                          <a:latin typeface="Cambria Math" panose="02040503050406030204" pitchFamily="18" charset="0"/>
                          <a:ea typeface="+mj-ea"/>
                        </a:rPr>
                        <m:t>→</m:t>
                      </m:r>
                      <m:r>
                        <a:rPr lang="en-US" altLang="zh-CN" sz="1600" b="1" i="1" dirty="0" smtClean="0">
                          <a:solidFill>
                            <a:srgbClr val="00B050"/>
                          </a:solidFill>
                          <a:latin typeface="Cambria Math" panose="02040503050406030204" pitchFamily="18" charset="0"/>
                          <a:ea typeface="+mj-ea"/>
                        </a:rPr>
                        <m:t>𝟖</m:t>
                      </m:r>
                    </m:oMath>
                  </a14:m>
                  <a:r>
                    <a:rPr lang="zh-CN" altLang="en-US" sz="1600" b="1" dirty="0">
                      <a:solidFill>
                        <a:srgbClr val="00B050"/>
                      </a:solidFill>
                      <a:latin typeface="+mj-ea"/>
                      <a:ea typeface="+mj-ea"/>
                    </a:rPr>
                    <a:t>，消耗提升</a:t>
                  </a:r>
                </a:p>
              </p:txBody>
            </p:sp>
          </mc:Choice>
          <mc:Fallback xmlns="">
            <p:sp>
              <p:nvSpPr>
                <p:cNvPr id="330" name="文本框 329">
                  <a:extLst>
                    <a:ext uri="{FF2B5EF4-FFF2-40B4-BE49-F238E27FC236}">
                      <a16:creationId xmlns:a16="http://schemas.microsoft.com/office/drawing/2014/main" id="{5604AA94-E206-420E-A347-4F2C8B84BF09}"/>
                    </a:ext>
                  </a:extLst>
                </p:cNvPr>
                <p:cNvSpPr txBox="1">
                  <a:spLocks noRot="1" noChangeAspect="1" noMove="1" noResize="1" noEditPoints="1" noAdjustHandles="1" noChangeArrowheads="1" noChangeShapeType="1" noTextEdit="1"/>
                </p:cNvSpPr>
                <p:nvPr/>
              </p:nvSpPr>
              <p:spPr>
                <a:xfrm>
                  <a:off x="6548749" y="3198110"/>
                  <a:ext cx="4886765" cy="1526187"/>
                </a:xfrm>
                <a:prstGeom prst="rect">
                  <a:avLst/>
                </a:prstGeom>
                <a:blipFill>
                  <a:blip r:embed="rId12"/>
                  <a:stretch>
                    <a:fillRect l="-749" b="-4400"/>
                  </a:stretch>
                </a:blipFill>
              </p:spPr>
              <p:txBody>
                <a:bodyPr/>
                <a:lstStyle/>
                <a:p>
                  <a:r>
                    <a:rPr lang="zh-CN" altLang="en-US">
                      <a:noFill/>
                    </a:rPr>
                    <a:t> </a:t>
                  </a:r>
                </a:p>
              </p:txBody>
            </p:sp>
          </mc:Fallback>
        </mc:AlternateContent>
      </p:grpSp>
      <p:grpSp>
        <p:nvGrpSpPr>
          <p:cNvPr id="351" name="组合 350">
            <a:extLst>
              <a:ext uri="{FF2B5EF4-FFF2-40B4-BE49-F238E27FC236}">
                <a16:creationId xmlns:a16="http://schemas.microsoft.com/office/drawing/2014/main" id="{A2F326E8-4D62-47AC-84F2-C5DB80ACE749}"/>
              </a:ext>
            </a:extLst>
          </p:cNvPr>
          <p:cNvGrpSpPr/>
          <p:nvPr/>
        </p:nvGrpSpPr>
        <p:grpSpPr>
          <a:xfrm>
            <a:off x="8694924" y="3404393"/>
            <a:ext cx="694782" cy="1050680"/>
            <a:chOff x="8709772" y="1798582"/>
            <a:chExt cx="694782" cy="1050680"/>
          </a:xfrm>
        </p:grpSpPr>
        <p:cxnSp>
          <p:nvCxnSpPr>
            <p:cNvPr id="340" name="直接连接符 339">
              <a:extLst>
                <a:ext uri="{FF2B5EF4-FFF2-40B4-BE49-F238E27FC236}">
                  <a16:creationId xmlns:a16="http://schemas.microsoft.com/office/drawing/2014/main" id="{91E9D99A-11D1-4CE1-A936-261BE1158843}"/>
                </a:ext>
              </a:extLst>
            </p:cNvPr>
            <p:cNvCxnSpPr>
              <a:cxnSpLocks/>
            </p:cNvCxnSpPr>
            <p:nvPr/>
          </p:nvCxnSpPr>
          <p:spPr>
            <a:xfrm flipH="1">
              <a:off x="8709772" y="1798582"/>
              <a:ext cx="1" cy="32057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44" name="直接连接符 343">
              <a:extLst>
                <a:ext uri="{FF2B5EF4-FFF2-40B4-BE49-F238E27FC236}">
                  <a16:creationId xmlns:a16="http://schemas.microsoft.com/office/drawing/2014/main" id="{B18F7FDE-569C-4812-8513-A5F6C011244B}"/>
                </a:ext>
              </a:extLst>
            </p:cNvPr>
            <p:cNvCxnSpPr>
              <a:cxnSpLocks/>
            </p:cNvCxnSpPr>
            <p:nvPr/>
          </p:nvCxnSpPr>
          <p:spPr>
            <a:xfrm flipH="1">
              <a:off x="8709772" y="2119161"/>
              <a:ext cx="344245" cy="31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45" name="直接连接符 344">
              <a:extLst>
                <a:ext uri="{FF2B5EF4-FFF2-40B4-BE49-F238E27FC236}">
                  <a16:creationId xmlns:a16="http://schemas.microsoft.com/office/drawing/2014/main" id="{7D524B10-1752-4304-8EE4-548FB7486D67}"/>
                </a:ext>
              </a:extLst>
            </p:cNvPr>
            <p:cNvCxnSpPr>
              <a:cxnSpLocks/>
            </p:cNvCxnSpPr>
            <p:nvPr/>
          </p:nvCxnSpPr>
          <p:spPr>
            <a:xfrm>
              <a:off x="9054018" y="2119161"/>
              <a:ext cx="0" cy="33341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49" name="直接连接符 348">
              <a:extLst>
                <a:ext uri="{FF2B5EF4-FFF2-40B4-BE49-F238E27FC236}">
                  <a16:creationId xmlns:a16="http://schemas.microsoft.com/office/drawing/2014/main" id="{B3763490-7116-406C-8B6E-471EA5F0F239}"/>
                </a:ext>
              </a:extLst>
            </p:cNvPr>
            <p:cNvCxnSpPr>
              <a:cxnSpLocks/>
            </p:cNvCxnSpPr>
            <p:nvPr/>
          </p:nvCxnSpPr>
          <p:spPr>
            <a:xfrm flipH="1">
              <a:off x="9052078" y="2515846"/>
              <a:ext cx="344245" cy="31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50" name="直接连接符 349">
              <a:extLst>
                <a:ext uri="{FF2B5EF4-FFF2-40B4-BE49-F238E27FC236}">
                  <a16:creationId xmlns:a16="http://schemas.microsoft.com/office/drawing/2014/main" id="{6B6591B6-75D3-4639-B7AE-8F8172C42D4C}"/>
                </a:ext>
              </a:extLst>
            </p:cNvPr>
            <p:cNvCxnSpPr>
              <a:cxnSpLocks/>
            </p:cNvCxnSpPr>
            <p:nvPr/>
          </p:nvCxnSpPr>
          <p:spPr>
            <a:xfrm>
              <a:off x="9404554" y="2515846"/>
              <a:ext cx="0" cy="33341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07EA5C7E-39FB-4B2D-B591-8D36B412E7EF}"/>
              </a:ext>
            </a:extLst>
          </p:cNvPr>
          <p:cNvGrpSpPr/>
          <p:nvPr/>
        </p:nvGrpSpPr>
        <p:grpSpPr>
          <a:xfrm>
            <a:off x="8694925" y="2402635"/>
            <a:ext cx="1335112" cy="1010131"/>
            <a:chOff x="8709773" y="796824"/>
            <a:chExt cx="1335112" cy="1010131"/>
          </a:xfrm>
        </p:grpSpPr>
        <p:grpSp>
          <p:nvGrpSpPr>
            <p:cNvPr id="342" name="组合 341">
              <a:extLst>
                <a:ext uri="{FF2B5EF4-FFF2-40B4-BE49-F238E27FC236}">
                  <a16:creationId xmlns:a16="http://schemas.microsoft.com/office/drawing/2014/main" id="{13BBBDBC-6C1C-449D-9499-4C94C7B83F92}"/>
                </a:ext>
              </a:extLst>
            </p:cNvPr>
            <p:cNvGrpSpPr/>
            <p:nvPr/>
          </p:nvGrpSpPr>
          <p:grpSpPr>
            <a:xfrm>
              <a:off x="8709773" y="966804"/>
              <a:ext cx="344245" cy="840151"/>
              <a:chOff x="8709773" y="966804"/>
              <a:chExt cx="344245" cy="840151"/>
            </a:xfrm>
          </p:grpSpPr>
          <p:cxnSp>
            <p:nvCxnSpPr>
              <p:cNvPr id="333" name="直接连接符 332">
                <a:extLst>
                  <a:ext uri="{FF2B5EF4-FFF2-40B4-BE49-F238E27FC236}">
                    <a16:creationId xmlns:a16="http://schemas.microsoft.com/office/drawing/2014/main" id="{961A52D3-F543-45AE-9364-661671E30B46}"/>
                  </a:ext>
                </a:extLst>
              </p:cNvPr>
              <p:cNvCxnSpPr>
                <a:cxnSpLocks/>
              </p:cNvCxnSpPr>
              <p:nvPr/>
            </p:nvCxnSpPr>
            <p:spPr>
              <a:xfrm>
                <a:off x="9054017" y="966804"/>
                <a:ext cx="0" cy="38363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35" name="直接连接符 334">
                <a:extLst>
                  <a:ext uri="{FF2B5EF4-FFF2-40B4-BE49-F238E27FC236}">
                    <a16:creationId xmlns:a16="http://schemas.microsoft.com/office/drawing/2014/main" id="{7877AD94-FA56-484E-95C1-262074912673}"/>
                  </a:ext>
                </a:extLst>
              </p:cNvPr>
              <p:cNvCxnSpPr>
                <a:cxnSpLocks/>
              </p:cNvCxnSpPr>
              <p:nvPr/>
            </p:nvCxnSpPr>
            <p:spPr>
              <a:xfrm flipH="1">
                <a:off x="8709773" y="1350441"/>
                <a:ext cx="344245" cy="31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39" name="直接连接符 338">
                <a:extLst>
                  <a:ext uri="{FF2B5EF4-FFF2-40B4-BE49-F238E27FC236}">
                    <a16:creationId xmlns:a16="http://schemas.microsoft.com/office/drawing/2014/main" id="{14A36594-ED50-4E96-855D-E83C16E5467F}"/>
                  </a:ext>
                </a:extLst>
              </p:cNvPr>
              <p:cNvCxnSpPr/>
              <p:nvPr/>
            </p:nvCxnSpPr>
            <p:spPr>
              <a:xfrm>
                <a:off x="8709773" y="1350441"/>
                <a:ext cx="0" cy="4565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311F46B6-7DA3-4B04-BC3C-124E43BF9F8C}"/>
                    </a:ext>
                  </a:extLst>
                </p:cNvPr>
                <p:cNvSpPr txBox="1"/>
                <p:nvPr/>
              </p:nvSpPr>
              <p:spPr>
                <a:xfrm>
                  <a:off x="8951614" y="796824"/>
                  <a:ext cx="1093271" cy="253916"/>
                </a:xfrm>
                <a:prstGeom prst="rect">
                  <a:avLst/>
                </a:prstGeom>
                <a:noFill/>
              </p:spPr>
              <p:txBody>
                <a:bodyPr wrap="square" rtlCol="0">
                  <a:spAutoFit/>
                </a:bodyPr>
                <a:lstStyle/>
                <a:p>
                  <a:pPr algn="ctr"/>
                  <a14:m>
                    <m:oMath xmlns:m="http://schemas.openxmlformats.org/officeDocument/2006/math">
                      <m:r>
                        <a:rPr lang="en-US" altLang="zh-CN" sz="1050" b="0" i="1" smtClean="0">
                          <a:latin typeface="Cambria Math" panose="02040503050406030204" pitchFamily="18" charset="0"/>
                          <a:ea typeface="+mj-ea"/>
                        </a:rPr>
                        <m:t>𝑉</m:t>
                      </m:r>
                      <m:r>
                        <a:rPr lang="en-US" altLang="zh-CN" sz="1050" b="0" i="1" smtClean="0">
                          <a:latin typeface="Cambria Math" panose="02040503050406030204" pitchFamily="18" charset="0"/>
                          <a:ea typeface="+mj-ea"/>
                        </a:rPr>
                        <m:t>1</m:t>
                      </m:r>
                    </m:oMath>
                  </a14:m>
                  <a:r>
                    <a:rPr lang="zh-CN" altLang="en-US" sz="1050" dirty="0">
                      <a:latin typeface="+mj-ea"/>
                      <a:ea typeface="+mj-ea"/>
                    </a:rPr>
                    <a:t>版激活人群</a:t>
                  </a:r>
                </a:p>
              </p:txBody>
            </p:sp>
          </mc:Choice>
          <mc:Fallback xmlns="">
            <p:sp>
              <p:nvSpPr>
                <p:cNvPr id="78" name="文本框 77">
                  <a:extLst>
                    <a:ext uri="{FF2B5EF4-FFF2-40B4-BE49-F238E27FC236}">
                      <a16:creationId xmlns:a16="http://schemas.microsoft.com/office/drawing/2014/main" id="{311F46B6-7DA3-4B04-BC3C-124E43BF9F8C}"/>
                    </a:ext>
                  </a:extLst>
                </p:cNvPr>
                <p:cNvSpPr txBox="1">
                  <a:spLocks noRot="1" noChangeAspect="1" noMove="1" noResize="1" noEditPoints="1" noAdjustHandles="1" noChangeArrowheads="1" noChangeShapeType="1" noTextEdit="1"/>
                </p:cNvSpPr>
                <p:nvPr/>
              </p:nvSpPr>
              <p:spPr>
                <a:xfrm>
                  <a:off x="8951614" y="796824"/>
                  <a:ext cx="1093271" cy="253916"/>
                </a:xfrm>
                <a:prstGeom prst="rect">
                  <a:avLst/>
                </a:prstGeom>
                <a:blipFill>
                  <a:blip r:embed="rId14"/>
                  <a:stretch>
                    <a:fillRect b="-1463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E9862464-9093-4FCB-89F1-150A44064186}"/>
                  </a:ext>
                </a:extLst>
              </p:cNvPr>
              <p:cNvSpPr txBox="1"/>
              <p:nvPr/>
            </p:nvSpPr>
            <p:spPr>
              <a:xfrm>
                <a:off x="90465" y="2441516"/>
                <a:ext cx="6316898" cy="1660839"/>
              </a:xfrm>
              <a:prstGeom prst="rect">
                <a:avLst/>
              </a:prstGeom>
              <a:noFill/>
            </p:spPr>
            <p:txBody>
              <a:bodyPr wrap="square" rtlCol="0">
                <a:spAutoFit/>
              </a:bodyPr>
              <a:lstStyle/>
              <a:p>
                <a:pPr marL="742950" lvl="1" indent="-285750">
                  <a:lnSpc>
                    <a:spcPct val="150000"/>
                  </a:lnSpc>
                  <a:buFont typeface="Wingdings" panose="05000000000000000000" pitchFamily="2" charset="2"/>
                  <a:buChar char="ü"/>
                </a:pPr>
                <a:r>
                  <a:rPr lang="zh-CN" altLang="en-US" sz="1600" dirty="0">
                    <a:latin typeface="+mj-ea"/>
                    <a:ea typeface="+mj-ea"/>
                  </a:rPr>
                  <a:t>提价竞争这部分流量，提价因子</a:t>
                </a:r>
                <a:endParaRPr lang="en-US" altLang="zh-CN" sz="1600" dirty="0">
                  <a:latin typeface="+mj-ea"/>
                  <a:ea typeface="+mj-ea"/>
                </a:endParaRPr>
              </a:p>
              <a:p>
                <a:pPr lvl="1">
                  <a:lnSpc>
                    <a:spcPct val="150000"/>
                  </a:lnSpc>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ea typeface="+mj-ea"/>
                        </a:rPr>
                        <m:t>𝐶</m:t>
                      </m:r>
                      <m:r>
                        <a:rPr lang="en-US" altLang="zh-CN" sz="1600" b="0" i="1" smtClean="0">
                          <a:latin typeface="Cambria Math" panose="02040503050406030204" pitchFamily="18" charset="0"/>
                          <a:ea typeface="+mj-ea"/>
                        </a:rPr>
                        <m:t>=1+</m:t>
                      </m:r>
                      <m:r>
                        <a:rPr lang="en-US" altLang="zh-CN" sz="1600" b="0" i="1" smtClean="0">
                          <a:latin typeface="Cambria Math" panose="02040503050406030204" pitchFamily="18" charset="0"/>
                          <a:ea typeface="+mj-ea"/>
                        </a:rPr>
                        <m:t>𝑘</m:t>
                      </m:r>
                      <m:r>
                        <a:rPr lang="en-US" altLang="zh-CN" sz="1600" b="0" i="1" smtClean="0">
                          <a:latin typeface="Cambria Math" panose="02040503050406030204" pitchFamily="18" charset="0"/>
                          <a:ea typeface="+mj-ea"/>
                        </a:rPr>
                        <m:t>∗</m:t>
                      </m:r>
                      <m:d>
                        <m:dPr>
                          <m:ctrlPr>
                            <a:rPr lang="en-US" altLang="zh-CN" sz="1600" b="0" i="1" smtClean="0">
                              <a:latin typeface="Cambria Math" panose="02040503050406030204" pitchFamily="18" charset="0"/>
                              <a:ea typeface="+mj-ea"/>
                            </a:rPr>
                          </m:ctrlPr>
                        </m:dPr>
                        <m:e>
                          <m:f>
                            <m:fPr>
                              <m:ctrlPr>
                                <a:rPr lang="en-US" altLang="zh-CN" sz="1600" b="0" i="1" smtClean="0">
                                  <a:latin typeface="Cambria Math" panose="02040503050406030204" pitchFamily="18" charset="0"/>
                                  <a:ea typeface="+mj-ea"/>
                                </a:rPr>
                              </m:ctrlPr>
                            </m:fPr>
                            <m:num>
                              <m:r>
                                <a:rPr lang="en-US" altLang="zh-CN" sz="1600" b="0" i="1" smtClean="0">
                                  <a:latin typeface="Cambria Math" panose="02040503050406030204" pitchFamily="18" charset="0"/>
                                  <a:ea typeface="+mj-ea"/>
                                </a:rPr>
                                <m:t>𝑝𝑑𝑐𝑣𝑟</m:t>
                              </m:r>
                            </m:num>
                            <m:den>
                              <m:r>
                                <a:rPr lang="en-US" altLang="zh-CN" sz="1600" b="0" i="1" smtClean="0">
                                  <a:latin typeface="Cambria Math" panose="02040503050406030204" pitchFamily="18" charset="0"/>
                                  <a:ea typeface="+mj-ea"/>
                                </a:rPr>
                                <m:t>𝑝𝑑𝑐𝑣𝑟𝐵𝑖𝑎𝑠</m:t>
                              </m:r>
                              <m:r>
                                <a:rPr lang="en-US" altLang="zh-CN" sz="1600" b="0" i="1" smtClean="0">
                                  <a:latin typeface="Cambria Math" panose="02040503050406030204" pitchFamily="18" charset="0"/>
                                  <a:ea typeface="+mj-ea"/>
                                </a:rPr>
                                <m:t>∗</m:t>
                              </m:r>
                              <m:r>
                                <a:rPr lang="en-US" altLang="zh-CN" sz="1600" b="0" i="1" smtClean="0">
                                  <a:latin typeface="Cambria Math" panose="02040503050406030204" pitchFamily="18" charset="0"/>
                                  <a:ea typeface="+mj-ea"/>
                                </a:rPr>
                                <m:t>𝑡𝑎𝑟𝑔𝑒𝑡𝐷𝑐𝑣𝑟</m:t>
                              </m:r>
                            </m:den>
                          </m:f>
                          <m:r>
                            <a:rPr lang="en-US" altLang="zh-CN" sz="1600" b="0" i="1" smtClean="0">
                              <a:latin typeface="Cambria Math" panose="02040503050406030204" pitchFamily="18" charset="0"/>
                              <a:ea typeface="+mj-ea"/>
                            </a:rPr>
                            <m:t>−1</m:t>
                          </m:r>
                        </m:e>
                      </m:d>
                      <m:d>
                        <m:dPr>
                          <m:ctrlPr>
                            <a:rPr lang="en-US" altLang="zh-CN" sz="1600" b="0" i="1" smtClean="0">
                              <a:latin typeface="Cambria Math" panose="02040503050406030204" pitchFamily="18" charset="0"/>
                              <a:ea typeface="+mj-ea"/>
                            </a:rPr>
                          </m:ctrlPr>
                        </m:dPr>
                        <m:e>
                          <m:r>
                            <a:rPr lang="en-US" altLang="zh-CN" sz="1600" b="0" i="1" smtClean="0">
                              <a:latin typeface="Cambria Math" panose="02040503050406030204" pitchFamily="18" charset="0"/>
                              <a:ea typeface="+mj-ea"/>
                            </a:rPr>
                            <m:t>𝐶</m:t>
                          </m:r>
                          <m:r>
                            <a:rPr lang="en-US" altLang="zh-CN" sz="1600" b="0" i="1" smtClean="0">
                              <a:latin typeface="Cambria Math" panose="02040503050406030204" pitchFamily="18" charset="0"/>
                              <a:ea typeface="+mj-ea"/>
                            </a:rPr>
                            <m:t>&lt;1.3</m:t>
                          </m:r>
                        </m:e>
                      </m:d>
                    </m:oMath>
                  </m:oMathPara>
                </a14:m>
                <a:endParaRPr lang="en-US" altLang="zh-CN" sz="1600" b="0" dirty="0">
                  <a:latin typeface="+mj-ea"/>
                  <a:ea typeface="+mj-ea"/>
                </a:endParaRPr>
              </a:p>
              <a:p>
                <a:pPr lvl="1">
                  <a:lnSpc>
                    <a:spcPct val="150000"/>
                  </a:lnSpc>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mj-ea"/>
                            </a:rPr>
                          </m:ctrlPr>
                        </m:sSubPr>
                        <m:e>
                          <m:r>
                            <a:rPr lang="en-US" altLang="zh-CN" sz="1600" b="0" i="1" smtClean="0">
                              <a:latin typeface="Cambria Math" panose="02040503050406030204" pitchFamily="18" charset="0"/>
                              <a:ea typeface="+mj-ea"/>
                            </a:rPr>
                            <m:t>𝑒𝐶𝑃𝑀</m:t>
                          </m:r>
                        </m:e>
                        <m:sub>
                          <m:r>
                            <a:rPr lang="en-US" altLang="zh-CN" sz="1600" b="0" i="1" smtClean="0">
                              <a:latin typeface="Cambria Math" panose="02040503050406030204" pitchFamily="18" charset="0"/>
                              <a:ea typeface="+mj-ea"/>
                            </a:rPr>
                            <m:t>𝑉</m:t>
                          </m:r>
                          <m:r>
                            <a:rPr lang="en-US" altLang="zh-CN" sz="1600" b="0" i="1" smtClean="0">
                              <a:latin typeface="Cambria Math" panose="02040503050406030204" pitchFamily="18" charset="0"/>
                              <a:ea typeface="+mj-ea"/>
                            </a:rPr>
                            <m:t>2</m:t>
                          </m:r>
                        </m:sub>
                      </m:sSub>
                      <m:r>
                        <a:rPr lang="en-US" altLang="zh-CN" sz="1600" b="0" i="1" smtClean="0">
                          <a:latin typeface="Cambria Math" panose="02040503050406030204" pitchFamily="18" charset="0"/>
                          <a:ea typeface="+mj-ea"/>
                        </a:rPr>
                        <m:t>=</m:t>
                      </m:r>
                      <m:r>
                        <a:rPr lang="en-US" altLang="zh-CN" sz="1600" b="0" i="1" smtClean="0">
                          <a:latin typeface="Cambria Math" panose="02040503050406030204" pitchFamily="18" charset="0"/>
                          <a:ea typeface="+mj-ea"/>
                        </a:rPr>
                        <m:t>𝐶</m:t>
                      </m:r>
                      <m:r>
                        <a:rPr lang="en-US" altLang="zh-CN" sz="1600" b="0" i="1" smtClean="0">
                          <a:latin typeface="Cambria Math" panose="02040503050406030204" pitchFamily="18" charset="0"/>
                          <a:ea typeface="+mj-ea"/>
                        </a:rPr>
                        <m:t>∗</m:t>
                      </m:r>
                      <m:sSub>
                        <m:sSubPr>
                          <m:ctrlPr>
                            <a:rPr lang="en-US" altLang="zh-CN" sz="1600" b="0" i="1" smtClean="0">
                              <a:latin typeface="Cambria Math" panose="02040503050406030204" pitchFamily="18" charset="0"/>
                              <a:ea typeface="+mj-ea"/>
                            </a:rPr>
                          </m:ctrlPr>
                        </m:sSubPr>
                        <m:e>
                          <m:r>
                            <a:rPr lang="en-US" altLang="zh-CN" sz="1600" b="0" i="1" smtClean="0">
                              <a:latin typeface="Cambria Math" panose="02040503050406030204" pitchFamily="18" charset="0"/>
                              <a:ea typeface="+mj-ea"/>
                            </a:rPr>
                            <m:t>𝑒𝐶𝑃𝑀</m:t>
                          </m:r>
                        </m:e>
                        <m:sub>
                          <m:r>
                            <a:rPr lang="en-US" altLang="zh-CN" sz="1600" b="0" i="1" smtClean="0">
                              <a:latin typeface="Cambria Math" panose="02040503050406030204" pitchFamily="18" charset="0"/>
                              <a:ea typeface="+mj-ea"/>
                            </a:rPr>
                            <m:t>𝑉</m:t>
                          </m:r>
                          <m:r>
                            <a:rPr lang="en-US" altLang="zh-CN" sz="1600" b="0" i="1" smtClean="0">
                              <a:latin typeface="Cambria Math" panose="02040503050406030204" pitchFamily="18" charset="0"/>
                              <a:ea typeface="+mj-ea"/>
                            </a:rPr>
                            <m:t>1</m:t>
                          </m:r>
                        </m:sub>
                      </m:sSub>
                    </m:oMath>
                  </m:oMathPara>
                </a14:m>
                <a:endParaRPr lang="en-US" altLang="zh-CN" sz="1600" dirty="0">
                  <a:latin typeface="+mj-ea"/>
                  <a:ea typeface="+mj-ea"/>
                </a:endParaRPr>
              </a:p>
            </p:txBody>
          </p:sp>
        </mc:Choice>
        <mc:Fallback xmlns="">
          <p:sp>
            <p:nvSpPr>
              <p:cNvPr id="80" name="文本框 79">
                <a:extLst>
                  <a:ext uri="{FF2B5EF4-FFF2-40B4-BE49-F238E27FC236}">
                    <a16:creationId xmlns:a16="http://schemas.microsoft.com/office/drawing/2014/main" id="{E9862464-9093-4FCB-89F1-150A44064186}"/>
                  </a:ext>
                </a:extLst>
              </p:cNvPr>
              <p:cNvSpPr txBox="1">
                <a:spLocks noRot="1" noChangeAspect="1" noMove="1" noResize="1" noEditPoints="1" noAdjustHandles="1" noChangeArrowheads="1" noChangeShapeType="1" noTextEdit="1"/>
              </p:cNvSpPr>
              <p:nvPr/>
            </p:nvSpPr>
            <p:spPr>
              <a:xfrm>
                <a:off x="90465" y="2441516"/>
                <a:ext cx="6316898" cy="166083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1E9DBC0C-9F01-4DAD-9EE2-9648AD6DD4BB}"/>
                  </a:ext>
                </a:extLst>
              </p:cNvPr>
              <p:cNvSpPr/>
              <p:nvPr/>
            </p:nvSpPr>
            <p:spPr>
              <a:xfrm>
                <a:off x="96755" y="4520618"/>
                <a:ext cx="5814937" cy="2233304"/>
              </a:xfrm>
              <a:prstGeom prst="rect">
                <a:avLst/>
              </a:prstGeom>
            </p:spPr>
            <p:txBody>
              <a:bodyPr wrap="square">
                <a:spAutoFit/>
              </a:bodyPr>
              <a:lstStyle/>
              <a:p>
                <a:pPr marL="742950" lvl="1" indent="-285750">
                  <a:lnSpc>
                    <a:spcPct val="150000"/>
                  </a:lnSpc>
                  <a:buFont typeface="Wingdings" panose="05000000000000000000" pitchFamily="2" charset="2"/>
                  <a:buChar char="ü"/>
                </a:pPr>
                <a:r>
                  <a:rPr lang="zh-CN" altLang="en-US" sz="1600" dirty="0">
                    <a:latin typeface="+mj-ea"/>
                    <a:ea typeface="+mj-ea"/>
                  </a:rPr>
                  <a:t>适当降低</a:t>
                </a:r>
                <a14:m>
                  <m:oMath xmlns:m="http://schemas.openxmlformats.org/officeDocument/2006/math">
                    <m:f>
                      <m:fPr>
                        <m:ctrlPr>
                          <a:rPr lang="en-US" altLang="zh-CN" sz="1600" i="1">
                            <a:latin typeface="Cambria Math" panose="02040503050406030204" pitchFamily="18" charset="0"/>
                            <a:ea typeface="+mj-ea"/>
                          </a:rPr>
                        </m:ctrlPr>
                      </m:fPr>
                      <m:num>
                        <m:r>
                          <a:rPr lang="en-US" altLang="zh-CN" sz="1600" i="1">
                            <a:latin typeface="Cambria Math" panose="02040503050406030204" pitchFamily="18" charset="0"/>
                            <a:ea typeface="+mj-ea"/>
                          </a:rPr>
                          <m:t>𝑝𝑑𝑐𝑣𝑟</m:t>
                        </m:r>
                      </m:num>
                      <m:den>
                        <m:r>
                          <a:rPr lang="en-US" altLang="zh-CN" sz="1600" i="1">
                            <a:latin typeface="Cambria Math" panose="02040503050406030204" pitchFamily="18" charset="0"/>
                            <a:ea typeface="+mj-ea"/>
                          </a:rPr>
                          <m:t>𝑝𝑑𝑐𝑣𝑟𝐵𝑖𝑎𝑠</m:t>
                        </m:r>
                      </m:den>
                    </m:f>
                    <m:r>
                      <a:rPr lang="en-US" altLang="zh-CN" sz="1600" b="0" i="1" smtClean="0">
                        <a:latin typeface="Cambria Math" panose="02040503050406030204" pitchFamily="18" charset="0"/>
                        <a:ea typeface="+mj-ea"/>
                      </a:rPr>
                      <m:t>&lt;</m:t>
                    </m:r>
                    <m:r>
                      <a:rPr lang="en-US" altLang="zh-CN" sz="1600" i="1">
                        <a:latin typeface="Cambria Math" panose="02040503050406030204" pitchFamily="18" charset="0"/>
                        <a:ea typeface="+mj-ea"/>
                      </a:rPr>
                      <m:t>𝑡𝑎𝑟𝑔𝑒𝑡𝐷𝑐𝑣𝑟</m:t>
                    </m:r>
                    <m:r>
                      <a:rPr lang="en-US" altLang="zh-CN" sz="1600" i="1">
                        <a:latin typeface="Cambria Math" panose="02040503050406030204" pitchFamily="18" charset="0"/>
                        <a:ea typeface="+mj-ea"/>
                      </a:rPr>
                      <m:t> </m:t>
                    </m:r>
                  </m:oMath>
                </a14:m>
                <a:r>
                  <a:rPr lang="zh-CN" altLang="en-US" sz="1600" dirty="0">
                    <a:latin typeface="+mj-ea"/>
                    <a:ea typeface="+mj-ea"/>
                  </a:rPr>
                  <a:t>用户的出价，中和提价导致的风控补偿增加</a:t>
                </a:r>
                <a:r>
                  <a:rPr lang="en-US" altLang="zh-CN" sz="1600" dirty="0">
                    <a:latin typeface="+mj-ea"/>
                    <a:ea typeface="+mj-ea"/>
                  </a:rPr>
                  <a:t>/</a:t>
                </a:r>
                <a:r>
                  <a:rPr lang="zh-CN" altLang="en-US" sz="1600" dirty="0">
                    <a:latin typeface="+mj-ea"/>
                    <a:ea typeface="+mj-ea"/>
                  </a:rPr>
                  <a:t>成本上升，降价因子</a:t>
                </a:r>
                <a:endParaRPr lang="en-US" altLang="zh-CN" sz="1600" dirty="0">
                  <a:latin typeface="+mj-ea"/>
                  <a:ea typeface="+mj-ea"/>
                </a:endParaRPr>
              </a:p>
              <a:p>
                <a:pPr lvl="1">
                  <a:lnSpc>
                    <a:spcPct val="150000"/>
                  </a:lnSpc>
                </a:pPr>
                <a14:m>
                  <m:oMathPara xmlns:m="http://schemas.openxmlformats.org/officeDocument/2006/math">
                    <m:oMathParaPr>
                      <m:jc m:val="center"/>
                    </m:oMathParaPr>
                    <m:oMath xmlns:m="http://schemas.openxmlformats.org/officeDocument/2006/math">
                      <m:r>
                        <a:rPr lang="en-US" altLang="zh-CN" sz="1600" i="1">
                          <a:latin typeface="Cambria Math" panose="02040503050406030204" pitchFamily="18" charset="0"/>
                          <a:ea typeface="+mj-ea"/>
                        </a:rPr>
                        <m:t>𝐶</m:t>
                      </m:r>
                      <m:r>
                        <a:rPr lang="en-US" altLang="zh-CN" sz="1600" i="1">
                          <a:latin typeface="Cambria Math" panose="02040503050406030204" pitchFamily="18" charset="0"/>
                          <a:ea typeface="+mj-ea"/>
                        </a:rPr>
                        <m:t>=1−</m:t>
                      </m:r>
                      <m:r>
                        <a:rPr lang="en-US" altLang="zh-CN" sz="1600" b="0" i="1" smtClean="0">
                          <a:latin typeface="Cambria Math" panose="02040503050406030204" pitchFamily="18" charset="0"/>
                          <a:ea typeface="+mj-ea"/>
                        </a:rPr>
                        <m:t>𝑚</m:t>
                      </m:r>
                      <m:r>
                        <a:rPr lang="en-US" altLang="zh-CN" sz="1600" i="1">
                          <a:latin typeface="Cambria Math" panose="02040503050406030204" pitchFamily="18" charset="0"/>
                          <a:ea typeface="+mj-ea"/>
                        </a:rPr>
                        <m:t>∗</m:t>
                      </m:r>
                      <m:d>
                        <m:dPr>
                          <m:ctrlPr>
                            <a:rPr lang="en-US" altLang="zh-CN" sz="1600" i="1">
                              <a:latin typeface="Cambria Math" panose="02040503050406030204" pitchFamily="18" charset="0"/>
                              <a:ea typeface="+mj-ea"/>
                            </a:rPr>
                          </m:ctrlPr>
                        </m:dPr>
                        <m:e>
                          <m:r>
                            <a:rPr lang="en-US" altLang="zh-CN" sz="1600" b="0" i="1" smtClean="0">
                              <a:latin typeface="Cambria Math" panose="02040503050406030204" pitchFamily="18" charset="0"/>
                              <a:ea typeface="+mj-ea"/>
                            </a:rPr>
                            <m:t>1−</m:t>
                          </m:r>
                          <m:f>
                            <m:fPr>
                              <m:ctrlPr>
                                <a:rPr lang="en-US" altLang="zh-CN" sz="1600" i="1">
                                  <a:latin typeface="Cambria Math" panose="02040503050406030204" pitchFamily="18" charset="0"/>
                                  <a:ea typeface="+mj-ea"/>
                                </a:rPr>
                              </m:ctrlPr>
                            </m:fPr>
                            <m:num>
                              <m:r>
                                <a:rPr lang="en-US" altLang="zh-CN" sz="1600" i="1">
                                  <a:latin typeface="Cambria Math" panose="02040503050406030204" pitchFamily="18" charset="0"/>
                                  <a:ea typeface="+mj-ea"/>
                                </a:rPr>
                                <m:t>𝑝𝑑𝑐𝑣𝑟</m:t>
                              </m:r>
                            </m:num>
                            <m:den>
                              <m:r>
                                <a:rPr lang="en-US" altLang="zh-CN" sz="1600" i="1">
                                  <a:latin typeface="Cambria Math" panose="02040503050406030204" pitchFamily="18" charset="0"/>
                                  <a:ea typeface="+mj-ea"/>
                                </a:rPr>
                                <m:t>𝑝𝑑𝑐𝑣𝑟𝐵𝑖𝑎𝑠</m:t>
                              </m:r>
                              <m:r>
                                <a:rPr lang="en-US" altLang="zh-CN" sz="1600" i="1">
                                  <a:latin typeface="Cambria Math" panose="02040503050406030204" pitchFamily="18" charset="0"/>
                                  <a:ea typeface="+mj-ea"/>
                                </a:rPr>
                                <m:t>∗</m:t>
                              </m:r>
                              <m:r>
                                <a:rPr lang="en-US" altLang="zh-CN" sz="1600" i="1">
                                  <a:latin typeface="Cambria Math" panose="02040503050406030204" pitchFamily="18" charset="0"/>
                                  <a:ea typeface="+mj-ea"/>
                                </a:rPr>
                                <m:t>𝑡𝑎𝑟𝑔𝑒𝑡𝐷𝑐𝑣𝑟</m:t>
                              </m:r>
                            </m:den>
                          </m:f>
                        </m:e>
                      </m:d>
                      <m:d>
                        <m:dPr>
                          <m:ctrlPr>
                            <a:rPr lang="en-US" altLang="zh-CN" sz="1600" i="1">
                              <a:latin typeface="Cambria Math" panose="02040503050406030204" pitchFamily="18" charset="0"/>
                              <a:ea typeface="+mj-ea"/>
                            </a:rPr>
                          </m:ctrlPr>
                        </m:dPr>
                        <m:e>
                          <m:r>
                            <a:rPr lang="en-US" altLang="zh-CN" sz="1600" i="1">
                              <a:latin typeface="Cambria Math" panose="02040503050406030204" pitchFamily="18" charset="0"/>
                              <a:ea typeface="+mj-ea"/>
                            </a:rPr>
                            <m:t>𝐶</m:t>
                          </m:r>
                          <m:r>
                            <a:rPr lang="en-US" altLang="zh-CN" sz="1600" b="0" i="1" smtClean="0">
                              <a:latin typeface="Cambria Math" panose="02040503050406030204" pitchFamily="18" charset="0"/>
                              <a:ea typeface="+mj-ea"/>
                            </a:rPr>
                            <m:t>&gt;0</m:t>
                          </m:r>
                          <m:r>
                            <a:rPr lang="en-US" altLang="zh-CN" sz="1600" i="1">
                              <a:latin typeface="Cambria Math" panose="02040503050406030204" pitchFamily="18" charset="0"/>
                              <a:ea typeface="+mj-ea"/>
                            </a:rPr>
                            <m:t>.</m:t>
                          </m:r>
                          <m:r>
                            <a:rPr lang="en-US" altLang="zh-CN" sz="1600" b="0" i="1" smtClean="0">
                              <a:latin typeface="Cambria Math" panose="02040503050406030204" pitchFamily="18" charset="0"/>
                              <a:ea typeface="+mj-ea"/>
                            </a:rPr>
                            <m:t>7</m:t>
                          </m:r>
                        </m:e>
                      </m:d>
                    </m:oMath>
                  </m:oMathPara>
                </a14:m>
                <a:endParaRPr lang="en-US" altLang="zh-CN" sz="1600" dirty="0">
                  <a:latin typeface="+mj-ea"/>
                  <a:ea typeface="+mj-ea"/>
                </a:endParaRPr>
              </a:p>
              <a:p>
                <a:pPr lvl="1">
                  <a:lnSpc>
                    <a:spcPct val="150000"/>
                  </a:lnSpc>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ea typeface="+mj-ea"/>
                            </a:rPr>
                          </m:ctrlPr>
                        </m:sSubPr>
                        <m:e>
                          <m:r>
                            <a:rPr lang="en-US" altLang="zh-CN" sz="1600" i="1">
                              <a:latin typeface="Cambria Math" panose="02040503050406030204" pitchFamily="18" charset="0"/>
                              <a:ea typeface="+mj-ea"/>
                            </a:rPr>
                            <m:t>𝑒𝐶𝑃𝑀</m:t>
                          </m:r>
                        </m:e>
                        <m:sub>
                          <m:r>
                            <a:rPr lang="en-US" altLang="zh-CN" sz="1600" i="1">
                              <a:latin typeface="Cambria Math" panose="02040503050406030204" pitchFamily="18" charset="0"/>
                              <a:ea typeface="+mj-ea"/>
                            </a:rPr>
                            <m:t>𝑉</m:t>
                          </m:r>
                          <m:r>
                            <a:rPr lang="en-US" altLang="zh-CN" sz="1600" i="1">
                              <a:latin typeface="Cambria Math" panose="02040503050406030204" pitchFamily="18" charset="0"/>
                              <a:ea typeface="+mj-ea"/>
                            </a:rPr>
                            <m:t>2</m:t>
                          </m:r>
                        </m:sub>
                      </m:sSub>
                      <m:r>
                        <a:rPr lang="en-US" altLang="zh-CN" sz="1600" i="1">
                          <a:latin typeface="Cambria Math" panose="02040503050406030204" pitchFamily="18" charset="0"/>
                          <a:ea typeface="+mj-ea"/>
                        </a:rPr>
                        <m:t>=</m:t>
                      </m:r>
                      <m:r>
                        <a:rPr lang="en-US" altLang="zh-CN" sz="1600" i="1">
                          <a:latin typeface="Cambria Math" panose="02040503050406030204" pitchFamily="18" charset="0"/>
                          <a:ea typeface="+mj-ea"/>
                        </a:rPr>
                        <m:t>𝐶</m:t>
                      </m:r>
                      <m:r>
                        <a:rPr lang="en-US" altLang="zh-CN" sz="1600" i="1">
                          <a:latin typeface="Cambria Math" panose="02040503050406030204" pitchFamily="18" charset="0"/>
                          <a:ea typeface="+mj-ea"/>
                        </a:rPr>
                        <m:t>∗</m:t>
                      </m:r>
                      <m:sSub>
                        <m:sSubPr>
                          <m:ctrlPr>
                            <a:rPr lang="en-US" altLang="zh-CN" sz="1600" i="1">
                              <a:latin typeface="Cambria Math" panose="02040503050406030204" pitchFamily="18" charset="0"/>
                              <a:ea typeface="+mj-ea"/>
                            </a:rPr>
                          </m:ctrlPr>
                        </m:sSubPr>
                        <m:e>
                          <m:r>
                            <a:rPr lang="en-US" altLang="zh-CN" sz="1600" i="1">
                              <a:latin typeface="Cambria Math" panose="02040503050406030204" pitchFamily="18" charset="0"/>
                              <a:ea typeface="+mj-ea"/>
                            </a:rPr>
                            <m:t>𝑒𝐶𝑃𝑀</m:t>
                          </m:r>
                        </m:e>
                        <m:sub>
                          <m:r>
                            <a:rPr lang="en-US" altLang="zh-CN" sz="1600" i="1">
                              <a:latin typeface="Cambria Math" panose="02040503050406030204" pitchFamily="18" charset="0"/>
                              <a:ea typeface="+mj-ea"/>
                            </a:rPr>
                            <m:t>𝑉</m:t>
                          </m:r>
                          <m:r>
                            <a:rPr lang="en-US" altLang="zh-CN" sz="1600" i="1">
                              <a:latin typeface="Cambria Math" panose="02040503050406030204" pitchFamily="18" charset="0"/>
                              <a:ea typeface="+mj-ea"/>
                            </a:rPr>
                            <m:t>1</m:t>
                          </m:r>
                        </m:sub>
                      </m:sSub>
                    </m:oMath>
                  </m:oMathPara>
                </a14:m>
                <a:endParaRPr lang="en-US" altLang="zh-CN" sz="1600" dirty="0">
                  <a:latin typeface="+mj-ea"/>
                  <a:ea typeface="+mj-ea"/>
                </a:endParaRPr>
              </a:p>
            </p:txBody>
          </p:sp>
        </mc:Choice>
        <mc:Fallback xmlns="">
          <p:sp>
            <p:nvSpPr>
              <p:cNvPr id="81" name="矩形 80">
                <a:extLst>
                  <a:ext uri="{FF2B5EF4-FFF2-40B4-BE49-F238E27FC236}">
                    <a16:creationId xmlns:a16="http://schemas.microsoft.com/office/drawing/2014/main" id="{1E9DBC0C-9F01-4DAD-9EE2-9648AD6DD4BB}"/>
                  </a:ext>
                </a:extLst>
              </p:cNvPr>
              <p:cNvSpPr>
                <a:spLocks noRot="1" noChangeAspect="1" noMove="1" noResize="1" noEditPoints="1" noAdjustHandles="1" noChangeArrowheads="1" noChangeShapeType="1" noTextEdit="1"/>
              </p:cNvSpPr>
              <p:nvPr/>
            </p:nvSpPr>
            <p:spPr>
              <a:xfrm>
                <a:off x="96755" y="4520618"/>
                <a:ext cx="5814937" cy="2233304"/>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026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6" grpId="0"/>
      <p:bldP spid="38" grpId="0"/>
      <p:bldP spid="80" grpId="0"/>
      <p:bldP spid="8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1FA6A0B4-BD38-419F-86A3-750C1B349F56}"/>
              </a:ext>
            </a:extLst>
          </p:cNvPr>
          <p:cNvGrpSpPr/>
          <p:nvPr/>
        </p:nvGrpSpPr>
        <p:grpSpPr>
          <a:xfrm>
            <a:off x="-1" y="0"/>
            <a:ext cx="12184064" cy="818826"/>
            <a:chOff x="-1" y="0"/>
            <a:chExt cx="12184064" cy="818826"/>
          </a:xfrm>
        </p:grpSpPr>
        <p:sp>
          <p:nvSpPr>
            <p:cNvPr id="23" name="矩形 22">
              <a:extLst>
                <a:ext uri="{FF2B5EF4-FFF2-40B4-BE49-F238E27FC236}">
                  <a16:creationId xmlns:a16="http://schemas.microsoft.com/office/drawing/2014/main" id="{6DD18559-3317-413F-8DEA-50E62B4F822A}"/>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4" name="组合 23">
              <a:extLst>
                <a:ext uri="{FF2B5EF4-FFF2-40B4-BE49-F238E27FC236}">
                  <a16:creationId xmlns:a16="http://schemas.microsoft.com/office/drawing/2014/main" id="{9ADF8EE0-66A2-4426-BF16-6776C84CE042}"/>
                </a:ext>
              </a:extLst>
            </p:cNvPr>
            <p:cNvGrpSpPr/>
            <p:nvPr/>
          </p:nvGrpSpPr>
          <p:grpSpPr>
            <a:xfrm>
              <a:off x="0" y="818826"/>
              <a:ext cx="12167232" cy="0"/>
              <a:chOff x="0" y="683817"/>
              <a:chExt cx="12167232" cy="0"/>
            </a:xfrm>
          </p:grpSpPr>
          <p:cxnSp>
            <p:nvCxnSpPr>
              <p:cNvPr id="25" name="直接连接符 24">
                <a:extLst>
                  <a:ext uri="{FF2B5EF4-FFF2-40B4-BE49-F238E27FC236}">
                    <a16:creationId xmlns:a16="http://schemas.microsoft.com/office/drawing/2014/main" id="{66FACF06-C70E-43E2-A62B-63BF920D3B2B}"/>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F32D15E6-82E3-4226-9297-AACFAE495E31}"/>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AD72D347-0F75-4898-BEC7-98503F244DE1}"/>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0CDFB7BE-3B7E-442C-8B39-B3E82ADBE20C}"/>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C4F2FB6-935A-4940-95A5-510DA9A22DE4}"/>
                  </a:ext>
                </a:extLst>
              </p:cNvPr>
              <p:cNvSpPr txBox="1"/>
              <p:nvPr/>
            </p:nvSpPr>
            <p:spPr>
              <a:xfrm>
                <a:off x="151635" y="162630"/>
                <a:ext cx="11925795" cy="556434"/>
              </a:xfrm>
              <a:prstGeom prst="rect">
                <a:avLst/>
              </a:prstGeom>
              <a:noFill/>
            </p:spPr>
            <p:txBody>
              <a:bodyPr wrap="square" rtlCol="0">
                <a:spAutoFit/>
              </a:bodyPr>
              <a:lstStyle/>
              <a:p>
                <a14:m>
                  <m:oMath xmlns:m="http://schemas.openxmlformats.org/officeDocument/2006/math">
                    <m:r>
                      <a:rPr lang="en-US" altLang="zh-CN" sz="2800" b="1" i="1" dirty="0" smtClean="0">
                        <a:latin typeface="Cambria Math" panose="02040503050406030204" pitchFamily="18" charset="0"/>
                        <a:ea typeface="+mj-ea"/>
                      </a:rPr>
                      <m:t>𝑽</m:t>
                    </m:r>
                    <m:r>
                      <a:rPr lang="en-US" altLang="zh-CN" sz="2800" b="1" i="1" dirty="0" smtClean="0">
                        <a:latin typeface="Cambria Math" panose="02040503050406030204" pitchFamily="18" charset="0"/>
                        <a:ea typeface="+mj-ea"/>
                      </a:rPr>
                      <m:t>𝟐</m:t>
                    </m:r>
                  </m:oMath>
                </a14:m>
                <a:r>
                  <a:rPr lang="zh-CN" altLang="en-US" sz="2800" b="1" dirty="0">
                    <a:latin typeface="+mj-ea"/>
                    <a:ea typeface="+mj-ea"/>
                  </a:rPr>
                  <a:t>版：模型预估</a:t>
                </a:r>
                <a14:m>
                  <m:oMath xmlns:m="http://schemas.openxmlformats.org/officeDocument/2006/math">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𝑫𝑪𝑽𝑹</m:t>
                        </m:r>
                      </m:e>
                      <m:sub>
                        <m:r>
                          <a:rPr lang="en-US" altLang="zh-CN" sz="2800" b="1" i="1">
                            <a:latin typeface="Cambria Math" panose="02040503050406030204" pitchFamily="18" charset="0"/>
                          </a:rPr>
                          <m:t>𝒑𝒅𝒄𝒗𝒓</m:t>
                        </m:r>
                      </m:sub>
                    </m:sSub>
                  </m:oMath>
                </a14:m>
                <a:r>
                  <a:rPr lang="zh-CN" altLang="en-US" sz="2800" b="1" dirty="0">
                    <a:latin typeface="+mj-ea"/>
                    <a:ea typeface="+mj-ea"/>
                  </a:rPr>
                  <a:t>，提升算法鲁棒性与泛化性</a:t>
                </a:r>
              </a:p>
            </p:txBody>
          </p:sp>
        </mc:Choice>
        <mc:Fallback xmlns="">
          <p:sp>
            <p:nvSpPr>
              <p:cNvPr id="29" name="文本框 28">
                <a:extLst>
                  <a:ext uri="{FF2B5EF4-FFF2-40B4-BE49-F238E27FC236}">
                    <a16:creationId xmlns:a16="http://schemas.microsoft.com/office/drawing/2014/main" id="{6C4F2FB6-935A-4940-95A5-510DA9A22DE4}"/>
                  </a:ext>
                </a:extLst>
              </p:cNvPr>
              <p:cNvSpPr txBox="1">
                <a:spLocks noRot="1" noChangeAspect="1" noMove="1" noResize="1" noEditPoints="1" noAdjustHandles="1" noChangeArrowheads="1" noChangeShapeType="1" noTextEdit="1"/>
              </p:cNvSpPr>
              <p:nvPr/>
            </p:nvSpPr>
            <p:spPr>
              <a:xfrm>
                <a:off x="151635" y="162630"/>
                <a:ext cx="11925795" cy="556434"/>
              </a:xfrm>
              <a:prstGeom prst="rect">
                <a:avLst/>
              </a:prstGeom>
              <a:blipFill>
                <a:blip r:embed="rId3"/>
                <a:stretch>
                  <a:fillRect t="-12088" b="-24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54F842B1-C09E-4994-B030-078F5EB5D084}"/>
                  </a:ext>
                </a:extLst>
              </p:cNvPr>
              <p:cNvSpPr txBox="1"/>
              <p:nvPr/>
            </p:nvSpPr>
            <p:spPr>
              <a:xfrm>
                <a:off x="151635" y="4293668"/>
                <a:ext cx="5671865" cy="787523"/>
              </a:xfrm>
              <a:prstGeom prst="rect">
                <a:avLst/>
              </a:prstGeom>
              <a:noFill/>
            </p:spPr>
            <p:txBody>
              <a:bodyPr wrap="square" rtlCol="0">
                <a:spAutoFit/>
              </a:bodyPr>
              <a:lstStyle/>
              <a:p>
                <a:pPr>
                  <a:lnSpc>
                    <a:spcPct val="150000"/>
                  </a:lnSpc>
                </a:pPr>
                <a:r>
                  <a:rPr lang="zh-CN" altLang="en-US" sz="1600" dirty="0">
                    <a:latin typeface="+mj-ea"/>
                    <a:ea typeface="+mj-ea"/>
                  </a:rPr>
                  <a:t>现状：新广告上线前</a:t>
                </a:r>
                <a:r>
                  <a:rPr lang="en-US" altLang="zh-CN" sz="1600" dirty="0">
                    <a:latin typeface="+mj-ea"/>
                    <a:ea typeface="+mj-ea"/>
                  </a:rPr>
                  <a:t>2</a:t>
                </a:r>
                <a:r>
                  <a:rPr lang="zh-CN" altLang="en-US" sz="1600" dirty="0">
                    <a:latin typeface="+mj-ea"/>
                    <a:ea typeface="+mj-ea"/>
                  </a:rPr>
                  <a:t>天没有可用的历史样本，使用同</a:t>
                </a:r>
                <a14:m>
                  <m:oMath xmlns:m="http://schemas.openxmlformats.org/officeDocument/2006/math">
                    <m:r>
                      <a:rPr lang="en-US" altLang="zh-CN" sz="1600" i="1" dirty="0" smtClean="0">
                        <a:latin typeface="Cambria Math" panose="02040503050406030204" pitchFamily="18" charset="0"/>
                        <a:ea typeface="+mj-ea"/>
                      </a:rPr>
                      <m:t>𝑢𝑖𝑑</m:t>
                    </m:r>
                  </m:oMath>
                </a14:m>
                <a:r>
                  <a:rPr lang="zh-CN" altLang="en-US" sz="1600" dirty="0">
                    <a:latin typeface="+mj-ea"/>
                    <a:ea typeface="+mj-ea"/>
                  </a:rPr>
                  <a:t>样本构建队列。</a:t>
                </a:r>
                <a:endParaRPr lang="en-US" altLang="zh-CN" sz="1600" dirty="0">
                  <a:latin typeface="+mj-ea"/>
                  <a:ea typeface="+mj-ea"/>
                </a:endParaRPr>
              </a:p>
            </p:txBody>
          </p:sp>
        </mc:Choice>
        <mc:Fallback xmlns="">
          <p:sp>
            <p:nvSpPr>
              <p:cNvPr id="132" name="文本框 131">
                <a:extLst>
                  <a:ext uri="{FF2B5EF4-FFF2-40B4-BE49-F238E27FC236}">
                    <a16:creationId xmlns:a16="http://schemas.microsoft.com/office/drawing/2014/main" id="{54F842B1-C09E-4994-B030-078F5EB5D084}"/>
                  </a:ext>
                </a:extLst>
              </p:cNvPr>
              <p:cNvSpPr txBox="1">
                <a:spLocks noRot="1" noChangeAspect="1" noMove="1" noResize="1" noEditPoints="1" noAdjustHandles="1" noChangeArrowheads="1" noChangeShapeType="1" noTextEdit="1"/>
              </p:cNvSpPr>
              <p:nvPr/>
            </p:nvSpPr>
            <p:spPr>
              <a:xfrm>
                <a:off x="151635" y="4293668"/>
                <a:ext cx="5671865" cy="787523"/>
              </a:xfrm>
              <a:prstGeom prst="rect">
                <a:avLst/>
              </a:prstGeom>
              <a:blipFill>
                <a:blip r:embed="rId4"/>
                <a:stretch>
                  <a:fillRect l="-645" b="-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F96F6AA5-19E6-4A4E-9588-674F1453DB53}"/>
                  </a:ext>
                </a:extLst>
              </p:cNvPr>
              <p:cNvGraphicFramePr>
                <a:graphicFrameLocks noGrp="1"/>
              </p:cNvGraphicFramePr>
              <p:nvPr>
                <p:extLst>
                  <p:ext uri="{D42A27DB-BD31-4B8C-83A1-F6EECF244321}">
                    <p14:modId xmlns:p14="http://schemas.microsoft.com/office/powerpoint/2010/main" val="3911200633"/>
                  </p:ext>
                </p:extLst>
              </p:nvPr>
            </p:nvGraphicFramePr>
            <p:xfrm>
              <a:off x="6279724" y="1635488"/>
              <a:ext cx="1517226" cy="1019176"/>
            </p:xfrm>
            <a:graphic>
              <a:graphicData uri="http://schemas.openxmlformats.org/drawingml/2006/table">
                <a:tbl>
                  <a:tblPr firstRow="1" bandRow="1">
                    <a:tableStyleId>{5940675A-B579-460E-94D1-54222C63F5DA}</a:tableStyleId>
                  </a:tblPr>
                  <a:tblGrid>
                    <a:gridCol w="505742">
                      <a:extLst>
                        <a:ext uri="{9D8B030D-6E8A-4147-A177-3AD203B41FA5}">
                          <a16:colId xmlns:a16="http://schemas.microsoft.com/office/drawing/2014/main" val="1155808479"/>
                        </a:ext>
                      </a:extLst>
                    </a:gridCol>
                    <a:gridCol w="505742">
                      <a:extLst>
                        <a:ext uri="{9D8B030D-6E8A-4147-A177-3AD203B41FA5}">
                          <a16:colId xmlns:a16="http://schemas.microsoft.com/office/drawing/2014/main" val="269793721"/>
                        </a:ext>
                      </a:extLst>
                    </a:gridCol>
                    <a:gridCol w="505742">
                      <a:extLst>
                        <a:ext uri="{9D8B030D-6E8A-4147-A177-3AD203B41FA5}">
                          <a16:colId xmlns:a16="http://schemas.microsoft.com/office/drawing/2014/main" val="2825983177"/>
                        </a:ext>
                      </a:extLst>
                    </a:gridCol>
                  </a:tblGrid>
                  <a:tr h="287656">
                    <a:tc gridSpan="3">
                      <a:txBody>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oMath>
                            </m:oMathPara>
                          </a14:m>
                          <a:endParaRPr lang="zh-CN" altLang="en-US" sz="1000"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206468439"/>
                      </a:ext>
                    </a:extLst>
                  </a:tr>
                  <a:tr h="328434">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50278873"/>
                      </a:ext>
                    </a:extLst>
                  </a:tr>
                  <a:tr h="328434">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954586877"/>
                      </a:ext>
                    </a:extLst>
                  </a:tr>
                </a:tbl>
              </a:graphicData>
            </a:graphic>
          </p:graphicFrame>
        </mc:Choice>
        <mc:Fallback xmlns="">
          <p:graphicFrame>
            <p:nvGraphicFramePr>
              <p:cNvPr id="6" name="表格 5">
                <a:extLst>
                  <a:ext uri="{FF2B5EF4-FFF2-40B4-BE49-F238E27FC236}">
                    <a16:creationId xmlns:a16="http://schemas.microsoft.com/office/drawing/2014/main" id="{F96F6AA5-19E6-4A4E-9588-674F1453DB53}"/>
                  </a:ext>
                </a:extLst>
              </p:cNvPr>
              <p:cNvGraphicFramePr>
                <a:graphicFrameLocks noGrp="1"/>
              </p:cNvGraphicFramePr>
              <p:nvPr>
                <p:extLst>
                  <p:ext uri="{D42A27DB-BD31-4B8C-83A1-F6EECF244321}">
                    <p14:modId xmlns:p14="http://schemas.microsoft.com/office/powerpoint/2010/main" val="3911200633"/>
                  </p:ext>
                </p:extLst>
              </p:nvPr>
            </p:nvGraphicFramePr>
            <p:xfrm>
              <a:off x="6279724" y="1635488"/>
              <a:ext cx="1517226" cy="1019176"/>
            </p:xfrm>
            <a:graphic>
              <a:graphicData uri="http://schemas.openxmlformats.org/drawingml/2006/table">
                <a:tbl>
                  <a:tblPr firstRow="1" bandRow="1">
                    <a:tableStyleId>{5940675A-B579-460E-94D1-54222C63F5DA}</a:tableStyleId>
                  </a:tblPr>
                  <a:tblGrid>
                    <a:gridCol w="505742">
                      <a:extLst>
                        <a:ext uri="{9D8B030D-6E8A-4147-A177-3AD203B41FA5}">
                          <a16:colId xmlns:a16="http://schemas.microsoft.com/office/drawing/2014/main" val="1155808479"/>
                        </a:ext>
                      </a:extLst>
                    </a:gridCol>
                    <a:gridCol w="505742">
                      <a:extLst>
                        <a:ext uri="{9D8B030D-6E8A-4147-A177-3AD203B41FA5}">
                          <a16:colId xmlns:a16="http://schemas.microsoft.com/office/drawing/2014/main" val="269793721"/>
                        </a:ext>
                      </a:extLst>
                    </a:gridCol>
                    <a:gridCol w="505742">
                      <a:extLst>
                        <a:ext uri="{9D8B030D-6E8A-4147-A177-3AD203B41FA5}">
                          <a16:colId xmlns:a16="http://schemas.microsoft.com/office/drawing/2014/main" val="2825983177"/>
                        </a:ext>
                      </a:extLst>
                    </a:gridCol>
                  </a:tblGrid>
                  <a:tr h="287656">
                    <a:tc gridSpan="3">
                      <a:txBody>
                        <a:bodyPr/>
                        <a:lstStyle/>
                        <a:p>
                          <a:endParaRPr lang="zh-CN"/>
                        </a:p>
                      </a:txBody>
                      <a:tcPr>
                        <a:blipFill>
                          <a:blip r:embed="rId5"/>
                          <a:stretch>
                            <a:fillRect l="-400" t="-2128" r="-800" b="-261702"/>
                          </a:stretch>
                        </a:blipFill>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206468439"/>
                      </a:ext>
                    </a:extLst>
                  </a:tr>
                  <a:tr h="365760">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50278873"/>
                      </a:ext>
                    </a:extLst>
                  </a:tr>
                  <a:tr h="365760">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954586877"/>
                      </a:ext>
                    </a:extLst>
                  </a:tr>
                </a:tbl>
              </a:graphicData>
            </a:graphic>
          </p:graphicFrame>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D5A73518-A618-46B0-BBC2-937142B63855}"/>
                  </a:ext>
                </a:extLst>
              </p:cNvPr>
              <p:cNvSpPr/>
              <p:nvPr/>
            </p:nvSpPr>
            <p:spPr>
              <a:xfrm>
                <a:off x="6238084" y="1116603"/>
                <a:ext cx="1723933" cy="2580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ea typeface="+mj-ea"/>
                            </a:rPr>
                          </m:ctrlPr>
                        </m:sSubPr>
                        <m:e>
                          <m:r>
                            <a:rPr lang="en-US" altLang="zh-CN" sz="1000" b="0" i="1" smtClean="0">
                              <a:latin typeface="Cambria Math" panose="02040503050406030204" pitchFamily="18" charset="0"/>
                              <a:ea typeface="+mj-ea"/>
                            </a:rPr>
                            <m:t>𝐷𝐶𝑉𝑅</m:t>
                          </m:r>
                        </m:e>
                        <m:sub>
                          <m:r>
                            <a:rPr lang="en-US" altLang="zh-CN" sz="1000" b="0" i="1" smtClean="0">
                              <a:latin typeface="Cambria Math" panose="02040503050406030204" pitchFamily="18" charset="0"/>
                              <a:ea typeface="+mj-ea"/>
                            </a:rPr>
                            <m:t>𝑝𝑑𝑐𝑣𝑟</m:t>
                          </m:r>
                        </m:sub>
                      </m:sSub>
                      <m:r>
                        <a:rPr lang="en-US" altLang="zh-CN" sz="1000" i="1" smtClean="0">
                          <a:latin typeface="Cambria Math" panose="02040503050406030204" pitchFamily="18" charset="0"/>
                          <a:ea typeface="+mj-ea"/>
                        </a:rPr>
                        <m:t>=</m:t>
                      </m:r>
                      <m:r>
                        <a:rPr lang="en-US" altLang="zh-CN" sz="1000" i="1" smtClean="0">
                          <a:latin typeface="Cambria Math" panose="02040503050406030204" pitchFamily="18" charset="0"/>
                          <a:ea typeface="+mj-ea"/>
                        </a:rPr>
                        <m:t>𝑄</m:t>
                      </m:r>
                      <m:r>
                        <a:rPr lang="en-US" altLang="zh-CN" sz="1000" i="1" smtClean="0">
                          <a:latin typeface="Cambria Math" panose="02040503050406030204" pitchFamily="18" charset="0"/>
                          <a:ea typeface="+mj-ea"/>
                        </a:rPr>
                        <m:t>(</m:t>
                      </m:r>
                      <m:r>
                        <a:rPr lang="en-US" altLang="zh-CN" sz="1000" b="0" i="1" smtClean="0">
                          <a:latin typeface="Cambria Math" panose="02040503050406030204" pitchFamily="18" charset="0"/>
                          <a:ea typeface="+mj-ea"/>
                        </a:rPr>
                        <m:t>𝑝𝑑𝑐𝑣𝑟</m:t>
                      </m:r>
                      <m:r>
                        <a:rPr lang="en-US" altLang="zh-CN" sz="1000" b="0" i="1" smtClean="0">
                          <a:latin typeface="Cambria Math" panose="02040503050406030204" pitchFamily="18" charset="0"/>
                          <a:ea typeface="+mj-ea"/>
                        </a:rPr>
                        <m:t>, </m:t>
                      </m:r>
                      <m:r>
                        <a:rPr lang="en-US" altLang="zh-CN" sz="1000" i="1">
                          <a:latin typeface="Cambria Math" panose="02040503050406030204" pitchFamily="18" charset="0"/>
                          <a:ea typeface="+mj-ea"/>
                        </a:rPr>
                        <m:t>𝑎𝑑</m:t>
                      </m:r>
                      <m:r>
                        <a:rPr lang="en-US" altLang="zh-CN" sz="1000" i="1">
                          <a:latin typeface="Cambria Math" panose="02040503050406030204" pitchFamily="18" charset="0"/>
                          <a:ea typeface="+mj-ea"/>
                        </a:rPr>
                        <m:t>)</m:t>
                      </m:r>
                    </m:oMath>
                  </m:oMathPara>
                </a14:m>
                <a:endParaRPr lang="zh-CN" altLang="en-US" sz="1000" dirty="0">
                  <a:latin typeface="+mj-ea"/>
                  <a:ea typeface="+mj-ea"/>
                </a:endParaRPr>
              </a:p>
            </p:txBody>
          </p:sp>
        </mc:Choice>
        <mc:Fallback xmlns="">
          <p:sp>
            <p:nvSpPr>
              <p:cNvPr id="9" name="矩形 8">
                <a:extLst>
                  <a:ext uri="{FF2B5EF4-FFF2-40B4-BE49-F238E27FC236}">
                    <a16:creationId xmlns:a16="http://schemas.microsoft.com/office/drawing/2014/main" id="{D5A73518-A618-46B0-BBC2-937142B63855}"/>
                  </a:ext>
                </a:extLst>
              </p:cNvPr>
              <p:cNvSpPr>
                <a:spLocks noRot="1" noChangeAspect="1" noMove="1" noResize="1" noEditPoints="1" noAdjustHandles="1" noChangeArrowheads="1" noChangeShapeType="1" noTextEdit="1"/>
              </p:cNvSpPr>
              <p:nvPr/>
            </p:nvSpPr>
            <p:spPr>
              <a:xfrm>
                <a:off x="6238084" y="1116603"/>
                <a:ext cx="1723933" cy="258084"/>
              </a:xfrm>
              <a:prstGeom prst="rect">
                <a:avLst/>
              </a:prstGeom>
              <a:blipFill>
                <a:blip r:embed="rId6"/>
                <a:stretch>
                  <a:fillRect/>
                </a:stretch>
              </a:blipFill>
            </p:spPr>
            <p:txBody>
              <a:bodyPr/>
              <a:lstStyle/>
              <a:p>
                <a:r>
                  <a:rPr lang="zh-CN" altLang="en-US">
                    <a:noFill/>
                  </a:rPr>
                  <a:t> </a:t>
                </a:r>
              </a:p>
            </p:txBody>
          </p:sp>
        </mc:Fallback>
      </mc:AlternateContent>
      <p:grpSp>
        <p:nvGrpSpPr>
          <p:cNvPr id="17" name="组合 16">
            <a:extLst>
              <a:ext uri="{FF2B5EF4-FFF2-40B4-BE49-F238E27FC236}">
                <a16:creationId xmlns:a16="http://schemas.microsoft.com/office/drawing/2014/main" id="{3B06268E-600B-482D-A413-625C76277454}"/>
              </a:ext>
            </a:extLst>
          </p:cNvPr>
          <p:cNvGrpSpPr/>
          <p:nvPr/>
        </p:nvGrpSpPr>
        <p:grpSpPr>
          <a:xfrm>
            <a:off x="8353570" y="1409686"/>
            <a:ext cx="3405315" cy="1354526"/>
            <a:chOff x="6902027" y="4833927"/>
            <a:chExt cx="2858111" cy="1354526"/>
          </a:xfrm>
        </p:grpSpPr>
        <p:sp>
          <p:nvSpPr>
            <p:cNvPr id="167" name="矩形 166">
              <a:extLst>
                <a:ext uri="{FF2B5EF4-FFF2-40B4-BE49-F238E27FC236}">
                  <a16:creationId xmlns:a16="http://schemas.microsoft.com/office/drawing/2014/main" id="{B1551091-4F94-43B8-8FEE-194B65DF7425}"/>
                </a:ext>
              </a:extLst>
            </p:cNvPr>
            <p:cNvSpPr/>
            <p:nvPr/>
          </p:nvSpPr>
          <p:spPr>
            <a:xfrm>
              <a:off x="6902027" y="5854061"/>
              <a:ext cx="2858110" cy="334392"/>
            </a:xfrm>
            <a:prstGeom prst="rect">
              <a:avLst/>
            </a:prstGeom>
            <a:ln>
              <a:solidFill>
                <a:schemeClr val="bg1">
                  <a:lumMod val="65000"/>
                </a:schemeClr>
              </a:solidFill>
              <a:prstDash val="dash"/>
            </a:ln>
          </p:spPr>
          <p:style>
            <a:lnRef idx="2">
              <a:schemeClr val="accent1"/>
            </a:lnRef>
            <a:fillRef idx="1">
              <a:schemeClr val="lt1"/>
            </a:fillRef>
            <a:effectRef idx="0">
              <a:schemeClr val="accent1"/>
            </a:effectRef>
            <a:fontRef idx="minor">
              <a:schemeClr val="dk1"/>
            </a:fontRef>
          </p:style>
          <p:txBody>
            <a:bodyPr lIns="36000" rIns="36000" rtlCol="0" anchor="ctr">
              <a:normAutofit/>
            </a:bodyPr>
            <a:lstStyle/>
            <a:p>
              <a:r>
                <a:rPr kumimoji="1" lang="zh-CN" altLang="en-US" sz="800" dirty="0">
                  <a:latin typeface="微软雅黑" panose="020B0503020204020204" pitchFamily="34" charset="-122"/>
                  <a:ea typeface="微软雅黑" panose="020B0503020204020204" pitchFamily="34" charset="-122"/>
                </a:rPr>
                <a:t>多维原始特征</a:t>
              </a:r>
            </a:p>
          </p:txBody>
        </p:sp>
        <p:sp>
          <p:nvSpPr>
            <p:cNvPr id="168" name="矩形 167">
              <a:extLst>
                <a:ext uri="{FF2B5EF4-FFF2-40B4-BE49-F238E27FC236}">
                  <a16:creationId xmlns:a16="http://schemas.microsoft.com/office/drawing/2014/main" id="{674135AE-B707-46BF-AD78-4B582581A88A}"/>
                </a:ext>
              </a:extLst>
            </p:cNvPr>
            <p:cNvSpPr/>
            <p:nvPr/>
          </p:nvSpPr>
          <p:spPr>
            <a:xfrm>
              <a:off x="6902027" y="5111355"/>
              <a:ext cx="2858111" cy="651044"/>
            </a:xfrm>
            <a:prstGeom prst="rect">
              <a:avLst/>
            </a:prstGeom>
            <a:ln>
              <a:solidFill>
                <a:schemeClr val="bg1">
                  <a:lumMod val="65000"/>
                </a:schemeClr>
              </a:solidFill>
              <a:prstDash val="dash"/>
            </a:ln>
          </p:spPr>
          <p:style>
            <a:lnRef idx="2">
              <a:schemeClr val="accent1"/>
            </a:lnRef>
            <a:fillRef idx="1">
              <a:schemeClr val="lt1"/>
            </a:fillRef>
            <a:effectRef idx="0">
              <a:schemeClr val="accent1"/>
            </a:effectRef>
            <a:fontRef idx="minor">
              <a:schemeClr val="dk1"/>
            </a:fontRef>
          </p:style>
          <p:txBody>
            <a:bodyPr lIns="36000" rIns="36000" rtlCol="0" anchor="ctr">
              <a:normAutofit/>
            </a:bodyPr>
            <a:lstStyle/>
            <a:p>
              <a:r>
                <a:rPr kumimoji="1" lang="en-US" altLang="zh-CN" sz="800" dirty="0">
                  <a:latin typeface="微软雅黑" panose="020B0503020204020204" pitchFamily="34" charset="-122"/>
                  <a:ea typeface="微软雅黑" panose="020B0503020204020204" pitchFamily="34" charset="-122"/>
                </a:rPr>
                <a:t>NN</a:t>
              </a:r>
              <a:r>
                <a:rPr kumimoji="1" lang="zh-CN" altLang="en-US" sz="800" dirty="0">
                  <a:latin typeface="微软雅黑" panose="020B0503020204020204" pitchFamily="34" charset="-122"/>
                  <a:ea typeface="微软雅黑" panose="020B0503020204020204" pitchFamily="34" charset="-122"/>
                </a:rPr>
                <a:t>特征提取</a:t>
              </a:r>
            </a:p>
          </p:txBody>
        </p:sp>
        <p:sp>
          <p:nvSpPr>
            <p:cNvPr id="169" name="流程图: 接点 168">
              <a:extLst>
                <a:ext uri="{FF2B5EF4-FFF2-40B4-BE49-F238E27FC236}">
                  <a16:creationId xmlns:a16="http://schemas.microsoft.com/office/drawing/2014/main" id="{8F688702-2A2B-4DAC-8073-98DC75F0757F}"/>
                </a:ext>
              </a:extLst>
            </p:cNvPr>
            <p:cNvSpPr/>
            <p:nvPr/>
          </p:nvSpPr>
          <p:spPr>
            <a:xfrm>
              <a:off x="8627754" y="4833927"/>
              <a:ext cx="127747" cy="136018"/>
            </a:xfrm>
            <a:prstGeom prst="flowChartConnector">
              <a:avLst/>
            </a:prstGeom>
            <a:solidFill>
              <a:srgbClr val="FFBE00"/>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172" name="流程图: 接点 171">
              <a:extLst>
                <a:ext uri="{FF2B5EF4-FFF2-40B4-BE49-F238E27FC236}">
                  <a16:creationId xmlns:a16="http://schemas.microsoft.com/office/drawing/2014/main" id="{F7EF7DE2-5204-4D42-AA4F-414814A25D1F}"/>
                </a:ext>
              </a:extLst>
            </p:cNvPr>
            <p:cNvSpPr/>
            <p:nvPr/>
          </p:nvSpPr>
          <p:spPr>
            <a:xfrm>
              <a:off x="7780067" y="5173971"/>
              <a:ext cx="127747" cy="136018"/>
            </a:xfrm>
            <a:prstGeom prst="flowChartConnector">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173" name="流程图: 接点 172">
              <a:extLst>
                <a:ext uri="{FF2B5EF4-FFF2-40B4-BE49-F238E27FC236}">
                  <a16:creationId xmlns:a16="http://schemas.microsoft.com/office/drawing/2014/main" id="{5467AB26-1052-4744-A0AE-614395061EAC}"/>
                </a:ext>
              </a:extLst>
            </p:cNvPr>
            <p:cNvSpPr/>
            <p:nvPr/>
          </p:nvSpPr>
          <p:spPr>
            <a:xfrm>
              <a:off x="8099432" y="5173971"/>
              <a:ext cx="127747" cy="136018"/>
            </a:xfrm>
            <a:prstGeom prst="flowChartConnector">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174" name="流程图: 接点 173">
              <a:extLst>
                <a:ext uri="{FF2B5EF4-FFF2-40B4-BE49-F238E27FC236}">
                  <a16:creationId xmlns:a16="http://schemas.microsoft.com/office/drawing/2014/main" id="{78A7E11D-51CD-4773-BFAB-C8CF0166828F}"/>
                </a:ext>
              </a:extLst>
            </p:cNvPr>
            <p:cNvSpPr/>
            <p:nvPr/>
          </p:nvSpPr>
          <p:spPr>
            <a:xfrm>
              <a:off x="9119938" y="5173971"/>
              <a:ext cx="127747" cy="136018"/>
            </a:xfrm>
            <a:prstGeom prst="flowChartConnector">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175" name="流程图: 接点 174">
              <a:extLst>
                <a:ext uri="{FF2B5EF4-FFF2-40B4-BE49-F238E27FC236}">
                  <a16:creationId xmlns:a16="http://schemas.microsoft.com/office/drawing/2014/main" id="{572BF351-1DE1-47EA-8E9B-5E5EB3D1ABF2}"/>
                </a:ext>
              </a:extLst>
            </p:cNvPr>
            <p:cNvSpPr/>
            <p:nvPr/>
          </p:nvSpPr>
          <p:spPr>
            <a:xfrm>
              <a:off x="9440771" y="5173971"/>
              <a:ext cx="127747" cy="136018"/>
            </a:xfrm>
            <a:prstGeom prst="flowChartConnector">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176" name="文本框 175">
              <a:extLst>
                <a:ext uri="{FF2B5EF4-FFF2-40B4-BE49-F238E27FC236}">
                  <a16:creationId xmlns:a16="http://schemas.microsoft.com/office/drawing/2014/main" id="{D5B135C9-B6EF-4745-ACBB-414C6C9A6E95}"/>
                </a:ext>
              </a:extLst>
            </p:cNvPr>
            <p:cNvSpPr txBox="1"/>
            <p:nvPr/>
          </p:nvSpPr>
          <p:spPr>
            <a:xfrm>
              <a:off x="8546545" y="5029178"/>
              <a:ext cx="255493" cy="348820"/>
            </a:xfrm>
            <a:prstGeom prst="rect">
              <a:avLst/>
            </a:prstGeom>
            <a:noFill/>
          </p:spPr>
          <p:txBody>
            <a:bodyPr wrap="square" rtlCol="0">
              <a:spAutoFit/>
            </a:bodyPr>
            <a:lstStyle/>
            <a:p>
              <a:r>
                <a:rPr lang="en-US" altLang="zh-CN" dirty="0"/>
                <a:t>…</a:t>
              </a:r>
              <a:endParaRPr lang="zh-CN" altLang="en-US" dirty="0"/>
            </a:p>
          </p:txBody>
        </p:sp>
        <p:sp>
          <p:nvSpPr>
            <p:cNvPr id="177" name="流程图: 接点 176">
              <a:extLst>
                <a:ext uri="{FF2B5EF4-FFF2-40B4-BE49-F238E27FC236}">
                  <a16:creationId xmlns:a16="http://schemas.microsoft.com/office/drawing/2014/main" id="{33C276A7-3A23-43DE-955F-9AA6B56209F0}"/>
                </a:ext>
              </a:extLst>
            </p:cNvPr>
            <p:cNvSpPr/>
            <p:nvPr/>
          </p:nvSpPr>
          <p:spPr>
            <a:xfrm>
              <a:off x="7780067" y="5514015"/>
              <a:ext cx="127747" cy="136018"/>
            </a:xfrm>
            <a:prstGeom prst="flowChartConnector">
              <a:avLst/>
            </a:prstGeom>
            <a:solidFill>
              <a:schemeClr val="accent1">
                <a:lumMod val="60000"/>
                <a:lumOff val="40000"/>
              </a:schemeClr>
            </a:solidFill>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178" name="流程图: 接点 177">
              <a:extLst>
                <a:ext uri="{FF2B5EF4-FFF2-40B4-BE49-F238E27FC236}">
                  <a16:creationId xmlns:a16="http://schemas.microsoft.com/office/drawing/2014/main" id="{7C562A96-C941-4EB1-8D0F-94607B54737F}"/>
                </a:ext>
              </a:extLst>
            </p:cNvPr>
            <p:cNvSpPr/>
            <p:nvPr/>
          </p:nvSpPr>
          <p:spPr>
            <a:xfrm>
              <a:off x="8099432" y="5514015"/>
              <a:ext cx="127747" cy="136018"/>
            </a:xfrm>
            <a:prstGeom prst="flowChartConnector">
              <a:avLst/>
            </a:prstGeom>
            <a:solidFill>
              <a:schemeClr val="accent1">
                <a:lumMod val="60000"/>
                <a:lumOff val="40000"/>
              </a:schemeClr>
            </a:solidFill>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179" name="流程图: 接点 178">
              <a:extLst>
                <a:ext uri="{FF2B5EF4-FFF2-40B4-BE49-F238E27FC236}">
                  <a16:creationId xmlns:a16="http://schemas.microsoft.com/office/drawing/2014/main" id="{474B4BDB-01D8-49B1-9243-CAF74E75E915}"/>
                </a:ext>
              </a:extLst>
            </p:cNvPr>
            <p:cNvSpPr/>
            <p:nvPr/>
          </p:nvSpPr>
          <p:spPr>
            <a:xfrm>
              <a:off x="9119938" y="5514015"/>
              <a:ext cx="127747" cy="136018"/>
            </a:xfrm>
            <a:prstGeom prst="flowChartConnector">
              <a:avLst/>
            </a:prstGeom>
            <a:solidFill>
              <a:schemeClr val="accent1">
                <a:lumMod val="60000"/>
                <a:lumOff val="40000"/>
              </a:schemeClr>
            </a:solidFill>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180" name="流程图: 接点 179">
              <a:extLst>
                <a:ext uri="{FF2B5EF4-FFF2-40B4-BE49-F238E27FC236}">
                  <a16:creationId xmlns:a16="http://schemas.microsoft.com/office/drawing/2014/main" id="{1F7F34AB-C94D-4C09-B8F3-FE22E59DE90F}"/>
                </a:ext>
              </a:extLst>
            </p:cNvPr>
            <p:cNvSpPr/>
            <p:nvPr/>
          </p:nvSpPr>
          <p:spPr>
            <a:xfrm>
              <a:off x="9440771" y="5514015"/>
              <a:ext cx="127747" cy="136018"/>
            </a:xfrm>
            <a:prstGeom prst="flowChartConnector">
              <a:avLst/>
            </a:prstGeom>
            <a:solidFill>
              <a:schemeClr val="accent1">
                <a:lumMod val="60000"/>
                <a:lumOff val="40000"/>
              </a:schemeClr>
            </a:solidFill>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181" name="文本框 180">
              <a:extLst>
                <a:ext uri="{FF2B5EF4-FFF2-40B4-BE49-F238E27FC236}">
                  <a16:creationId xmlns:a16="http://schemas.microsoft.com/office/drawing/2014/main" id="{C17C1249-CA1C-4C34-AFEB-5E467712E1F1}"/>
                </a:ext>
              </a:extLst>
            </p:cNvPr>
            <p:cNvSpPr txBox="1"/>
            <p:nvPr/>
          </p:nvSpPr>
          <p:spPr>
            <a:xfrm>
              <a:off x="8546545" y="5369222"/>
              <a:ext cx="255493" cy="348820"/>
            </a:xfrm>
            <a:prstGeom prst="rect">
              <a:avLst/>
            </a:prstGeom>
            <a:noFill/>
          </p:spPr>
          <p:txBody>
            <a:bodyPr wrap="square" rtlCol="0">
              <a:spAutoFit/>
            </a:bodyPr>
            <a:lstStyle/>
            <a:p>
              <a:r>
                <a:rPr lang="en-US" altLang="zh-CN" dirty="0"/>
                <a:t>…</a:t>
              </a:r>
              <a:endParaRPr lang="zh-CN" altLang="en-US" dirty="0"/>
            </a:p>
          </p:txBody>
        </p:sp>
        <p:sp>
          <p:nvSpPr>
            <p:cNvPr id="182" name="流程图: 接点 181">
              <a:extLst>
                <a:ext uri="{FF2B5EF4-FFF2-40B4-BE49-F238E27FC236}">
                  <a16:creationId xmlns:a16="http://schemas.microsoft.com/office/drawing/2014/main" id="{77A73BD9-2263-4373-ADBA-E4DC160D11B3}"/>
                </a:ext>
              </a:extLst>
            </p:cNvPr>
            <p:cNvSpPr/>
            <p:nvPr/>
          </p:nvSpPr>
          <p:spPr>
            <a:xfrm>
              <a:off x="7588446" y="5922069"/>
              <a:ext cx="127747" cy="136018"/>
            </a:xfrm>
            <a:prstGeom prst="flowChartConnector">
              <a:avLst/>
            </a:prstGeom>
            <a:solidFill>
              <a:srgbClr val="00B0F0"/>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183" name="流程图: 接点 182">
              <a:extLst>
                <a:ext uri="{FF2B5EF4-FFF2-40B4-BE49-F238E27FC236}">
                  <a16:creationId xmlns:a16="http://schemas.microsoft.com/office/drawing/2014/main" id="{C5E80B36-6C58-44B5-8F47-EAB0E6ED8430}"/>
                </a:ext>
              </a:extLst>
            </p:cNvPr>
            <p:cNvSpPr/>
            <p:nvPr/>
          </p:nvSpPr>
          <p:spPr>
            <a:xfrm>
              <a:off x="7907812" y="5922069"/>
              <a:ext cx="127747" cy="136018"/>
            </a:xfrm>
            <a:prstGeom prst="flowChartConnector">
              <a:avLst/>
            </a:prstGeom>
            <a:solidFill>
              <a:srgbClr val="00B0F0"/>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184" name="流程图: 接点 183">
              <a:extLst>
                <a:ext uri="{FF2B5EF4-FFF2-40B4-BE49-F238E27FC236}">
                  <a16:creationId xmlns:a16="http://schemas.microsoft.com/office/drawing/2014/main" id="{2CD8B118-FA6B-4D08-9A9A-637E6EBD5450}"/>
                </a:ext>
              </a:extLst>
            </p:cNvPr>
            <p:cNvSpPr/>
            <p:nvPr/>
          </p:nvSpPr>
          <p:spPr>
            <a:xfrm>
              <a:off x="8928318" y="5922069"/>
              <a:ext cx="127747" cy="136018"/>
            </a:xfrm>
            <a:prstGeom prst="flowChartConnector">
              <a:avLst/>
            </a:prstGeom>
            <a:solidFill>
              <a:srgbClr val="F75462"/>
            </a:solidFill>
            <a:ln>
              <a:solidFill>
                <a:srgbClr val="F7625F"/>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185" name="流程图: 接点 184">
              <a:extLst>
                <a:ext uri="{FF2B5EF4-FFF2-40B4-BE49-F238E27FC236}">
                  <a16:creationId xmlns:a16="http://schemas.microsoft.com/office/drawing/2014/main" id="{F78D2E22-A1E0-4773-B425-05B77FDDA824}"/>
                </a:ext>
              </a:extLst>
            </p:cNvPr>
            <p:cNvSpPr/>
            <p:nvPr/>
          </p:nvSpPr>
          <p:spPr>
            <a:xfrm>
              <a:off x="9249151" y="5922069"/>
              <a:ext cx="127747" cy="136018"/>
            </a:xfrm>
            <a:prstGeom prst="flowChartConnector">
              <a:avLst/>
            </a:prstGeom>
            <a:solidFill>
              <a:srgbClr val="F75462"/>
            </a:solidFill>
            <a:ln>
              <a:solidFill>
                <a:srgbClr val="F7625F"/>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186" name="文本框 185">
              <a:extLst>
                <a:ext uri="{FF2B5EF4-FFF2-40B4-BE49-F238E27FC236}">
                  <a16:creationId xmlns:a16="http://schemas.microsoft.com/office/drawing/2014/main" id="{BAF83661-67CB-4040-B6D2-A4F64D48F8A1}"/>
                </a:ext>
              </a:extLst>
            </p:cNvPr>
            <p:cNvSpPr txBox="1"/>
            <p:nvPr/>
          </p:nvSpPr>
          <p:spPr>
            <a:xfrm>
              <a:off x="8354925" y="5777274"/>
              <a:ext cx="255493" cy="348820"/>
            </a:xfrm>
            <a:prstGeom prst="rect">
              <a:avLst/>
            </a:prstGeom>
            <a:noFill/>
          </p:spPr>
          <p:txBody>
            <a:bodyPr wrap="square" rtlCol="0">
              <a:spAutoFit/>
            </a:bodyPr>
            <a:lstStyle/>
            <a:p>
              <a:r>
                <a:rPr lang="en-US" altLang="zh-CN" dirty="0"/>
                <a:t>…</a:t>
              </a:r>
              <a:endParaRPr lang="zh-CN" altLang="en-US" dirty="0"/>
            </a:p>
          </p:txBody>
        </p:sp>
        <p:sp>
          <p:nvSpPr>
            <p:cNvPr id="187" name="流程图: 接点 186">
              <a:extLst>
                <a:ext uri="{FF2B5EF4-FFF2-40B4-BE49-F238E27FC236}">
                  <a16:creationId xmlns:a16="http://schemas.microsoft.com/office/drawing/2014/main" id="{420E21C5-15FF-4605-B7E0-48FE33A60276}"/>
                </a:ext>
              </a:extLst>
            </p:cNvPr>
            <p:cNvSpPr/>
            <p:nvPr/>
          </p:nvSpPr>
          <p:spPr>
            <a:xfrm>
              <a:off x="8227179" y="5922069"/>
              <a:ext cx="127747" cy="136018"/>
            </a:xfrm>
            <a:prstGeom prst="flowChartConnector">
              <a:avLst/>
            </a:prstGeom>
            <a:solidFill>
              <a:srgbClr val="00B0F0"/>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188" name="流程图: 接点 187">
              <a:extLst>
                <a:ext uri="{FF2B5EF4-FFF2-40B4-BE49-F238E27FC236}">
                  <a16:creationId xmlns:a16="http://schemas.microsoft.com/office/drawing/2014/main" id="{35668C52-0EE4-40C8-A81D-76DED3EC34B8}"/>
                </a:ext>
              </a:extLst>
            </p:cNvPr>
            <p:cNvSpPr/>
            <p:nvPr/>
          </p:nvSpPr>
          <p:spPr>
            <a:xfrm>
              <a:off x="9568515" y="5922067"/>
              <a:ext cx="127747" cy="136018"/>
            </a:xfrm>
            <a:prstGeom prst="flowChartConnector">
              <a:avLst/>
            </a:prstGeom>
            <a:solidFill>
              <a:srgbClr val="F75462"/>
            </a:solidFill>
            <a:ln>
              <a:solidFill>
                <a:srgbClr val="F7625F"/>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cxnSp>
          <p:nvCxnSpPr>
            <p:cNvPr id="189" name="直接连接符 188">
              <a:extLst>
                <a:ext uri="{FF2B5EF4-FFF2-40B4-BE49-F238E27FC236}">
                  <a16:creationId xmlns:a16="http://schemas.microsoft.com/office/drawing/2014/main" id="{3F485CC8-FFAB-4D8B-A1C4-2A95F0739D5F}"/>
                </a:ext>
              </a:extLst>
            </p:cNvPr>
            <p:cNvCxnSpPr>
              <a:cxnSpLocks/>
            </p:cNvCxnSpPr>
            <p:nvPr/>
          </p:nvCxnSpPr>
          <p:spPr>
            <a:xfrm>
              <a:off x="7843937" y="5309989"/>
              <a:ext cx="0" cy="20402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FFF6DB6B-D7F4-41FB-A899-A1850D3BE864}"/>
                </a:ext>
              </a:extLst>
            </p:cNvPr>
            <p:cNvCxnSpPr>
              <a:cxnSpLocks/>
            </p:cNvCxnSpPr>
            <p:nvPr/>
          </p:nvCxnSpPr>
          <p:spPr>
            <a:xfrm>
              <a:off x="8163304" y="5309989"/>
              <a:ext cx="0" cy="204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59BB4F0F-B50D-4B08-BDEF-8BD59DC78EC9}"/>
                </a:ext>
              </a:extLst>
            </p:cNvPr>
            <p:cNvCxnSpPr>
              <a:cxnSpLocks/>
            </p:cNvCxnSpPr>
            <p:nvPr/>
          </p:nvCxnSpPr>
          <p:spPr>
            <a:xfrm>
              <a:off x="9185276" y="5309989"/>
              <a:ext cx="0" cy="204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55DC5000-453B-4292-B007-1EAF98955CFD}"/>
                </a:ext>
              </a:extLst>
            </p:cNvPr>
            <p:cNvCxnSpPr>
              <a:cxnSpLocks/>
            </p:cNvCxnSpPr>
            <p:nvPr/>
          </p:nvCxnSpPr>
          <p:spPr>
            <a:xfrm>
              <a:off x="9504642" y="5309989"/>
              <a:ext cx="0" cy="204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5A32019D-63A0-4901-B634-D8EC3B7C7CB7}"/>
                </a:ext>
              </a:extLst>
            </p:cNvPr>
            <p:cNvCxnSpPr>
              <a:stCxn id="172" idx="4"/>
              <a:endCxn id="178" idx="0"/>
            </p:cNvCxnSpPr>
            <p:nvPr/>
          </p:nvCxnSpPr>
          <p:spPr>
            <a:xfrm>
              <a:off x="7843937" y="5309989"/>
              <a:ext cx="319366" cy="20402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E72AFCF8-DF29-4A3E-86DC-7D63A7BC4547}"/>
                </a:ext>
              </a:extLst>
            </p:cNvPr>
            <p:cNvCxnSpPr>
              <a:cxnSpLocks/>
              <a:stCxn id="173" idx="4"/>
            </p:cNvCxnSpPr>
            <p:nvPr/>
          </p:nvCxnSpPr>
          <p:spPr>
            <a:xfrm flipH="1">
              <a:off x="7843937" y="5309989"/>
              <a:ext cx="319367" cy="183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F5F86937-E269-402A-89E6-BA3AA652B2A5}"/>
                </a:ext>
              </a:extLst>
            </p:cNvPr>
            <p:cNvCxnSpPr>
              <a:stCxn id="173" idx="4"/>
            </p:cNvCxnSpPr>
            <p:nvPr/>
          </p:nvCxnSpPr>
          <p:spPr>
            <a:xfrm>
              <a:off x="8163304" y="5309989"/>
              <a:ext cx="1021970" cy="183187"/>
            </a:xfrm>
            <a:prstGeom prst="line">
              <a:avLst/>
            </a:prstGeom>
            <a:solidFill>
              <a:schemeClr val="accent1">
                <a:lumMod val="20000"/>
                <a:lumOff val="80000"/>
              </a:schemeClr>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7FBC0275-B4B1-4C5A-9429-221D2B7B783F}"/>
                </a:ext>
              </a:extLst>
            </p:cNvPr>
            <p:cNvCxnSpPr/>
            <p:nvPr/>
          </p:nvCxnSpPr>
          <p:spPr>
            <a:xfrm flipH="1">
              <a:off x="8161838" y="5309989"/>
              <a:ext cx="1023438" cy="1831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E537FC4C-6A8C-45E3-B64D-3FED5FD6CC68}"/>
                </a:ext>
              </a:extLst>
            </p:cNvPr>
            <p:cNvCxnSpPr>
              <a:stCxn id="175" idx="4"/>
            </p:cNvCxnSpPr>
            <p:nvPr/>
          </p:nvCxnSpPr>
          <p:spPr>
            <a:xfrm flipH="1">
              <a:off x="9185275" y="5309989"/>
              <a:ext cx="319367" cy="1831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1212872B-8F0E-4567-9CD2-31BA888105C5}"/>
                </a:ext>
              </a:extLst>
            </p:cNvPr>
            <p:cNvCxnSpPr>
              <a:stCxn id="174" idx="4"/>
              <a:endCxn id="180" idx="0"/>
            </p:cNvCxnSpPr>
            <p:nvPr/>
          </p:nvCxnSpPr>
          <p:spPr>
            <a:xfrm>
              <a:off x="9183810" y="5309989"/>
              <a:ext cx="320833" cy="20402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40B8E7F0-CDCF-452B-8DC1-7AEAEBB9075E}"/>
                </a:ext>
              </a:extLst>
            </p:cNvPr>
            <p:cNvCxnSpPr>
              <a:cxnSpLocks/>
              <a:endCxn id="172" idx="0"/>
            </p:cNvCxnSpPr>
            <p:nvPr/>
          </p:nvCxnSpPr>
          <p:spPr>
            <a:xfrm flipH="1">
              <a:off x="7843941" y="4990784"/>
              <a:ext cx="783813" cy="1831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A879A2FA-52C6-40C4-B024-6842B0A763F8}"/>
                </a:ext>
              </a:extLst>
            </p:cNvPr>
            <p:cNvCxnSpPr>
              <a:cxnSpLocks/>
              <a:stCxn id="169" idx="4"/>
              <a:endCxn id="173" idx="0"/>
            </p:cNvCxnSpPr>
            <p:nvPr/>
          </p:nvCxnSpPr>
          <p:spPr>
            <a:xfrm flipH="1">
              <a:off x="8163306" y="4969945"/>
              <a:ext cx="528322" cy="204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DD348767-E748-4BAC-941E-F4F5D51321E5}"/>
                </a:ext>
              </a:extLst>
            </p:cNvPr>
            <p:cNvCxnSpPr>
              <a:stCxn id="169" idx="4"/>
              <a:endCxn id="174" idx="0"/>
            </p:cNvCxnSpPr>
            <p:nvPr/>
          </p:nvCxnSpPr>
          <p:spPr>
            <a:xfrm>
              <a:off x="8691628" y="4969945"/>
              <a:ext cx="492184" cy="2040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3F902B47-9C78-453A-BC38-3612CA48A252}"/>
                </a:ext>
              </a:extLst>
            </p:cNvPr>
            <p:cNvCxnSpPr>
              <a:stCxn id="169" idx="4"/>
              <a:endCxn id="175" idx="0"/>
            </p:cNvCxnSpPr>
            <p:nvPr/>
          </p:nvCxnSpPr>
          <p:spPr>
            <a:xfrm>
              <a:off x="8691628" y="4969945"/>
              <a:ext cx="813017" cy="20402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946D3139-5BB5-4380-A4A3-9475987C4803}"/>
                </a:ext>
              </a:extLst>
            </p:cNvPr>
            <p:cNvCxnSpPr>
              <a:stCxn id="177" idx="4"/>
              <a:endCxn id="182" idx="0"/>
            </p:cNvCxnSpPr>
            <p:nvPr/>
          </p:nvCxnSpPr>
          <p:spPr>
            <a:xfrm flipH="1">
              <a:off x="7652319" y="5650033"/>
              <a:ext cx="191620" cy="272035"/>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08" name="直接连接符 207">
              <a:extLst>
                <a:ext uri="{FF2B5EF4-FFF2-40B4-BE49-F238E27FC236}">
                  <a16:creationId xmlns:a16="http://schemas.microsoft.com/office/drawing/2014/main" id="{6E4EABC3-B2C0-4452-8FE7-778F3D5A0F9F}"/>
                </a:ext>
              </a:extLst>
            </p:cNvPr>
            <p:cNvCxnSpPr>
              <a:stCxn id="177" idx="4"/>
              <a:endCxn id="183" idx="0"/>
            </p:cNvCxnSpPr>
            <p:nvPr/>
          </p:nvCxnSpPr>
          <p:spPr>
            <a:xfrm>
              <a:off x="7843938" y="5650033"/>
              <a:ext cx="127747" cy="272035"/>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09" name="直接连接符 208">
              <a:extLst>
                <a:ext uri="{FF2B5EF4-FFF2-40B4-BE49-F238E27FC236}">
                  <a16:creationId xmlns:a16="http://schemas.microsoft.com/office/drawing/2014/main" id="{451F95CC-3BA4-4C61-A996-F609ED533052}"/>
                </a:ext>
              </a:extLst>
            </p:cNvPr>
            <p:cNvCxnSpPr>
              <a:stCxn id="177" idx="4"/>
              <a:endCxn id="187" idx="0"/>
            </p:cNvCxnSpPr>
            <p:nvPr/>
          </p:nvCxnSpPr>
          <p:spPr>
            <a:xfrm>
              <a:off x="7843937" y="5650033"/>
              <a:ext cx="447112" cy="272035"/>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10" name="直接连接符 209">
              <a:extLst>
                <a:ext uri="{FF2B5EF4-FFF2-40B4-BE49-F238E27FC236}">
                  <a16:creationId xmlns:a16="http://schemas.microsoft.com/office/drawing/2014/main" id="{89330B0C-61E5-47E3-A674-3BAE28A14BC6}"/>
                </a:ext>
              </a:extLst>
            </p:cNvPr>
            <p:cNvCxnSpPr>
              <a:stCxn id="178" idx="4"/>
            </p:cNvCxnSpPr>
            <p:nvPr/>
          </p:nvCxnSpPr>
          <p:spPr>
            <a:xfrm flipH="1">
              <a:off x="7971686" y="5650033"/>
              <a:ext cx="191620" cy="272035"/>
            </a:xfrm>
            <a:prstGeom prst="line">
              <a:avLst/>
            </a:prstGeom>
            <a:ln>
              <a:solidFill>
                <a:srgbClr val="2BA245"/>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9F5CA3DA-B4C3-43C9-84BD-D7D3EF2CA54C}"/>
                </a:ext>
              </a:extLst>
            </p:cNvPr>
            <p:cNvCxnSpPr>
              <a:stCxn id="178" idx="4"/>
              <a:endCxn id="184" idx="0"/>
            </p:cNvCxnSpPr>
            <p:nvPr/>
          </p:nvCxnSpPr>
          <p:spPr>
            <a:xfrm>
              <a:off x="8163305" y="5650033"/>
              <a:ext cx="828885" cy="272035"/>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12" name="直接连接符 211">
              <a:extLst>
                <a:ext uri="{FF2B5EF4-FFF2-40B4-BE49-F238E27FC236}">
                  <a16:creationId xmlns:a16="http://schemas.microsoft.com/office/drawing/2014/main" id="{78DAF10E-6028-490F-96D7-647278A4990D}"/>
                </a:ext>
              </a:extLst>
            </p:cNvPr>
            <p:cNvCxnSpPr>
              <a:stCxn id="178" idx="4"/>
            </p:cNvCxnSpPr>
            <p:nvPr/>
          </p:nvCxnSpPr>
          <p:spPr>
            <a:xfrm>
              <a:off x="8163306" y="5650033"/>
              <a:ext cx="126280" cy="25119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13" name="直接连接符 212">
              <a:extLst>
                <a:ext uri="{FF2B5EF4-FFF2-40B4-BE49-F238E27FC236}">
                  <a16:creationId xmlns:a16="http://schemas.microsoft.com/office/drawing/2014/main" id="{23FBCC54-AE6D-4C3C-9489-C450AA16B303}"/>
                </a:ext>
              </a:extLst>
            </p:cNvPr>
            <p:cNvCxnSpPr>
              <a:stCxn id="179" idx="4"/>
              <a:endCxn id="184" idx="0"/>
            </p:cNvCxnSpPr>
            <p:nvPr/>
          </p:nvCxnSpPr>
          <p:spPr>
            <a:xfrm flipH="1">
              <a:off x="8992192" y="5650033"/>
              <a:ext cx="191620" cy="272035"/>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14" name="直接连接符 213">
              <a:extLst>
                <a:ext uri="{FF2B5EF4-FFF2-40B4-BE49-F238E27FC236}">
                  <a16:creationId xmlns:a16="http://schemas.microsoft.com/office/drawing/2014/main" id="{FDBA3420-B610-464B-A2EE-77D9CBF04266}"/>
                </a:ext>
              </a:extLst>
            </p:cNvPr>
            <p:cNvCxnSpPr>
              <a:stCxn id="179" idx="4"/>
              <a:endCxn id="185" idx="0"/>
            </p:cNvCxnSpPr>
            <p:nvPr/>
          </p:nvCxnSpPr>
          <p:spPr>
            <a:xfrm>
              <a:off x="9183812" y="5650033"/>
              <a:ext cx="129213" cy="272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6450A2AF-43F8-4E1D-96D1-96AA7079A3B4}"/>
                </a:ext>
              </a:extLst>
            </p:cNvPr>
            <p:cNvCxnSpPr>
              <a:stCxn id="179" idx="4"/>
              <a:endCxn id="188" idx="0"/>
            </p:cNvCxnSpPr>
            <p:nvPr/>
          </p:nvCxnSpPr>
          <p:spPr>
            <a:xfrm>
              <a:off x="9183812" y="5650033"/>
              <a:ext cx="448579" cy="272035"/>
            </a:xfrm>
            <a:prstGeom prst="line">
              <a:avLst/>
            </a:prstGeom>
            <a:ln>
              <a:solidFill>
                <a:srgbClr val="2BA245"/>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A5C12929-38F5-4252-B8B3-406182623ECB}"/>
                </a:ext>
              </a:extLst>
            </p:cNvPr>
            <p:cNvCxnSpPr>
              <a:stCxn id="180" idx="4"/>
              <a:endCxn id="185" idx="0"/>
            </p:cNvCxnSpPr>
            <p:nvPr/>
          </p:nvCxnSpPr>
          <p:spPr>
            <a:xfrm flipH="1">
              <a:off x="9313024" y="5650032"/>
              <a:ext cx="191620" cy="272035"/>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17" name="直接连接符 216">
              <a:extLst>
                <a:ext uri="{FF2B5EF4-FFF2-40B4-BE49-F238E27FC236}">
                  <a16:creationId xmlns:a16="http://schemas.microsoft.com/office/drawing/2014/main" id="{8546DB46-8ED0-46B7-9A34-84BD42EDD49C}"/>
                </a:ext>
              </a:extLst>
            </p:cNvPr>
            <p:cNvCxnSpPr>
              <a:endCxn id="188" idx="0"/>
            </p:cNvCxnSpPr>
            <p:nvPr/>
          </p:nvCxnSpPr>
          <p:spPr>
            <a:xfrm>
              <a:off x="9501712" y="5670880"/>
              <a:ext cx="130679" cy="25119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18" name="直接连接符 217">
              <a:extLst>
                <a:ext uri="{FF2B5EF4-FFF2-40B4-BE49-F238E27FC236}">
                  <a16:creationId xmlns:a16="http://schemas.microsoft.com/office/drawing/2014/main" id="{55807B55-A333-4680-8971-C378B900D953}"/>
                </a:ext>
              </a:extLst>
            </p:cNvPr>
            <p:cNvCxnSpPr/>
            <p:nvPr/>
          </p:nvCxnSpPr>
          <p:spPr>
            <a:xfrm flipH="1">
              <a:off x="8990721" y="5670880"/>
              <a:ext cx="512452" cy="230356"/>
            </a:xfrm>
            <a:prstGeom prst="line">
              <a:avLst/>
            </a:prstGeom>
            <a:ln/>
          </p:spPr>
          <p:style>
            <a:lnRef idx="1">
              <a:schemeClr val="accent3"/>
            </a:lnRef>
            <a:fillRef idx="0">
              <a:schemeClr val="accent3"/>
            </a:fillRef>
            <a:effectRef idx="0">
              <a:schemeClr val="accent3"/>
            </a:effectRef>
            <a:fontRef idx="minor">
              <a:schemeClr val="tx1"/>
            </a:fontRef>
          </p:style>
        </p:cxnSp>
      </p:grpSp>
      <mc:AlternateContent xmlns:mc="http://schemas.openxmlformats.org/markup-compatibility/2006" xmlns:a14="http://schemas.microsoft.com/office/drawing/2010/main">
        <mc:Choice Requires="a14">
          <p:sp>
            <p:nvSpPr>
              <p:cNvPr id="220" name="矩形 219">
                <a:extLst>
                  <a:ext uri="{FF2B5EF4-FFF2-40B4-BE49-F238E27FC236}">
                    <a16:creationId xmlns:a16="http://schemas.microsoft.com/office/drawing/2014/main" id="{4C85A202-09E6-46F8-BCB5-D0A810905945}"/>
                  </a:ext>
                </a:extLst>
              </p:cNvPr>
              <p:cNvSpPr/>
              <p:nvPr/>
            </p:nvSpPr>
            <p:spPr>
              <a:xfrm>
                <a:off x="9197235" y="1116603"/>
                <a:ext cx="2017668" cy="2580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ea typeface="+mj-ea"/>
                            </a:rPr>
                          </m:ctrlPr>
                        </m:sSubPr>
                        <m:e>
                          <m:r>
                            <a:rPr lang="en-US" altLang="zh-CN" sz="1000" b="0" i="1" smtClean="0">
                              <a:latin typeface="Cambria Math" panose="02040503050406030204" pitchFamily="18" charset="0"/>
                              <a:ea typeface="+mj-ea"/>
                            </a:rPr>
                            <m:t>𝐷𝐶𝑉𝑅</m:t>
                          </m:r>
                        </m:e>
                        <m:sub>
                          <m:r>
                            <a:rPr lang="en-US" altLang="zh-CN" sz="1000" b="0" i="1" smtClean="0">
                              <a:latin typeface="Cambria Math" panose="02040503050406030204" pitchFamily="18" charset="0"/>
                              <a:ea typeface="+mj-ea"/>
                            </a:rPr>
                            <m:t>𝑝𝑑𝑐𝑣𝑟</m:t>
                          </m:r>
                        </m:sub>
                      </m:sSub>
                      <m:r>
                        <a:rPr lang="en-US" altLang="zh-CN" sz="1000" i="1" smtClean="0">
                          <a:latin typeface="Cambria Math" panose="02040503050406030204" pitchFamily="18" charset="0"/>
                          <a:ea typeface="+mj-ea"/>
                        </a:rPr>
                        <m:t>=</m:t>
                      </m:r>
                      <m:r>
                        <a:rPr lang="en-US" altLang="zh-CN" sz="1000" b="0" i="1" smtClean="0">
                          <a:latin typeface="Cambria Math" panose="02040503050406030204" pitchFamily="18" charset="0"/>
                          <a:ea typeface="+mj-ea"/>
                        </a:rPr>
                        <m:t>𝑓</m:t>
                      </m:r>
                      <m:r>
                        <a:rPr lang="en-US" altLang="zh-CN" sz="1000" i="1">
                          <a:latin typeface="Cambria Math" panose="02040503050406030204" pitchFamily="18" charset="0"/>
                          <a:ea typeface="+mj-ea"/>
                        </a:rPr>
                        <m:t>(</m:t>
                      </m:r>
                      <m:r>
                        <a:rPr lang="en-US" altLang="zh-CN" sz="1000" b="0" i="1" smtClean="0">
                          <a:latin typeface="Cambria Math" panose="02040503050406030204" pitchFamily="18" charset="0"/>
                          <a:ea typeface="+mj-ea"/>
                        </a:rPr>
                        <m:t>𝑝𝑑𝑐𝑣𝑟</m:t>
                      </m:r>
                      <m:r>
                        <a:rPr lang="en-US" altLang="zh-CN" sz="1000" b="0" i="1" smtClean="0">
                          <a:latin typeface="Cambria Math" panose="02040503050406030204" pitchFamily="18" charset="0"/>
                          <a:ea typeface="+mj-ea"/>
                        </a:rPr>
                        <m:t>, </m:t>
                      </m:r>
                      <m:r>
                        <a:rPr lang="en-US" altLang="zh-CN" sz="1000" b="0" i="1" smtClean="0">
                          <a:latin typeface="Cambria Math" panose="02040503050406030204" pitchFamily="18" charset="0"/>
                          <a:ea typeface="+mj-ea"/>
                        </a:rPr>
                        <m:t>𝑓𝑒𝑎𝑡𝑢𝑟𝑒</m:t>
                      </m:r>
                      <m:r>
                        <a:rPr lang="en-US" altLang="zh-CN" sz="1000" i="1">
                          <a:latin typeface="Cambria Math" panose="02040503050406030204" pitchFamily="18" charset="0"/>
                          <a:ea typeface="+mj-ea"/>
                        </a:rPr>
                        <m:t>)</m:t>
                      </m:r>
                    </m:oMath>
                  </m:oMathPara>
                </a14:m>
                <a:endParaRPr lang="zh-CN" altLang="en-US" sz="1000" dirty="0">
                  <a:latin typeface="+mj-ea"/>
                  <a:ea typeface="+mj-ea"/>
                </a:endParaRPr>
              </a:p>
            </p:txBody>
          </p:sp>
        </mc:Choice>
        <mc:Fallback xmlns="">
          <p:sp>
            <p:nvSpPr>
              <p:cNvPr id="220" name="矩形 219">
                <a:extLst>
                  <a:ext uri="{FF2B5EF4-FFF2-40B4-BE49-F238E27FC236}">
                    <a16:creationId xmlns:a16="http://schemas.microsoft.com/office/drawing/2014/main" id="{4C85A202-09E6-46F8-BCB5-D0A810905945}"/>
                  </a:ext>
                </a:extLst>
              </p:cNvPr>
              <p:cNvSpPr>
                <a:spLocks noRot="1" noChangeAspect="1" noMove="1" noResize="1" noEditPoints="1" noAdjustHandles="1" noChangeArrowheads="1" noChangeShapeType="1" noTextEdit="1"/>
              </p:cNvSpPr>
              <p:nvPr/>
            </p:nvSpPr>
            <p:spPr>
              <a:xfrm>
                <a:off x="9197235" y="1116603"/>
                <a:ext cx="2017668" cy="258084"/>
              </a:xfrm>
              <a:prstGeom prst="rect">
                <a:avLst/>
              </a:prstGeom>
              <a:blipFill>
                <a:blip r:embed="rId7"/>
                <a:stretch>
                  <a:fillRect/>
                </a:stretch>
              </a:blipFill>
            </p:spPr>
            <p:txBody>
              <a:bodyPr/>
              <a:lstStyle/>
              <a:p>
                <a:r>
                  <a:rPr lang="zh-CN" altLang="en-US">
                    <a:noFill/>
                  </a:rPr>
                  <a:t> </a:t>
                </a:r>
              </a:p>
            </p:txBody>
          </p:sp>
        </mc:Fallback>
      </mc:AlternateContent>
      <p:grpSp>
        <p:nvGrpSpPr>
          <p:cNvPr id="233" name="组合 232">
            <a:extLst>
              <a:ext uri="{FF2B5EF4-FFF2-40B4-BE49-F238E27FC236}">
                <a16:creationId xmlns:a16="http://schemas.microsoft.com/office/drawing/2014/main" id="{67678CC1-75D2-4D75-BC77-439509596FC0}"/>
              </a:ext>
            </a:extLst>
          </p:cNvPr>
          <p:cNvGrpSpPr/>
          <p:nvPr/>
        </p:nvGrpSpPr>
        <p:grpSpPr>
          <a:xfrm>
            <a:off x="6449058" y="2834665"/>
            <a:ext cx="1215818" cy="771990"/>
            <a:chOff x="6563362" y="3120858"/>
            <a:chExt cx="1215818" cy="771990"/>
          </a:xfrm>
        </p:grpSpPr>
        <p:sp>
          <p:nvSpPr>
            <p:cNvPr id="7" name="椭圆 6">
              <a:extLst>
                <a:ext uri="{FF2B5EF4-FFF2-40B4-BE49-F238E27FC236}">
                  <a16:creationId xmlns:a16="http://schemas.microsoft.com/office/drawing/2014/main" id="{A1D20DD0-3E8A-4681-A1B3-4ECD1322F552}"/>
                </a:ext>
              </a:extLst>
            </p:cNvPr>
            <p:cNvSpPr/>
            <p:nvPr/>
          </p:nvSpPr>
          <p:spPr>
            <a:xfrm>
              <a:off x="6563362" y="3339251"/>
              <a:ext cx="338665" cy="304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AB2BE57-171B-4B6D-A9B1-EB031205F82F}"/>
                    </a:ext>
                  </a:extLst>
                </p:cNvPr>
                <p:cNvSpPr txBox="1"/>
                <p:nvPr/>
              </p:nvSpPr>
              <p:spPr>
                <a:xfrm>
                  <a:off x="6563362" y="3677404"/>
                  <a:ext cx="386079"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800" i="1" dirty="0" smtClean="0">
                            <a:latin typeface="Cambria Math" panose="02040503050406030204" pitchFamily="18" charset="0"/>
                            <a:ea typeface="+mj-ea"/>
                          </a:rPr>
                          <m:t>𝑎𝑖𝑑</m:t>
                        </m:r>
                      </m:oMath>
                    </m:oMathPara>
                  </a14:m>
                  <a:endParaRPr lang="zh-CN" altLang="en-US" sz="800" dirty="0">
                    <a:latin typeface="+mj-ea"/>
                    <a:ea typeface="+mj-ea"/>
                  </a:endParaRPr>
                </a:p>
              </p:txBody>
            </p:sp>
          </mc:Choice>
          <mc:Fallback xmlns="">
            <p:sp>
              <p:nvSpPr>
                <p:cNvPr id="8" name="文本框 7">
                  <a:extLst>
                    <a:ext uri="{FF2B5EF4-FFF2-40B4-BE49-F238E27FC236}">
                      <a16:creationId xmlns:a16="http://schemas.microsoft.com/office/drawing/2014/main" id="{DAB2BE57-171B-4B6D-A9B1-EB031205F82F}"/>
                    </a:ext>
                  </a:extLst>
                </p:cNvPr>
                <p:cNvSpPr txBox="1">
                  <a:spLocks noRot="1" noChangeAspect="1" noMove="1" noResize="1" noEditPoints="1" noAdjustHandles="1" noChangeArrowheads="1" noChangeShapeType="1" noTextEdit="1"/>
                </p:cNvSpPr>
                <p:nvPr/>
              </p:nvSpPr>
              <p:spPr>
                <a:xfrm>
                  <a:off x="6563362" y="3677404"/>
                  <a:ext cx="386079" cy="215444"/>
                </a:xfrm>
                <a:prstGeom prst="rect">
                  <a:avLst/>
                </a:prstGeom>
                <a:blipFill>
                  <a:blip r:embed="rId10"/>
                  <a:stretch>
                    <a:fillRect/>
                  </a:stretch>
                </a:blipFill>
              </p:spPr>
              <p:txBody>
                <a:bodyPr/>
                <a:lstStyle/>
                <a:p>
                  <a:r>
                    <a:rPr lang="zh-CN" altLang="en-US">
                      <a:noFill/>
                    </a:rPr>
                    <a:t> </a:t>
                  </a:r>
                </a:p>
              </p:txBody>
            </p:sp>
          </mc:Fallback>
        </mc:AlternateContent>
        <p:sp>
          <p:nvSpPr>
            <p:cNvPr id="134" name="椭圆 133">
              <a:extLst>
                <a:ext uri="{FF2B5EF4-FFF2-40B4-BE49-F238E27FC236}">
                  <a16:creationId xmlns:a16="http://schemas.microsoft.com/office/drawing/2014/main" id="{80577BEE-DCEF-40FC-8C9F-B1B406F3198B}"/>
                </a:ext>
              </a:extLst>
            </p:cNvPr>
            <p:cNvSpPr/>
            <p:nvPr/>
          </p:nvSpPr>
          <p:spPr>
            <a:xfrm>
              <a:off x="6973149" y="3339251"/>
              <a:ext cx="338665" cy="304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4B4B7D7B-F974-416F-9B35-984DCE19BB96}"/>
                    </a:ext>
                  </a:extLst>
                </p:cNvPr>
                <p:cNvSpPr txBox="1"/>
                <p:nvPr/>
              </p:nvSpPr>
              <p:spPr>
                <a:xfrm>
                  <a:off x="6932511" y="3677404"/>
                  <a:ext cx="386079"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800" b="0" i="1" smtClean="0">
                            <a:latin typeface="Cambria Math" panose="02040503050406030204" pitchFamily="18" charset="0"/>
                            <a:ea typeface="+mj-ea"/>
                          </a:rPr>
                          <m:t>𝑝𝑑𝑐𝑣𝑟</m:t>
                        </m:r>
                      </m:oMath>
                    </m:oMathPara>
                  </a14:m>
                  <a:endParaRPr lang="zh-CN" altLang="en-US" sz="800" dirty="0">
                    <a:latin typeface="+mj-ea"/>
                    <a:ea typeface="+mj-ea"/>
                  </a:endParaRPr>
                </a:p>
              </p:txBody>
            </p:sp>
          </mc:Choice>
          <mc:Fallback xmlns="">
            <p:sp>
              <p:nvSpPr>
                <p:cNvPr id="135" name="文本框 134">
                  <a:extLst>
                    <a:ext uri="{FF2B5EF4-FFF2-40B4-BE49-F238E27FC236}">
                      <a16:creationId xmlns:a16="http://schemas.microsoft.com/office/drawing/2014/main" id="{4B4B7D7B-F974-416F-9B35-984DCE19BB96}"/>
                    </a:ext>
                  </a:extLst>
                </p:cNvPr>
                <p:cNvSpPr txBox="1">
                  <a:spLocks noRot="1" noChangeAspect="1" noMove="1" noResize="1" noEditPoints="1" noAdjustHandles="1" noChangeArrowheads="1" noChangeShapeType="1" noTextEdit="1"/>
                </p:cNvSpPr>
                <p:nvPr/>
              </p:nvSpPr>
              <p:spPr>
                <a:xfrm>
                  <a:off x="6932511" y="3677404"/>
                  <a:ext cx="386079" cy="215444"/>
                </a:xfrm>
                <a:prstGeom prst="rect">
                  <a:avLst/>
                </a:prstGeom>
                <a:blipFill>
                  <a:blip r:embed="rId11"/>
                  <a:stretch>
                    <a:fillRect r="-6250" b="-2857"/>
                  </a:stretch>
                </a:blipFill>
              </p:spPr>
              <p:txBody>
                <a:bodyPr/>
                <a:lstStyle/>
                <a:p>
                  <a:r>
                    <a:rPr lang="zh-CN" altLang="en-US">
                      <a:noFill/>
                    </a:rPr>
                    <a:t> </a:t>
                  </a:r>
                </a:p>
              </p:txBody>
            </p:sp>
          </mc:Fallback>
        </mc:AlternateContent>
        <p:sp>
          <p:nvSpPr>
            <p:cNvPr id="138" name="椭圆 137">
              <a:extLst>
                <a:ext uri="{FF2B5EF4-FFF2-40B4-BE49-F238E27FC236}">
                  <a16:creationId xmlns:a16="http://schemas.microsoft.com/office/drawing/2014/main" id="{7244AC8D-541E-435F-8774-32D3BA734BFC}"/>
                </a:ext>
              </a:extLst>
            </p:cNvPr>
            <p:cNvSpPr/>
            <p:nvPr/>
          </p:nvSpPr>
          <p:spPr>
            <a:xfrm>
              <a:off x="7407899" y="3350693"/>
              <a:ext cx="338665" cy="304800"/>
            </a:xfrm>
            <a:prstGeom prst="ellipse">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4DB465D6-B0BF-4DBB-A936-0A78C389273F}"/>
                    </a:ext>
                  </a:extLst>
                </p:cNvPr>
                <p:cNvSpPr txBox="1"/>
                <p:nvPr/>
              </p:nvSpPr>
              <p:spPr>
                <a:xfrm>
                  <a:off x="7393101" y="3665962"/>
                  <a:ext cx="386079"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800" b="0" i="1" dirty="0" smtClean="0">
                            <a:latin typeface="Cambria Math" panose="02040503050406030204" pitchFamily="18" charset="0"/>
                            <a:ea typeface="+mj-ea"/>
                          </a:rPr>
                          <m:t>𝑢</m:t>
                        </m:r>
                        <m:r>
                          <a:rPr lang="en-US" altLang="zh-CN" sz="800" i="1" dirty="0" smtClean="0">
                            <a:latin typeface="Cambria Math" panose="02040503050406030204" pitchFamily="18" charset="0"/>
                            <a:ea typeface="+mj-ea"/>
                          </a:rPr>
                          <m:t>𝑖𝑑</m:t>
                        </m:r>
                      </m:oMath>
                    </m:oMathPara>
                  </a14:m>
                  <a:endParaRPr lang="zh-CN" altLang="en-US" sz="800" dirty="0">
                    <a:latin typeface="+mj-ea"/>
                    <a:ea typeface="+mj-ea"/>
                  </a:endParaRPr>
                </a:p>
              </p:txBody>
            </p:sp>
          </mc:Choice>
          <mc:Fallback xmlns="">
            <p:sp>
              <p:nvSpPr>
                <p:cNvPr id="139" name="文本框 138">
                  <a:extLst>
                    <a:ext uri="{FF2B5EF4-FFF2-40B4-BE49-F238E27FC236}">
                      <a16:creationId xmlns:a16="http://schemas.microsoft.com/office/drawing/2014/main" id="{4DB465D6-B0BF-4DBB-A936-0A78C389273F}"/>
                    </a:ext>
                  </a:extLst>
                </p:cNvPr>
                <p:cNvSpPr txBox="1">
                  <a:spLocks noRot="1" noChangeAspect="1" noMove="1" noResize="1" noEditPoints="1" noAdjustHandles="1" noChangeArrowheads="1" noChangeShapeType="1" noTextEdit="1"/>
                </p:cNvSpPr>
                <p:nvPr/>
              </p:nvSpPr>
              <p:spPr>
                <a:xfrm>
                  <a:off x="7393101" y="3665962"/>
                  <a:ext cx="386079" cy="215444"/>
                </a:xfrm>
                <a:prstGeom prst="rect">
                  <a:avLst/>
                </a:prstGeom>
                <a:blipFill>
                  <a:blip r:embed="rId12"/>
                  <a:stretch>
                    <a:fillRect/>
                  </a:stretch>
                </a:blipFill>
              </p:spPr>
              <p:txBody>
                <a:bodyPr/>
                <a:lstStyle/>
                <a:p>
                  <a:r>
                    <a:rPr lang="zh-CN" altLang="en-US">
                      <a:noFill/>
                    </a:rPr>
                    <a:t> </a:t>
                  </a:r>
                </a:p>
              </p:txBody>
            </p:sp>
          </mc:Fallback>
        </mc:AlternateContent>
        <p:cxnSp>
          <p:nvCxnSpPr>
            <p:cNvPr id="30" name="直接箭头连接符 29">
              <a:extLst>
                <a:ext uri="{FF2B5EF4-FFF2-40B4-BE49-F238E27FC236}">
                  <a16:creationId xmlns:a16="http://schemas.microsoft.com/office/drawing/2014/main" id="{FA8ED3C9-255C-4B9A-8793-B16AE168626B}"/>
                </a:ext>
              </a:extLst>
            </p:cNvPr>
            <p:cNvCxnSpPr>
              <a:stCxn id="7" idx="0"/>
            </p:cNvCxnSpPr>
            <p:nvPr/>
          </p:nvCxnSpPr>
          <p:spPr>
            <a:xfrm flipH="1" flipV="1">
              <a:off x="6732694" y="3129280"/>
              <a:ext cx="1" cy="209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1" name="直接箭头连接符 220">
              <a:extLst>
                <a:ext uri="{FF2B5EF4-FFF2-40B4-BE49-F238E27FC236}">
                  <a16:creationId xmlns:a16="http://schemas.microsoft.com/office/drawing/2014/main" id="{412A36E3-3E09-48DD-A3AE-90B558FA5239}"/>
                </a:ext>
              </a:extLst>
            </p:cNvPr>
            <p:cNvCxnSpPr/>
            <p:nvPr/>
          </p:nvCxnSpPr>
          <p:spPr>
            <a:xfrm flipH="1" flipV="1">
              <a:off x="7142481" y="3120859"/>
              <a:ext cx="1" cy="209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2" name="直接箭头连接符 221">
              <a:extLst>
                <a:ext uri="{FF2B5EF4-FFF2-40B4-BE49-F238E27FC236}">
                  <a16:creationId xmlns:a16="http://schemas.microsoft.com/office/drawing/2014/main" id="{62F11875-6D72-4968-85DD-E18E8F1DAD8A}"/>
                </a:ext>
              </a:extLst>
            </p:cNvPr>
            <p:cNvCxnSpPr/>
            <p:nvPr/>
          </p:nvCxnSpPr>
          <p:spPr>
            <a:xfrm flipH="1" flipV="1">
              <a:off x="7577230" y="3120858"/>
              <a:ext cx="1" cy="209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5" name="文本框 234">
                <a:extLst>
                  <a:ext uri="{FF2B5EF4-FFF2-40B4-BE49-F238E27FC236}">
                    <a16:creationId xmlns:a16="http://schemas.microsoft.com/office/drawing/2014/main" id="{C0BF8231-A369-46E3-8C41-CE5D77C51F68}"/>
                  </a:ext>
                </a:extLst>
              </p:cNvPr>
              <p:cNvSpPr txBox="1"/>
              <p:nvPr/>
            </p:nvSpPr>
            <p:spPr>
              <a:xfrm>
                <a:off x="6100244" y="3834459"/>
                <a:ext cx="6077468" cy="821892"/>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latin typeface="+mj-ea"/>
                    <a:ea typeface="+mj-ea"/>
                  </a:rPr>
                  <a:t>鲁棒性优化：统计历史</a:t>
                </a:r>
                <a14:m>
                  <m:oMath xmlns:m="http://schemas.openxmlformats.org/officeDocument/2006/math">
                    <m:sSub>
                      <m:sSubPr>
                        <m:ctrlPr>
                          <a:rPr lang="en-US" altLang="zh-CN" sz="1600" i="1">
                            <a:latin typeface="Cambria Math" panose="02040503050406030204" pitchFamily="18" charset="0"/>
                            <a:ea typeface="+mj-ea"/>
                          </a:rPr>
                        </m:ctrlPr>
                      </m:sSubPr>
                      <m:e>
                        <m:r>
                          <a:rPr lang="en-US" altLang="zh-CN" sz="1600" i="1">
                            <a:latin typeface="Cambria Math" panose="02040503050406030204" pitchFamily="18" charset="0"/>
                            <a:ea typeface="+mj-ea"/>
                          </a:rPr>
                          <m:t>𝐷𝐶𝑉𝑅</m:t>
                        </m:r>
                      </m:e>
                      <m:sub>
                        <m:r>
                          <a:rPr lang="en-US" altLang="zh-CN" sz="1600" i="1">
                            <a:latin typeface="Cambria Math" panose="02040503050406030204" pitchFamily="18" charset="0"/>
                            <a:ea typeface="+mj-ea"/>
                          </a:rPr>
                          <m:t>𝑝𝑑𝑐𝑣𝑟</m:t>
                        </m:r>
                      </m:sub>
                    </m:sSub>
                    <m:r>
                      <a:rPr lang="zh-CN" altLang="en-US" sz="1600" i="1">
                        <a:latin typeface="Cambria Math" panose="02040503050406030204" pitchFamily="18" charset="0"/>
                        <a:ea typeface="+mj-ea"/>
                      </a:rPr>
                      <m:t>时</m:t>
                    </m:r>
                  </m:oMath>
                </a14:m>
                <a:r>
                  <a:rPr lang="zh-CN" altLang="en-US" sz="1600" dirty="0">
                    <a:latin typeface="+mj-ea"/>
                    <a:ea typeface="+mj-ea"/>
                  </a:rPr>
                  <a:t>考虑更多信息，比如</a:t>
                </a:r>
                <a:r>
                  <a:rPr lang="zh-CN" altLang="en-US" sz="1600" b="1" dirty="0">
                    <a:solidFill>
                      <a:srgbClr val="00B050"/>
                    </a:solidFill>
                    <a:latin typeface="+mj-ea"/>
                    <a:ea typeface="+mj-ea"/>
                  </a:rPr>
                  <a:t>广告</a:t>
                </a:r>
                <a:r>
                  <a:rPr lang="zh-CN" altLang="en-US" sz="1600" b="1" dirty="0">
                    <a:solidFill>
                      <a:srgbClr val="00B050"/>
                    </a:solidFill>
                    <a:latin typeface="+mj-ea"/>
                  </a:rPr>
                  <a:t>定向特征 </a:t>
                </a:r>
                <a:r>
                  <a:rPr lang="en-US" altLang="zh-CN" sz="1600" dirty="0">
                    <a:latin typeface="+mj-ea"/>
                  </a:rPr>
                  <a:t>/ </a:t>
                </a:r>
                <a:r>
                  <a:rPr lang="zh-CN" altLang="en-US" sz="1600" b="1" dirty="0">
                    <a:solidFill>
                      <a:srgbClr val="00B050"/>
                    </a:solidFill>
                    <a:latin typeface="+mj-ea"/>
                  </a:rPr>
                  <a:t>排序竞争特征 </a:t>
                </a:r>
                <a:r>
                  <a:rPr lang="en-US" altLang="zh-CN" sz="1600" b="1" dirty="0">
                    <a:solidFill>
                      <a:srgbClr val="00B050"/>
                    </a:solidFill>
                    <a:latin typeface="+mj-ea"/>
                  </a:rPr>
                  <a:t>/ </a:t>
                </a:r>
                <a:r>
                  <a:rPr lang="zh-CN" altLang="en-US" sz="1600" b="1" dirty="0">
                    <a:solidFill>
                      <a:srgbClr val="00B050"/>
                    </a:solidFill>
                    <a:latin typeface="+mj-ea"/>
                  </a:rPr>
                  <a:t>粗粒度广告特征等</a:t>
                </a:r>
                <a:endParaRPr lang="en-US" altLang="zh-CN" sz="1600" dirty="0">
                  <a:latin typeface="+mj-ea"/>
                  <a:ea typeface="+mj-ea"/>
                </a:endParaRPr>
              </a:p>
            </p:txBody>
          </p:sp>
        </mc:Choice>
        <mc:Fallback xmlns="">
          <p:sp>
            <p:nvSpPr>
              <p:cNvPr id="235" name="文本框 234">
                <a:extLst>
                  <a:ext uri="{FF2B5EF4-FFF2-40B4-BE49-F238E27FC236}">
                    <a16:creationId xmlns:a16="http://schemas.microsoft.com/office/drawing/2014/main" id="{C0BF8231-A369-46E3-8C41-CE5D77C51F68}"/>
                  </a:ext>
                </a:extLst>
              </p:cNvPr>
              <p:cNvSpPr txBox="1">
                <a:spLocks noRot="1" noChangeAspect="1" noMove="1" noResize="1" noEditPoints="1" noAdjustHandles="1" noChangeArrowheads="1" noChangeShapeType="1" noTextEdit="1"/>
              </p:cNvSpPr>
              <p:nvPr/>
            </p:nvSpPr>
            <p:spPr>
              <a:xfrm>
                <a:off x="6100244" y="3834459"/>
                <a:ext cx="6077468" cy="821892"/>
              </a:xfrm>
              <a:prstGeom prst="rect">
                <a:avLst/>
              </a:prstGeom>
              <a:blipFill>
                <a:blip r:embed="rId13"/>
                <a:stretch>
                  <a:fillRect l="-401" b="-8889"/>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4F07AA09-6873-4183-9350-7E7BA713D8C9}"/>
              </a:ext>
            </a:extLst>
          </p:cNvPr>
          <p:cNvGrpSpPr/>
          <p:nvPr/>
        </p:nvGrpSpPr>
        <p:grpSpPr>
          <a:xfrm>
            <a:off x="8176742" y="2844780"/>
            <a:ext cx="3852359" cy="897763"/>
            <a:chOff x="8291046" y="3530592"/>
            <a:chExt cx="3852359" cy="897763"/>
          </a:xfrm>
        </p:grpSpPr>
        <p:grpSp>
          <p:nvGrpSpPr>
            <p:cNvPr id="234" name="组合 233">
              <a:extLst>
                <a:ext uri="{FF2B5EF4-FFF2-40B4-BE49-F238E27FC236}">
                  <a16:creationId xmlns:a16="http://schemas.microsoft.com/office/drawing/2014/main" id="{D0D4D52E-6712-4456-96DB-8A0ABC272E61}"/>
                </a:ext>
              </a:extLst>
            </p:cNvPr>
            <p:cNvGrpSpPr/>
            <p:nvPr/>
          </p:nvGrpSpPr>
          <p:grpSpPr>
            <a:xfrm>
              <a:off x="8291046" y="3530592"/>
              <a:ext cx="3421843" cy="897763"/>
              <a:chOff x="8528112" y="3130973"/>
              <a:chExt cx="3421843" cy="897763"/>
            </a:xfrm>
          </p:grpSpPr>
          <p:sp>
            <p:nvSpPr>
              <p:cNvPr id="141" name="椭圆 140">
                <a:extLst>
                  <a:ext uri="{FF2B5EF4-FFF2-40B4-BE49-F238E27FC236}">
                    <a16:creationId xmlns:a16="http://schemas.microsoft.com/office/drawing/2014/main" id="{AA0AE3B0-BFBC-4F83-A847-2A156AB50F5D}"/>
                  </a:ext>
                </a:extLst>
              </p:cNvPr>
              <p:cNvSpPr/>
              <p:nvPr/>
            </p:nvSpPr>
            <p:spPr>
              <a:xfrm>
                <a:off x="8528112" y="3350693"/>
                <a:ext cx="338665" cy="304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30CFFA2D-7E92-48CE-A496-54081CFE516C}"/>
                      </a:ext>
                    </a:extLst>
                  </p:cNvPr>
                  <p:cNvSpPr txBox="1"/>
                  <p:nvPr/>
                </p:nvSpPr>
                <p:spPr>
                  <a:xfrm>
                    <a:off x="8528112" y="3688846"/>
                    <a:ext cx="386079"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800" i="1" dirty="0" smtClean="0">
                              <a:latin typeface="Cambria Math" panose="02040503050406030204" pitchFamily="18" charset="0"/>
                              <a:ea typeface="+mj-ea"/>
                            </a:rPr>
                            <m:t>𝑎𝑖𝑑</m:t>
                          </m:r>
                        </m:oMath>
                      </m:oMathPara>
                    </a14:m>
                    <a:endParaRPr lang="zh-CN" altLang="en-US" sz="800" dirty="0">
                      <a:latin typeface="+mj-ea"/>
                      <a:ea typeface="+mj-ea"/>
                    </a:endParaRPr>
                  </a:p>
                </p:txBody>
              </p:sp>
            </mc:Choice>
            <mc:Fallback xmlns="">
              <p:sp>
                <p:nvSpPr>
                  <p:cNvPr id="145" name="文本框 144">
                    <a:extLst>
                      <a:ext uri="{FF2B5EF4-FFF2-40B4-BE49-F238E27FC236}">
                        <a16:creationId xmlns:a16="http://schemas.microsoft.com/office/drawing/2014/main" id="{30CFFA2D-7E92-48CE-A496-54081CFE516C}"/>
                      </a:ext>
                    </a:extLst>
                  </p:cNvPr>
                  <p:cNvSpPr txBox="1">
                    <a:spLocks noRot="1" noChangeAspect="1" noMove="1" noResize="1" noEditPoints="1" noAdjustHandles="1" noChangeArrowheads="1" noChangeShapeType="1" noTextEdit="1"/>
                  </p:cNvSpPr>
                  <p:nvPr/>
                </p:nvSpPr>
                <p:spPr>
                  <a:xfrm>
                    <a:off x="8528112" y="3688846"/>
                    <a:ext cx="386079" cy="215444"/>
                  </a:xfrm>
                  <a:prstGeom prst="rect">
                    <a:avLst/>
                  </a:prstGeom>
                  <a:blipFill>
                    <a:blip r:embed="rId10"/>
                    <a:stretch>
                      <a:fillRect/>
                    </a:stretch>
                  </a:blipFill>
                </p:spPr>
                <p:txBody>
                  <a:bodyPr/>
                  <a:lstStyle/>
                  <a:p>
                    <a:r>
                      <a:rPr lang="zh-CN" altLang="en-US">
                        <a:noFill/>
                      </a:rPr>
                      <a:t> </a:t>
                    </a:r>
                  </a:p>
                </p:txBody>
              </p:sp>
            </mc:Fallback>
          </mc:AlternateContent>
          <p:sp>
            <p:nvSpPr>
              <p:cNvPr id="147" name="椭圆 146">
                <a:extLst>
                  <a:ext uri="{FF2B5EF4-FFF2-40B4-BE49-F238E27FC236}">
                    <a16:creationId xmlns:a16="http://schemas.microsoft.com/office/drawing/2014/main" id="{BA1F7583-881F-4AD2-BA3F-93DB30AC89E0}"/>
                  </a:ext>
                </a:extLst>
              </p:cNvPr>
              <p:cNvSpPr/>
              <p:nvPr/>
            </p:nvSpPr>
            <p:spPr>
              <a:xfrm>
                <a:off x="8937899" y="3350693"/>
                <a:ext cx="338665" cy="304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9" name="文本框 148">
                    <a:extLst>
                      <a:ext uri="{FF2B5EF4-FFF2-40B4-BE49-F238E27FC236}">
                        <a16:creationId xmlns:a16="http://schemas.microsoft.com/office/drawing/2014/main" id="{592D180B-DE15-4411-AA5C-F1F3BE9883EA}"/>
                      </a:ext>
                    </a:extLst>
                  </p:cNvPr>
                  <p:cNvSpPr txBox="1"/>
                  <p:nvPr/>
                </p:nvSpPr>
                <p:spPr>
                  <a:xfrm>
                    <a:off x="8897261" y="3688846"/>
                    <a:ext cx="386079"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800" b="0" i="1" smtClean="0">
                              <a:latin typeface="Cambria Math" panose="02040503050406030204" pitchFamily="18" charset="0"/>
                              <a:ea typeface="+mj-ea"/>
                            </a:rPr>
                            <m:t>𝑝𝑑𝑐𝑣𝑟</m:t>
                          </m:r>
                        </m:oMath>
                      </m:oMathPara>
                    </a14:m>
                    <a:endParaRPr lang="zh-CN" altLang="en-US" sz="800" dirty="0">
                      <a:latin typeface="+mj-ea"/>
                      <a:ea typeface="+mj-ea"/>
                    </a:endParaRPr>
                  </a:p>
                </p:txBody>
              </p:sp>
            </mc:Choice>
            <mc:Fallback xmlns="">
              <p:sp>
                <p:nvSpPr>
                  <p:cNvPr id="149" name="文本框 148">
                    <a:extLst>
                      <a:ext uri="{FF2B5EF4-FFF2-40B4-BE49-F238E27FC236}">
                        <a16:creationId xmlns:a16="http://schemas.microsoft.com/office/drawing/2014/main" id="{592D180B-DE15-4411-AA5C-F1F3BE9883EA}"/>
                      </a:ext>
                    </a:extLst>
                  </p:cNvPr>
                  <p:cNvSpPr txBox="1">
                    <a:spLocks noRot="1" noChangeAspect="1" noMove="1" noResize="1" noEditPoints="1" noAdjustHandles="1" noChangeArrowheads="1" noChangeShapeType="1" noTextEdit="1"/>
                  </p:cNvSpPr>
                  <p:nvPr/>
                </p:nvSpPr>
                <p:spPr>
                  <a:xfrm>
                    <a:off x="8897261" y="3688846"/>
                    <a:ext cx="386079" cy="215444"/>
                  </a:xfrm>
                  <a:prstGeom prst="rect">
                    <a:avLst/>
                  </a:prstGeom>
                  <a:blipFill>
                    <a:blip r:embed="rId14"/>
                    <a:stretch>
                      <a:fillRect r="-6349" b="-2857"/>
                    </a:stretch>
                  </a:blipFill>
                </p:spPr>
                <p:txBody>
                  <a:bodyPr/>
                  <a:lstStyle/>
                  <a:p>
                    <a:r>
                      <a:rPr lang="zh-CN" altLang="en-US">
                        <a:noFill/>
                      </a:rPr>
                      <a:t> </a:t>
                    </a:r>
                  </a:p>
                </p:txBody>
              </p:sp>
            </mc:Fallback>
          </mc:AlternateContent>
          <p:sp>
            <p:nvSpPr>
              <p:cNvPr id="153" name="椭圆 152">
                <a:extLst>
                  <a:ext uri="{FF2B5EF4-FFF2-40B4-BE49-F238E27FC236}">
                    <a16:creationId xmlns:a16="http://schemas.microsoft.com/office/drawing/2014/main" id="{916CB2BB-58DF-44EF-A043-8130FBFE5633}"/>
                  </a:ext>
                </a:extLst>
              </p:cNvPr>
              <p:cNvSpPr/>
              <p:nvPr/>
            </p:nvSpPr>
            <p:spPr>
              <a:xfrm>
                <a:off x="9372649" y="3362135"/>
                <a:ext cx="338665" cy="304800"/>
              </a:xfrm>
              <a:prstGeom prst="ellipse">
                <a:avLst/>
              </a:prstGeom>
              <a:ln>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54" name="文本框 153">
                    <a:extLst>
                      <a:ext uri="{FF2B5EF4-FFF2-40B4-BE49-F238E27FC236}">
                        <a16:creationId xmlns:a16="http://schemas.microsoft.com/office/drawing/2014/main" id="{24BDB3E0-22D8-4253-8241-6894B3998B07}"/>
                      </a:ext>
                    </a:extLst>
                  </p:cNvPr>
                  <p:cNvSpPr txBox="1"/>
                  <p:nvPr/>
                </p:nvSpPr>
                <p:spPr>
                  <a:xfrm>
                    <a:off x="9357851" y="3677404"/>
                    <a:ext cx="386079"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800" b="0" i="1" dirty="0" smtClean="0">
                              <a:latin typeface="Cambria Math" panose="02040503050406030204" pitchFamily="18" charset="0"/>
                              <a:ea typeface="+mj-ea"/>
                            </a:rPr>
                            <m:t>𝑢</m:t>
                          </m:r>
                          <m:r>
                            <a:rPr lang="en-US" altLang="zh-CN" sz="800" i="1" dirty="0" smtClean="0">
                              <a:latin typeface="Cambria Math" panose="02040503050406030204" pitchFamily="18" charset="0"/>
                              <a:ea typeface="+mj-ea"/>
                            </a:rPr>
                            <m:t>𝑖𝑑</m:t>
                          </m:r>
                        </m:oMath>
                      </m:oMathPara>
                    </a14:m>
                    <a:endParaRPr lang="zh-CN" altLang="en-US" sz="800" dirty="0">
                      <a:latin typeface="+mj-ea"/>
                      <a:ea typeface="+mj-ea"/>
                    </a:endParaRPr>
                  </a:p>
                </p:txBody>
              </p:sp>
            </mc:Choice>
            <mc:Fallback xmlns="">
              <p:sp>
                <p:nvSpPr>
                  <p:cNvPr id="154" name="文本框 153">
                    <a:extLst>
                      <a:ext uri="{FF2B5EF4-FFF2-40B4-BE49-F238E27FC236}">
                        <a16:creationId xmlns:a16="http://schemas.microsoft.com/office/drawing/2014/main" id="{24BDB3E0-22D8-4253-8241-6894B3998B07}"/>
                      </a:ext>
                    </a:extLst>
                  </p:cNvPr>
                  <p:cNvSpPr txBox="1">
                    <a:spLocks noRot="1" noChangeAspect="1" noMove="1" noResize="1" noEditPoints="1" noAdjustHandles="1" noChangeArrowheads="1" noChangeShapeType="1" noTextEdit="1"/>
                  </p:cNvSpPr>
                  <p:nvPr/>
                </p:nvSpPr>
                <p:spPr>
                  <a:xfrm>
                    <a:off x="9357851" y="3677404"/>
                    <a:ext cx="386079" cy="215444"/>
                  </a:xfrm>
                  <a:prstGeom prst="rect">
                    <a:avLst/>
                  </a:prstGeom>
                  <a:blipFill>
                    <a:blip r:embed="rId15"/>
                    <a:stretch>
                      <a:fillRect/>
                    </a:stretch>
                  </a:blipFill>
                </p:spPr>
                <p:txBody>
                  <a:bodyPr/>
                  <a:lstStyle/>
                  <a:p>
                    <a:r>
                      <a:rPr lang="zh-CN" altLang="en-US">
                        <a:noFill/>
                      </a:rPr>
                      <a:t> </a:t>
                    </a:r>
                  </a:p>
                </p:txBody>
              </p:sp>
            </mc:Fallback>
          </mc:AlternateContent>
          <p:sp>
            <p:nvSpPr>
              <p:cNvPr id="155" name="椭圆 154">
                <a:extLst>
                  <a:ext uri="{FF2B5EF4-FFF2-40B4-BE49-F238E27FC236}">
                    <a16:creationId xmlns:a16="http://schemas.microsoft.com/office/drawing/2014/main" id="{2C373025-6FAD-485B-8317-13FA97BCDBE0}"/>
                  </a:ext>
                </a:extLst>
              </p:cNvPr>
              <p:cNvSpPr/>
              <p:nvPr/>
            </p:nvSpPr>
            <p:spPr>
              <a:xfrm>
                <a:off x="9816328" y="3350693"/>
                <a:ext cx="338665" cy="304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B7C20628-D12F-47F8-99DE-0164ADDFDA0D}"/>
                  </a:ext>
                </a:extLst>
              </p:cNvPr>
              <p:cNvSpPr/>
              <p:nvPr/>
            </p:nvSpPr>
            <p:spPr>
              <a:xfrm>
                <a:off x="10226115" y="3350693"/>
                <a:ext cx="338665" cy="304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01FB8AEE-642D-4FAD-83F3-98AF8A60E53C}"/>
                  </a:ext>
                </a:extLst>
              </p:cNvPr>
              <p:cNvSpPr/>
              <p:nvPr/>
            </p:nvSpPr>
            <p:spPr>
              <a:xfrm>
                <a:off x="10660865" y="3362135"/>
                <a:ext cx="338665" cy="304800"/>
              </a:xfrm>
              <a:prstGeom prst="ellipse">
                <a:avLst/>
              </a:prstGeom>
              <a:ln>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58" name="椭圆 157">
                <a:extLst>
                  <a:ext uri="{FF2B5EF4-FFF2-40B4-BE49-F238E27FC236}">
                    <a16:creationId xmlns:a16="http://schemas.microsoft.com/office/drawing/2014/main" id="{3724744F-636E-460F-B546-87FCE96A85AD}"/>
                  </a:ext>
                </a:extLst>
              </p:cNvPr>
              <p:cNvSpPr/>
              <p:nvPr/>
            </p:nvSpPr>
            <p:spPr>
              <a:xfrm>
                <a:off x="11095615" y="3350693"/>
                <a:ext cx="338665" cy="304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C052E91D-63FC-4AB9-9A28-76CF300AEB64}"/>
                  </a:ext>
                </a:extLst>
              </p:cNvPr>
              <p:cNvSpPr/>
              <p:nvPr/>
            </p:nvSpPr>
            <p:spPr>
              <a:xfrm>
                <a:off x="11530365" y="3362135"/>
                <a:ext cx="338665" cy="304800"/>
              </a:xfrm>
              <a:prstGeom prst="ellipse">
                <a:avLst/>
              </a:prstGeom>
              <a:ln>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60" name="文本框 159">
                    <a:extLst>
                      <a:ext uri="{FF2B5EF4-FFF2-40B4-BE49-F238E27FC236}">
                        <a16:creationId xmlns:a16="http://schemas.microsoft.com/office/drawing/2014/main" id="{20D01D73-2CB4-40F7-A2A0-E7BB29AF2EB5}"/>
                      </a:ext>
                    </a:extLst>
                  </p:cNvPr>
                  <p:cNvSpPr txBox="1"/>
                  <p:nvPr/>
                </p:nvSpPr>
                <p:spPr>
                  <a:xfrm>
                    <a:off x="9801511" y="3685693"/>
                    <a:ext cx="386080" cy="339132"/>
                  </a:xfrm>
                  <a:prstGeom prst="rect">
                    <a:avLst/>
                  </a:prstGeom>
                  <a:noFill/>
                </p:spPr>
                <p:txBody>
                  <a:bodyPr wrap="square" rtlCol="0">
                    <a:spAutoFit/>
                  </a:bodyPr>
                  <a:lstStyle/>
                  <a:p>
                    <a14:m>
                      <m:oMath xmlns:m="http://schemas.openxmlformats.org/officeDocument/2006/math">
                        <m:r>
                          <a:rPr lang="zh-CN" altLang="en-US" sz="800" i="1">
                            <a:latin typeface="Cambria Math" panose="02040503050406030204" pitchFamily="18" charset="0"/>
                            <a:ea typeface="+mj-ea"/>
                          </a:rPr>
                          <m:t>广告</m:t>
                        </m:r>
                      </m:oMath>
                    </a14:m>
                    <a:r>
                      <a:rPr lang="zh-CN" altLang="en-US" sz="800" dirty="0">
                        <a:latin typeface="+mj-ea"/>
                        <a:ea typeface="+mj-ea"/>
                      </a:rPr>
                      <a:t>定向</a:t>
                    </a:r>
                  </a:p>
                </p:txBody>
              </p:sp>
            </mc:Choice>
            <mc:Fallback xmlns="">
              <p:sp>
                <p:nvSpPr>
                  <p:cNvPr id="160" name="文本框 159">
                    <a:extLst>
                      <a:ext uri="{FF2B5EF4-FFF2-40B4-BE49-F238E27FC236}">
                        <a16:creationId xmlns:a16="http://schemas.microsoft.com/office/drawing/2014/main" id="{20D01D73-2CB4-40F7-A2A0-E7BB29AF2EB5}"/>
                      </a:ext>
                    </a:extLst>
                  </p:cNvPr>
                  <p:cNvSpPr txBox="1">
                    <a:spLocks noRot="1" noChangeAspect="1" noMove="1" noResize="1" noEditPoints="1" noAdjustHandles="1" noChangeArrowheads="1" noChangeShapeType="1" noTextEdit="1"/>
                  </p:cNvSpPr>
                  <p:nvPr/>
                </p:nvSpPr>
                <p:spPr>
                  <a:xfrm>
                    <a:off x="9801511" y="3685693"/>
                    <a:ext cx="386080" cy="339132"/>
                  </a:xfrm>
                  <a:prstGeom prst="rect">
                    <a:avLst/>
                  </a:prstGeom>
                  <a:blipFill>
                    <a:blip r:embed="rId16"/>
                    <a:stretch>
                      <a:fillRect b="-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1" name="文本框 160">
                    <a:extLst>
                      <a:ext uri="{FF2B5EF4-FFF2-40B4-BE49-F238E27FC236}">
                        <a16:creationId xmlns:a16="http://schemas.microsoft.com/office/drawing/2014/main" id="{BBB94784-752F-4E8C-9B8C-459474015507}"/>
                      </a:ext>
                    </a:extLst>
                  </p:cNvPr>
                  <p:cNvSpPr txBox="1"/>
                  <p:nvPr/>
                </p:nvSpPr>
                <p:spPr>
                  <a:xfrm>
                    <a:off x="10185494" y="3688846"/>
                    <a:ext cx="386080" cy="3370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800" b="0" i="1" smtClean="0">
                              <a:latin typeface="Cambria Math" panose="02040503050406030204" pitchFamily="18" charset="0"/>
                              <a:ea typeface="+mj-ea"/>
                            </a:rPr>
                            <m:t>𝑝𝑑𝑐𝑣𝑟</m:t>
                          </m:r>
                          <m:r>
                            <a:rPr lang="en-US" altLang="zh-CN" sz="800" b="0" i="1" smtClean="0">
                              <a:latin typeface="Cambria Math" panose="02040503050406030204" pitchFamily="18" charset="0"/>
                              <a:ea typeface="+mj-ea"/>
                            </a:rPr>
                            <m:t> </m:t>
                          </m:r>
                          <m:r>
                            <a:rPr lang="zh-CN" altLang="en-US" sz="800" i="1">
                              <a:latin typeface="Cambria Math" panose="02040503050406030204" pitchFamily="18" charset="0"/>
                              <a:ea typeface="+mj-ea"/>
                            </a:rPr>
                            <m:t>偏差</m:t>
                          </m:r>
                        </m:oMath>
                      </m:oMathPara>
                    </a14:m>
                    <a:endParaRPr lang="zh-CN" altLang="en-US" sz="800" dirty="0">
                      <a:latin typeface="+mj-ea"/>
                      <a:ea typeface="+mj-ea"/>
                    </a:endParaRPr>
                  </a:p>
                </p:txBody>
              </p:sp>
            </mc:Choice>
            <mc:Fallback xmlns="">
              <p:sp>
                <p:nvSpPr>
                  <p:cNvPr id="161" name="文本框 160">
                    <a:extLst>
                      <a:ext uri="{FF2B5EF4-FFF2-40B4-BE49-F238E27FC236}">
                        <a16:creationId xmlns:a16="http://schemas.microsoft.com/office/drawing/2014/main" id="{BBB94784-752F-4E8C-9B8C-459474015507}"/>
                      </a:ext>
                    </a:extLst>
                  </p:cNvPr>
                  <p:cNvSpPr txBox="1">
                    <a:spLocks noRot="1" noChangeAspect="1" noMove="1" noResize="1" noEditPoints="1" noAdjustHandles="1" noChangeArrowheads="1" noChangeShapeType="1" noTextEdit="1"/>
                  </p:cNvSpPr>
                  <p:nvPr/>
                </p:nvSpPr>
                <p:spPr>
                  <a:xfrm>
                    <a:off x="10185494" y="3688846"/>
                    <a:ext cx="386080" cy="337015"/>
                  </a:xfrm>
                  <a:prstGeom prst="rect">
                    <a:avLst/>
                  </a:prstGeom>
                  <a:blipFill>
                    <a:blip r:embed="rId17"/>
                    <a:stretch>
                      <a:fillRect r="-6349"/>
                    </a:stretch>
                  </a:blipFill>
                </p:spPr>
                <p:txBody>
                  <a:bodyPr/>
                  <a:lstStyle/>
                  <a:p>
                    <a:r>
                      <a:rPr lang="zh-CN" altLang="en-US">
                        <a:noFill/>
                      </a:rPr>
                      <a:t> </a:t>
                    </a:r>
                  </a:p>
                </p:txBody>
              </p:sp>
            </mc:Fallback>
          </mc:AlternateContent>
          <p:sp>
            <p:nvSpPr>
              <p:cNvPr id="162" name="文本框 161">
                <a:extLst>
                  <a:ext uri="{FF2B5EF4-FFF2-40B4-BE49-F238E27FC236}">
                    <a16:creationId xmlns:a16="http://schemas.microsoft.com/office/drawing/2014/main" id="{AA5EC07F-624F-4F20-B19D-4782DA10CF80}"/>
                  </a:ext>
                </a:extLst>
              </p:cNvPr>
              <p:cNvSpPr txBox="1"/>
              <p:nvPr/>
            </p:nvSpPr>
            <p:spPr>
              <a:xfrm>
                <a:off x="10613450" y="3679713"/>
                <a:ext cx="386080" cy="338554"/>
              </a:xfrm>
              <a:prstGeom prst="rect">
                <a:avLst/>
              </a:prstGeom>
              <a:noFill/>
            </p:spPr>
            <p:txBody>
              <a:bodyPr wrap="square" rtlCol="0">
                <a:spAutoFit/>
              </a:bodyPr>
              <a:lstStyle/>
              <a:p>
                <a:r>
                  <a:rPr lang="zh-CN" altLang="en-US" sz="800" dirty="0">
                    <a:latin typeface="+mj-ea"/>
                    <a:ea typeface="+mj-ea"/>
                  </a:rPr>
                  <a:t>排序竞争</a:t>
                </a:r>
              </a:p>
            </p:txBody>
          </p:sp>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1E051616-97CD-46EE-B093-412C4047F7CD}"/>
                      </a:ext>
                    </a:extLst>
                  </p:cNvPr>
                  <p:cNvSpPr txBox="1"/>
                  <p:nvPr/>
                </p:nvSpPr>
                <p:spPr>
                  <a:xfrm>
                    <a:off x="10997433" y="3674793"/>
                    <a:ext cx="508862" cy="338554"/>
                  </a:xfrm>
                  <a:prstGeom prst="rect">
                    <a:avLst/>
                  </a:prstGeom>
                  <a:noFill/>
                </p:spPr>
                <p:txBody>
                  <a:bodyPr wrap="square" rtlCol="0">
                    <a:spAutoFit/>
                  </a:bodyPr>
                  <a:lstStyle/>
                  <a:p>
                    <a:r>
                      <a:rPr lang="zh-CN" altLang="en-US" sz="800" dirty="0">
                        <a:latin typeface="+mj-ea"/>
                        <a:ea typeface="+mj-ea"/>
                      </a:rPr>
                      <a:t>粗粒度</a:t>
                    </a:r>
                    <a14:m>
                      <m:oMath xmlns:m="http://schemas.openxmlformats.org/officeDocument/2006/math">
                        <m:r>
                          <a:rPr lang="en-US" altLang="zh-CN" sz="800" b="0" i="1" smtClean="0">
                            <a:latin typeface="Cambria Math" panose="02040503050406030204" pitchFamily="18" charset="0"/>
                            <a:ea typeface="+mj-ea"/>
                          </a:rPr>
                          <m:t>𝑎𝑑</m:t>
                        </m:r>
                      </m:oMath>
                    </a14:m>
                    <a:r>
                      <a:rPr lang="zh-CN" altLang="en-US" sz="800" dirty="0">
                        <a:latin typeface="+mj-ea"/>
                        <a:ea typeface="+mj-ea"/>
                      </a:rPr>
                      <a:t>特征</a:t>
                    </a:r>
                  </a:p>
                </p:txBody>
              </p:sp>
            </mc:Choice>
            <mc:Fallback xmlns="">
              <p:sp>
                <p:nvSpPr>
                  <p:cNvPr id="163" name="文本框 162">
                    <a:extLst>
                      <a:ext uri="{FF2B5EF4-FFF2-40B4-BE49-F238E27FC236}">
                        <a16:creationId xmlns:a16="http://schemas.microsoft.com/office/drawing/2014/main" id="{1E051616-97CD-46EE-B093-412C4047F7CD}"/>
                      </a:ext>
                    </a:extLst>
                  </p:cNvPr>
                  <p:cNvSpPr txBox="1">
                    <a:spLocks noRot="1" noChangeAspect="1" noMove="1" noResize="1" noEditPoints="1" noAdjustHandles="1" noChangeArrowheads="1" noChangeShapeType="1" noTextEdit="1"/>
                  </p:cNvSpPr>
                  <p:nvPr/>
                </p:nvSpPr>
                <p:spPr>
                  <a:xfrm>
                    <a:off x="10997433" y="3674793"/>
                    <a:ext cx="508862" cy="338554"/>
                  </a:xfrm>
                  <a:prstGeom prst="rect">
                    <a:avLst/>
                  </a:prstGeom>
                  <a:blipFill>
                    <a:blip r:embed="rId18"/>
                    <a:stretch>
                      <a:fillRect b="-3571"/>
                    </a:stretch>
                  </a:blipFill>
                </p:spPr>
                <p:txBody>
                  <a:bodyPr/>
                  <a:lstStyle/>
                  <a:p>
                    <a:r>
                      <a:rPr lang="zh-CN" altLang="en-US">
                        <a:noFill/>
                      </a:rPr>
                      <a:t> </a:t>
                    </a:r>
                  </a:p>
                </p:txBody>
              </p:sp>
            </mc:Fallback>
          </mc:AlternateContent>
          <p:sp>
            <p:nvSpPr>
              <p:cNvPr id="164" name="文本框 163">
                <a:extLst>
                  <a:ext uri="{FF2B5EF4-FFF2-40B4-BE49-F238E27FC236}">
                    <a16:creationId xmlns:a16="http://schemas.microsoft.com/office/drawing/2014/main" id="{015B6B20-3137-4793-86EF-21DF776EF527}"/>
                  </a:ext>
                </a:extLst>
              </p:cNvPr>
              <p:cNvSpPr txBox="1"/>
              <p:nvPr/>
            </p:nvSpPr>
            <p:spPr>
              <a:xfrm>
                <a:off x="11506294" y="3690182"/>
                <a:ext cx="443661" cy="338554"/>
              </a:xfrm>
              <a:prstGeom prst="rect">
                <a:avLst/>
              </a:prstGeom>
              <a:noFill/>
            </p:spPr>
            <p:txBody>
              <a:bodyPr wrap="square" rtlCol="0">
                <a:spAutoFit/>
              </a:bodyPr>
              <a:lstStyle/>
              <a:p>
                <a:r>
                  <a:rPr lang="zh-CN" altLang="en-US" sz="800" dirty="0">
                    <a:latin typeface="+mj-ea"/>
                    <a:ea typeface="+mj-ea"/>
                  </a:rPr>
                  <a:t>调价特征</a:t>
                </a:r>
              </a:p>
            </p:txBody>
          </p:sp>
          <p:cxnSp>
            <p:nvCxnSpPr>
              <p:cNvPr id="223" name="直接箭头连接符 222">
                <a:extLst>
                  <a:ext uri="{FF2B5EF4-FFF2-40B4-BE49-F238E27FC236}">
                    <a16:creationId xmlns:a16="http://schemas.microsoft.com/office/drawing/2014/main" id="{8281A039-09D7-45C0-B114-F48233FC5CCF}"/>
                  </a:ext>
                </a:extLst>
              </p:cNvPr>
              <p:cNvCxnSpPr/>
              <p:nvPr/>
            </p:nvCxnSpPr>
            <p:spPr>
              <a:xfrm flipH="1" flipV="1">
                <a:off x="8706198" y="3130973"/>
                <a:ext cx="1" cy="209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4" name="直接箭头连接符 223">
                <a:extLst>
                  <a:ext uri="{FF2B5EF4-FFF2-40B4-BE49-F238E27FC236}">
                    <a16:creationId xmlns:a16="http://schemas.microsoft.com/office/drawing/2014/main" id="{12F8EB05-B781-47F0-AA21-2CAE8E82D0E1}"/>
                  </a:ext>
                </a:extLst>
              </p:cNvPr>
              <p:cNvCxnSpPr/>
              <p:nvPr/>
            </p:nvCxnSpPr>
            <p:spPr>
              <a:xfrm flipH="1" flipV="1">
                <a:off x="9115985" y="3130973"/>
                <a:ext cx="1" cy="209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5" name="直接箭头连接符 224">
                <a:extLst>
                  <a:ext uri="{FF2B5EF4-FFF2-40B4-BE49-F238E27FC236}">
                    <a16:creationId xmlns:a16="http://schemas.microsoft.com/office/drawing/2014/main" id="{3C61B48B-2BD7-432A-82DF-C9E4C1748A8F}"/>
                  </a:ext>
                </a:extLst>
              </p:cNvPr>
              <p:cNvCxnSpPr/>
              <p:nvPr/>
            </p:nvCxnSpPr>
            <p:spPr>
              <a:xfrm flipH="1" flipV="1">
                <a:off x="9548605" y="3139395"/>
                <a:ext cx="1" cy="209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直接箭头连接符 225">
                <a:extLst>
                  <a:ext uri="{FF2B5EF4-FFF2-40B4-BE49-F238E27FC236}">
                    <a16:creationId xmlns:a16="http://schemas.microsoft.com/office/drawing/2014/main" id="{B7AD0215-A5DF-47FE-AEBD-18F77FBC9716}"/>
                  </a:ext>
                </a:extLst>
              </p:cNvPr>
              <p:cNvCxnSpPr/>
              <p:nvPr/>
            </p:nvCxnSpPr>
            <p:spPr>
              <a:xfrm flipH="1" flipV="1">
                <a:off x="9958392" y="3130974"/>
                <a:ext cx="1" cy="209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直接箭头连接符 226">
                <a:extLst>
                  <a:ext uri="{FF2B5EF4-FFF2-40B4-BE49-F238E27FC236}">
                    <a16:creationId xmlns:a16="http://schemas.microsoft.com/office/drawing/2014/main" id="{A844F529-A879-4D00-8F75-648B1EFAB6BA}"/>
                  </a:ext>
                </a:extLst>
              </p:cNvPr>
              <p:cNvCxnSpPr/>
              <p:nvPr/>
            </p:nvCxnSpPr>
            <p:spPr>
              <a:xfrm flipH="1" flipV="1">
                <a:off x="10393141" y="3130973"/>
                <a:ext cx="1" cy="209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9" name="直接箭头连接符 228">
                <a:extLst>
                  <a:ext uri="{FF2B5EF4-FFF2-40B4-BE49-F238E27FC236}">
                    <a16:creationId xmlns:a16="http://schemas.microsoft.com/office/drawing/2014/main" id="{602B3EA3-79A3-4040-99B9-34D86E48C455}"/>
                  </a:ext>
                </a:extLst>
              </p:cNvPr>
              <p:cNvCxnSpPr/>
              <p:nvPr/>
            </p:nvCxnSpPr>
            <p:spPr>
              <a:xfrm flipH="1" flipV="1">
                <a:off x="10835204" y="3144795"/>
                <a:ext cx="1" cy="209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a:extLst>
                  <a:ext uri="{FF2B5EF4-FFF2-40B4-BE49-F238E27FC236}">
                    <a16:creationId xmlns:a16="http://schemas.microsoft.com/office/drawing/2014/main" id="{48D6EB2D-88ED-4C13-9A26-D010570BD7BC}"/>
                  </a:ext>
                </a:extLst>
              </p:cNvPr>
              <p:cNvCxnSpPr/>
              <p:nvPr/>
            </p:nvCxnSpPr>
            <p:spPr>
              <a:xfrm flipH="1" flipV="1">
                <a:off x="11244991" y="3136374"/>
                <a:ext cx="1" cy="209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1" name="直接箭头连接符 230">
                <a:extLst>
                  <a:ext uri="{FF2B5EF4-FFF2-40B4-BE49-F238E27FC236}">
                    <a16:creationId xmlns:a16="http://schemas.microsoft.com/office/drawing/2014/main" id="{2BCB3D75-B4C1-4E99-8E1D-21D9EB8C1197}"/>
                  </a:ext>
                </a:extLst>
              </p:cNvPr>
              <p:cNvCxnSpPr/>
              <p:nvPr/>
            </p:nvCxnSpPr>
            <p:spPr>
              <a:xfrm flipH="1" flipV="1">
                <a:off x="11679740" y="3136373"/>
                <a:ext cx="1" cy="209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36" name="椭圆 235">
              <a:extLst>
                <a:ext uri="{FF2B5EF4-FFF2-40B4-BE49-F238E27FC236}">
                  <a16:creationId xmlns:a16="http://schemas.microsoft.com/office/drawing/2014/main" id="{15598568-F25D-4BAA-BBFD-9BF095E09EC6}"/>
                </a:ext>
              </a:extLst>
            </p:cNvPr>
            <p:cNvSpPr/>
            <p:nvPr/>
          </p:nvSpPr>
          <p:spPr>
            <a:xfrm>
              <a:off x="11723815" y="3751285"/>
              <a:ext cx="338665" cy="304800"/>
            </a:xfrm>
            <a:prstGeom prst="ellipse">
              <a:avLst/>
            </a:prstGeom>
            <a:ln>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37" name="文本框 236">
              <a:extLst>
                <a:ext uri="{FF2B5EF4-FFF2-40B4-BE49-F238E27FC236}">
                  <a16:creationId xmlns:a16="http://schemas.microsoft.com/office/drawing/2014/main" id="{288B7610-B3AF-45DC-AD07-8B3D17CDF616}"/>
                </a:ext>
              </a:extLst>
            </p:cNvPr>
            <p:cNvSpPr txBox="1"/>
            <p:nvPr/>
          </p:nvSpPr>
          <p:spPr>
            <a:xfrm>
              <a:off x="11699744" y="4079332"/>
              <a:ext cx="443661" cy="338554"/>
            </a:xfrm>
            <a:prstGeom prst="rect">
              <a:avLst/>
            </a:prstGeom>
            <a:noFill/>
          </p:spPr>
          <p:txBody>
            <a:bodyPr wrap="square" rtlCol="0">
              <a:spAutoFit/>
            </a:bodyPr>
            <a:lstStyle/>
            <a:p>
              <a:r>
                <a:rPr lang="zh-CN" altLang="en-US" sz="800" dirty="0">
                  <a:latin typeface="+mj-ea"/>
                  <a:ea typeface="+mj-ea"/>
                </a:rPr>
                <a:t>时间特征</a:t>
              </a:r>
            </a:p>
          </p:txBody>
        </p:sp>
      </p:grpSp>
      <p:cxnSp>
        <p:nvCxnSpPr>
          <p:cNvPr id="238" name="直接箭头连接符 237">
            <a:extLst>
              <a:ext uri="{FF2B5EF4-FFF2-40B4-BE49-F238E27FC236}">
                <a16:creationId xmlns:a16="http://schemas.microsoft.com/office/drawing/2014/main" id="{FB2CB24F-3EDB-4860-9EA5-56FEB76A7F95}"/>
              </a:ext>
            </a:extLst>
          </p:cNvPr>
          <p:cNvCxnSpPr/>
          <p:nvPr/>
        </p:nvCxnSpPr>
        <p:spPr>
          <a:xfrm flipH="1" flipV="1">
            <a:off x="11758886" y="2839711"/>
            <a:ext cx="1" cy="209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9" name="矩形 238">
                <a:extLst>
                  <a:ext uri="{FF2B5EF4-FFF2-40B4-BE49-F238E27FC236}">
                    <a16:creationId xmlns:a16="http://schemas.microsoft.com/office/drawing/2014/main" id="{1A70BA28-A0E6-40A0-B306-B537032E7183}"/>
                  </a:ext>
                </a:extLst>
              </p:cNvPr>
              <p:cNvSpPr/>
              <p:nvPr/>
            </p:nvSpPr>
            <p:spPr>
              <a:xfrm>
                <a:off x="6700315" y="6071605"/>
                <a:ext cx="3471912" cy="568810"/>
              </a:xfrm>
              <a:prstGeom prst="rect">
                <a:avLst/>
              </a:prstGeom>
            </p:spPr>
            <p:txBody>
              <a:bodyPr wrap="none">
                <a:spAutoFit/>
              </a:bodyPr>
              <a:lstStyle/>
              <a:p>
                <a:pPr>
                  <a:lnSpc>
                    <a:spcPct val="150000"/>
                  </a:lnSpc>
                </a:pPr>
                <a:r>
                  <a:rPr lang="zh-CN" altLang="en-US" sz="1000" dirty="0"/>
                  <a:t>注</a:t>
                </a:r>
                <a:r>
                  <a:rPr lang="en-US" altLang="zh-CN" sz="1000" dirty="0"/>
                  <a:t>: </a:t>
                </a:r>
                <a14:m>
                  <m:oMath xmlns:m="http://schemas.openxmlformats.org/officeDocument/2006/math">
                    <m:sSub>
                      <m:sSubPr>
                        <m:ctrlPr>
                          <a:rPr lang="en-US" altLang="zh-CN" sz="1000" i="1" smtClean="0">
                            <a:latin typeface="Cambria Math" panose="02040503050406030204" pitchFamily="18" charset="0"/>
                          </a:rPr>
                        </m:ctrlPr>
                      </m:sSubPr>
                      <m:e>
                        <m:r>
                          <a:rPr lang="en-US" altLang="zh-CN" sz="1000" i="1">
                            <a:latin typeface="Cambria Math" panose="02040503050406030204" pitchFamily="18" charset="0"/>
                          </a:rPr>
                          <m:t>𝐷𝐶𝑉𝑅</m:t>
                        </m:r>
                      </m:e>
                      <m:sub>
                        <m:r>
                          <a:rPr lang="en-US" altLang="zh-CN" sz="1000" i="1">
                            <a:latin typeface="Cambria Math" panose="02040503050406030204" pitchFamily="18" charset="0"/>
                          </a:rPr>
                          <m:t>𝑝𝑑𝑐𝑣𝑟</m:t>
                        </m:r>
                      </m:sub>
                    </m:sSub>
                  </m:oMath>
                </a14:m>
                <a:r>
                  <a:rPr lang="zh-CN" altLang="en-US" sz="1000" dirty="0"/>
                  <a:t>表示激活人群</a:t>
                </a:r>
                <a14:m>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𝐴</m:t>
                        </m:r>
                      </m:e>
                      <m:sub>
                        <m:r>
                          <a:rPr lang="en-US" altLang="zh-CN" sz="1000" b="0" i="1" smtClean="0">
                            <a:latin typeface="Cambria Math" panose="02040503050406030204" pitchFamily="18" charset="0"/>
                          </a:rPr>
                          <m:t>𝑝𝑑𝑐𝑣𝑟</m:t>
                        </m:r>
                      </m:sub>
                    </m:sSub>
                  </m:oMath>
                </a14:m>
                <a:r>
                  <a:rPr lang="zh-CN" altLang="en-US" sz="1000" dirty="0"/>
                  <a:t>真实激活次留率</a:t>
                </a:r>
                <a:endParaRPr lang="en-US" altLang="zh-CN" sz="1000" dirty="0"/>
              </a:p>
              <a:p>
                <a:pPr>
                  <a:lnSpc>
                    <a:spcPct val="150000"/>
                  </a:lnSpc>
                </a:pPr>
                <a14:m>
                  <m:oMath xmlns:m="http://schemas.openxmlformats.org/officeDocument/2006/math">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𝐴</m:t>
                        </m:r>
                      </m:e>
                      <m:sub>
                        <m:r>
                          <a:rPr lang="en-US" altLang="zh-CN" sz="1000" i="1">
                            <a:latin typeface="Cambria Math" panose="02040503050406030204" pitchFamily="18" charset="0"/>
                          </a:rPr>
                          <m:t>𝑝𝑑𝑐𝑣𝑟</m:t>
                        </m:r>
                      </m:sub>
                    </m:sSub>
                  </m:oMath>
                </a14:m>
                <a:r>
                  <a:rPr lang="zh-CN" altLang="en-US" sz="1000" dirty="0"/>
                  <a:t>表示广告</a:t>
                </a:r>
                <a14:m>
                  <m:oMath xmlns:m="http://schemas.openxmlformats.org/officeDocument/2006/math">
                    <m:r>
                      <a:rPr lang="en-US" altLang="zh-CN" sz="1000" i="1" dirty="0">
                        <a:latin typeface="Cambria Math" panose="02040503050406030204" pitchFamily="18" charset="0"/>
                      </a:rPr>
                      <m:t>𝑎𝑑</m:t>
                    </m:r>
                  </m:oMath>
                </a14:m>
                <a:r>
                  <a:rPr lang="zh-CN" altLang="en-US" sz="1000" dirty="0"/>
                  <a:t>过滤掉预估值</a:t>
                </a:r>
                <a14:m>
                  <m:oMath xmlns:m="http://schemas.openxmlformats.org/officeDocument/2006/math">
                    <m:r>
                      <a:rPr lang="en-US" altLang="zh-CN" sz="1000" b="0" i="1" smtClean="0">
                        <a:latin typeface="Cambria Math" panose="02040503050406030204" pitchFamily="18" charset="0"/>
                      </a:rPr>
                      <m:t>&lt;</m:t>
                    </m:r>
                    <m:r>
                      <a:rPr lang="en-US" altLang="zh-CN" sz="1000" b="0" i="1" smtClean="0">
                        <a:latin typeface="Cambria Math" panose="02040503050406030204" pitchFamily="18" charset="0"/>
                      </a:rPr>
                      <m:t>𝑝𝑑𝑐𝑣𝑟</m:t>
                    </m:r>
                  </m:oMath>
                </a14:m>
                <a:r>
                  <a:rPr lang="zh-CN" altLang="en-US" sz="1000" dirty="0"/>
                  <a:t>后留存的激活人群</a:t>
                </a:r>
              </a:p>
            </p:txBody>
          </p:sp>
        </mc:Choice>
        <mc:Fallback xmlns="">
          <p:sp>
            <p:nvSpPr>
              <p:cNvPr id="239" name="矩形 238">
                <a:extLst>
                  <a:ext uri="{FF2B5EF4-FFF2-40B4-BE49-F238E27FC236}">
                    <a16:creationId xmlns:a16="http://schemas.microsoft.com/office/drawing/2014/main" id="{1A70BA28-A0E6-40A0-B306-B537032E7183}"/>
                  </a:ext>
                </a:extLst>
              </p:cNvPr>
              <p:cNvSpPr>
                <a:spLocks noRot="1" noChangeAspect="1" noMove="1" noResize="1" noEditPoints="1" noAdjustHandles="1" noChangeArrowheads="1" noChangeShapeType="1" noTextEdit="1"/>
              </p:cNvSpPr>
              <p:nvPr/>
            </p:nvSpPr>
            <p:spPr>
              <a:xfrm>
                <a:off x="6700315" y="6071605"/>
                <a:ext cx="3471912" cy="568810"/>
              </a:xfrm>
              <a:prstGeom prst="rect">
                <a:avLst/>
              </a:prstGeom>
              <a:blipFill>
                <a:blip r:embed="rId19"/>
                <a:stretch>
                  <a:fillRect b="-2151"/>
                </a:stretch>
              </a:blipFill>
            </p:spPr>
            <p:txBody>
              <a:bodyPr/>
              <a:lstStyle/>
              <a:p>
                <a:r>
                  <a:rPr lang="zh-CN" altLang="en-US">
                    <a:noFill/>
                  </a:rPr>
                  <a:t> </a:t>
                </a:r>
              </a:p>
            </p:txBody>
          </p:sp>
        </mc:Fallback>
      </mc:AlternateContent>
      <p:grpSp>
        <p:nvGrpSpPr>
          <p:cNvPr id="105" name="组合 104">
            <a:extLst>
              <a:ext uri="{FF2B5EF4-FFF2-40B4-BE49-F238E27FC236}">
                <a16:creationId xmlns:a16="http://schemas.microsoft.com/office/drawing/2014/main" id="{9ECB865C-F256-4BDF-9E04-2F94E1818030}"/>
              </a:ext>
            </a:extLst>
          </p:cNvPr>
          <p:cNvGrpSpPr/>
          <p:nvPr/>
        </p:nvGrpSpPr>
        <p:grpSpPr>
          <a:xfrm>
            <a:off x="868119" y="2412297"/>
            <a:ext cx="4550903" cy="1474335"/>
            <a:chOff x="1278820" y="2991967"/>
            <a:chExt cx="4550903" cy="1474335"/>
          </a:xfrm>
        </p:grpSpPr>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4A04AE2F-9471-4DE9-A2EE-08BD39AF8D6C}"/>
                    </a:ext>
                  </a:extLst>
                </p:cNvPr>
                <p:cNvSpPr txBox="1"/>
                <p:nvPr/>
              </p:nvSpPr>
              <p:spPr>
                <a:xfrm>
                  <a:off x="3894672" y="2991967"/>
                  <a:ext cx="1935051" cy="526811"/>
                </a:xfrm>
                <a:prstGeom prst="rect">
                  <a:avLst/>
                </a:prstGeom>
                <a:noFill/>
              </p:spPr>
              <p:txBody>
                <a:bodyPr wrap="square" rtlCol="0">
                  <a:spAutoFit/>
                </a:bodyPr>
                <a:lstStyle/>
                <a:p>
                  <a:pPr>
                    <a:lnSpc>
                      <a:spcPct val="150000"/>
                    </a:lnSpc>
                  </a:pPr>
                  <a14:m>
                    <m:oMath xmlns:m="http://schemas.openxmlformats.org/officeDocument/2006/math">
                      <m:r>
                        <a:rPr lang="en-US" altLang="zh-CN" sz="1000" b="0" i="1" dirty="0" smtClean="0">
                          <a:latin typeface="Cambria Math" panose="02040503050406030204" pitchFamily="18" charset="0"/>
                          <a:ea typeface="+mj-ea"/>
                        </a:rPr>
                        <m:t>𝑇</m:t>
                      </m:r>
                    </m:oMath>
                  </a14:m>
                  <a:r>
                    <a:rPr lang="zh-CN" altLang="en-US" sz="1000" dirty="0">
                      <a:latin typeface="+mj-ea"/>
                      <a:ea typeface="+mj-ea"/>
                    </a:rPr>
                    <a:t>日：放宽定向并创建新广告</a:t>
                  </a:r>
                  <a:endParaRPr lang="en-US" altLang="zh-CN" sz="1000" dirty="0">
                    <a:latin typeface="+mj-ea"/>
                    <a:ea typeface="+mj-ea"/>
                  </a:endParaRPr>
                </a:p>
                <a:p>
                  <a:pPr>
                    <a:lnSpc>
                      <a:spcPct val="150000"/>
                    </a:lnSpc>
                  </a:pPr>
                  <a:r>
                    <a:rPr lang="zh-CN" altLang="en-US" sz="1000" dirty="0">
                      <a:latin typeface="+mj-ea"/>
                      <a:ea typeface="+mj-ea"/>
                    </a:rPr>
                    <a:t>人群次留率质量下跌</a:t>
                  </a:r>
                </a:p>
              </p:txBody>
            </p:sp>
          </mc:Choice>
          <mc:Fallback xmlns="">
            <p:sp>
              <p:nvSpPr>
                <p:cNvPr id="106" name="文本框 105">
                  <a:extLst>
                    <a:ext uri="{FF2B5EF4-FFF2-40B4-BE49-F238E27FC236}">
                      <a16:creationId xmlns:a16="http://schemas.microsoft.com/office/drawing/2014/main" id="{4A04AE2F-9471-4DE9-A2EE-08BD39AF8D6C}"/>
                    </a:ext>
                  </a:extLst>
                </p:cNvPr>
                <p:cNvSpPr txBox="1">
                  <a:spLocks noRot="1" noChangeAspect="1" noMove="1" noResize="1" noEditPoints="1" noAdjustHandles="1" noChangeArrowheads="1" noChangeShapeType="1" noTextEdit="1"/>
                </p:cNvSpPr>
                <p:nvPr/>
              </p:nvSpPr>
              <p:spPr>
                <a:xfrm>
                  <a:off x="3894672" y="2991967"/>
                  <a:ext cx="1935051" cy="526811"/>
                </a:xfrm>
                <a:prstGeom prst="rect">
                  <a:avLst/>
                </a:prstGeom>
                <a:blipFill>
                  <a:blip r:embed="rId20"/>
                  <a:stretch>
                    <a:fillRect b="-5814"/>
                  </a:stretch>
                </a:blipFill>
              </p:spPr>
              <p:txBody>
                <a:bodyPr/>
                <a:lstStyle/>
                <a:p>
                  <a:r>
                    <a:rPr lang="zh-CN" altLang="en-US">
                      <a:noFill/>
                    </a:rPr>
                    <a:t> </a:t>
                  </a:r>
                </a:p>
              </p:txBody>
            </p:sp>
          </mc:Fallback>
        </mc:AlternateContent>
        <p:grpSp>
          <p:nvGrpSpPr>
            <p:cNvPr id="107" name="组合 106">
              <a:extLst>
                <a:ext uri="{FF2B5EF4-FFF2-40B4-BE49-F238E27FC236}">
                  <a16:creationId xmlns:a16="http://schemas.microsoft.com/office/drawing/2014/main" id="{E95EE21D-5444-4AAF-BF75-E0A69307259F}"/>
                </a:ext>
              </a:extLst>
            </p:cNvPr>
            <p:cNvGrpSpPr/>
            <p:nvPr/>
          </p:nvGrpSpPr>
          <p:grpSpPr>
            <a:xfrm>
              <a:off x="1278820" y="3246993"/>
              <a:ext cx="1355348" cy="1219309"/>
              <a:chOff x="953722" y="3960638"/>
              <a:chExt cx="1742067" cy="1795501"/>
            </a:xfrm>
          </p:grpSpPr>
          <p:grpSp>
            <p:nvGrpSpPr>
              <p:cNvPr id="108" name="组合 107">
                <a:extLst>
                  <a:ext uri="{FF2B5EF4-FFF2-40B4-BE49-F238E27FC236}">
                    <a16:creationId xmlns:a16="http://schemas.microsoft.com/office/drawing/2014/main" id="{5A13C250-0D61-4E9A-B172-8E54C626D86A}"/>
                  </a:ext>
                </a:extLst>
              </p:cNvPr>
              <p:cNvGrpSpPr/>
              <p:nvPr/>
            </p:nvGrpSpPr>
            <p:grpSpPr>
              <a:xfrm>
                <a:off x="953722" y="3960638"/>
                <a:ext cx="1726442" cy="1795501"/>
                <a:chOff x="841843" y="3691331"/>
                <a:chExt cx="1726442" cy="1795501"/>
              </a:xfrm>
            </p:grpSpPr>
            <p:grpSp>
              <p:nvGrpSpPr>
                <p:cNvPr id="112" name="组合 111">
                  <a:extLst>
                    <a:ext uri="{FF2B5EF4-FFF2-40B4-BE49-F238E27FC236}">
                      <a16:creationId xmlns:a16="http://schemas.microsoft.com/office/drawing/2014/main" id="{928F41C4-F339-4D9A-AE9F-B2CF27A54ED0}"/>
                    </a:ext>
                  </a:extLst>
                </p:cNvPr>
                <p:cNvGrpSpPr/>
                <p:nvPr/>
              </p:nvGrpSpPr>
              <p:grpSpPr>
                <a:xfrm>
                  <a:off x="841843" y="3691331"/>
                  <a:ext cx="1410643" cy="1795501"/>
                  <a:chOff x="1422889" y="1970237"/>
                  <a:chExt cx="1410643" cy="1795501"/>
                </a:xfrm>
              </p:grpSpPr>
              <p:sp>
                <p:nvSpPr>
                  <p:cNvPr id="115" name="椭圆 114">
                    <a:extLst>
                      <a:ext uri="{FF2B5EF4-FFF2-40B4-BE49-F238E27FC236}">
                        <a16:creationId xmlns:a16="http://schemas.microsoft.com/office/drawing/2014/main" id="{C30391AA-7878-40F3-80DA-A94AC2BCCD95}"/>
                      </a:ext>
                    </a:extLst>
                  </p:cNvPr>
                  <p:cNvSpPr/>
                  <p:nvPr/>
                </p:nvSpPr>
                <p:spPr>
                  <a:xfrm>
                    <a:off x="1422889" y="1970237"/>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16" name="椭圆 115">
                    <a:extLst>
                      <a:ext uri="{FF2B5EF4-FFF2-40B4-BE49-F238E27FC236}">
                        <a16:creationId xmlns:a16="http://schemas.microsoft.com/office/drawing/2014/main" id="{FF53664F-37DF-445D-9864-D2B6CF4D7C8F}"/>
                      </a:ext>
                    </a:extLst>
                  </p:cNvPr>
                  <p:cNvSpPr/>
                  <p:nvPr/>
                </p:nvSpPr>
                <p:spPr>
                  <a:xfrm>
                    <a:off x="1732220" y="1970237"/>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17" name="椭圆 116">
                    <a:extLst>
                      <a:ext uri="{FF2B5EF4-FFF2-40B4-BE49-F238E27FC236}">
                        <a16:creationId xmlns:a16="http://schemas.microsoft.com/office/drawing/2014/main" id="{F08E8A35-CA60-44C0-A6DB-F6CE5F127A8F}"/>
                      </a:ext>
                    </a:extLst>
                  </p:cNvPr>
                  <p:cNvSpPr/>
                  <p:nvPr/>
                </p:nvSpPr>
                <p:spPr>
                  <a:xfrm>
                    <a:off x="2037586" y="1970237"/>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18" name="椭圆 117">
                    <a:extLst>
                      <a:ext uri="{FF2B5EF4-FFF2-40B4-BE49-F238E27FC236}">
                        <a16:creationId xmlns:a16="http://schemas.microsoft.com/office/drawing/2014/main" id="{EBBBC66B-6D84-437F-B49E-F5FBB81B0174}"/>
                      </a:ext>
                    </a:extLst>
                  </p:cNvPr>
                  <p:cNvSpPr/>
                  <p:nvPr/>
                </p:nvSpPr>
                <p:spPr>
                  <a:xfrm>
                    <a:off x="1422889" y="2363350"/>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19" name="椭圆 118">
                    <a:extLst>
                      <a:ext uri="{FF2B5EF4-FFF2-40B4-BE49-F238E27FC236}">
                        <a16:creationId xmlns:a16="http://schemas.microsoft.com/office/drawing/2014/main" id="{447C4F89-313F-4FE2-A9AB-62FF81802E4B}"/>
                      </a:ext>
                    </a:extLst>
                  </p:cNvPr>
                  <p:cNvSpPr/>
                  <p:nvPr/>
                </p:nvSpPr>
                <p:spPr>
                  <a:xfrm>
                    <a:off x="1732220" y="2363350"/>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20" name="椭圆 119">
                    <a:extLst>
                      <a:ext uri="{FF2B5EF4-FFF2-40B4-BE49-F238E27FC236}">
                        <a16:creationId xmlns:a16="http://schemas.microsoft.com/office/drawing/2014/main" id="{A943B1C6-A7B6-4D88-8DCF-817EDB0F2517}"/>
                      </a:ext>
                    </a:extLst>
                  </p:cNvPr>
                  <p:cNvSpPr/>
                  <p:nvPr/>
                </p:nvSpPr>
                <p:spPr>
                  <a:xfrm>
                    <a:off x="2037586" y="2363350"/>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21" name="椭圆 120">
                    <a:extLst>
                      <a:ext uri="{FF2B5EF4-FFF2-40B4-BE49-F238E27FC236}">
                        <a16:creationId xmlns:a16="http://schemas.microsoft.com/office/drawing/2014/main" id="{0B70482E-818C-49C9-A8FC-0EF0841FC137}"/>
                      </a:ext>
                    </a:extLst>
                  </p:cNvPr>
                  <p:cNvSpPr/>
                  <p:nvPr/>
                </p:nvSpPr>
                <p:spPr>
                  <a:xfrm>
                    <a:off x="1422889" y="2755072"/>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22" name="椭圆 121">
                    <a:extLst>
                      <a:ext uri="{FF2B5EF4-FFF2-40B4-BE49-F238E27FC236}">
                        <a16:creationId xmlns:a16="http://schemas.microsoft.com/office/drawing/2014/main" id="{180AAD2C-F518-46DC-9BF4-F6768C337EC1}"/>
                      </a:ext>
                    </a:extLst>
                  </p:cNvPr>
                  <p:cNvSpPr/>
                  <p:nvPr/>
                </p:nvSpPr>
                <p:spPr>
                  <a:xfrm>
                    <a:off x="2615269" y="2755072"/>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23" name="椭圆 122">
                    <a:extLst>
                      <a:ext uri="{FF2B5EF4-FFF2-40B4-BE49-F238E27FC236}">
                        <a16:creationId xmlns:a16="http://schemas.microsoft.com/office/drawing/2014/main" id="{EB460411-0999-4337-BCDC-CCCBD8E9669B}"/>
                      </a:ext>
                    </a:extLst>
                  </p:cNvPr>
                  <p:cNvSpPr/>
                  <p:nvPr/>
                </p:nvSpPr>
                <p:spPr>
                  <a:xfrm>
                    <a:off x="1732220" y="2755072"/>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24" name="椭圆 123">
                    <a:extLst>
                      <a:ext uri="{FF2B5EF4-FFF2-40B4-BE49-F238E27FC236}">
                        <a16:creationId xmlns:a16="http://schemas.microsoft.com/office/drawing/2014/main" id="{62A8B99E-753A-48DC-A045-433CC5A2B7C4}"/>
                      </a:ext>
                    </a:extLst>
                  </p:cNvPr>
                  <p:cNvSpPr/>
                  <p:nvPr/>
                </p:nvSpPr>
                <p:spPr>
                  <a:xfrm>
                    <a:off x="2037586" y="2755072"/>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26" name="椭圆 125">
                    <a:extLst>
                      <a:ext uri="{FF2B5EF4-FFF2-40B4-BE49-F238E27FC236}">
                        <a16:creationId xmlns:a16="http://schemas.microsoft.com/office/drawing/2014/main" id="{C63B6492-F2CC-4351-B7A8-F208C9047EA7}"/>
                      </a:ext>
                    </a:extLst>
                  </p:cNvPr>
                  <p:cNvSpPr/>
                  <p:nvPr/>
                </p:nvSpPr>
                <p:spPr>
                  <a:xfrm>
                    <a:off x="2328919" y="2760900"/>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27" name="椭圆 126">
                    <a:extLst>
                      <a:ext uri="{FF2B5EF4-FFF2-40B4-BE49-F238E27FC236}">
                        <a16:creationId xmlns:a16="http://schemas.microsoft.com/office/drawing/2014/main" id="{4E2B9DC7-7CBE-4036-AD30-98DC00D15BF1}"/>
                      </a:ext>
                    </a:extLst>
                  </p:cNvPr>
                  <p:cNvSpPr/>
                  <p:nvPr/>
                </p:nvSpPr>
                <p:spPr>
                  <a:xfrm>
                    <a:off x="1422889" y="3137295"/>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28" name="椭圆 127">
                    <a:extLst>
                      <a:ext uri="{FF2B5EF4-FFF2-40B4-BE49-F238E27FC236}">
                        <a16:creationId xmlns:a16="http://schemas.microsoft.com/office/drawing/2014/main" id="{CC3CB06C-A73D-4FAE-A9D3-CFD9E069386A}"/>
                      </a:ext>
                    </a:extLst>
                  </p:cNvPr>
                  <p:cNvSpPr/>
                  <p:nvPr/>
                </p:nvSpPr>
                <p:spPr>
                  <a:xfrm>
                    <a:off x="2615269" y="3137295"/>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29" name="椭圆 128">
                    <a:extLst>
                      <a:ext uri="{FF2B5EF4-FFF2-40B4-BE49-F238E27FC236}">
                        <a16:creationId xmlns:a16="http://schemas.microsoft.com/office/drawing/2014/main" id="{86035A1A-6F15-4B4B-AF5E-C17989CF4A7E}"/>
                      </a:ext>
                    </a:extLst>
                  </p:cNvPr>
                  <p:cNvSpPr/>
                  <p:nvPr/>
                </p:nvSpPr>
                <p:spPr>
                  <a:xfrm>
                    <a:off x="1732220" y="3137295"/>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30" name="椭圆 129">
                    <a:extLst>
                      <a:ext uri="{FF2B5EF4-FFF2-40B4-BE49-F238E27FC236}">
                        <a16:creationId xmlns:a16="http://schemas.microsoft.com/office/drawing/2014/main" id="{88ED9E8D-28DA-453D-988C-CC36D41FA04A}"/>
                      </a:ext>
                    </a:extLst>
                  </p:cNvPr>
                  <p:cNvSpPr/>
                  <p:nvPr/>
                </p:nvSpPr>
                <p:spPr>
                  <a:xfrm>
                    <a:off x="2037586" y="3137295"/>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31" name="椭圆 130">
                    <a:extLst>
                      <a:ext uri="{FF2B5EF4-FFF2-40B4-BE49-F238E27FC236}">
                        <a16:creationId xmlns:a16="http://schemas.microsoft.com/office/drawing/2014/main" id="{682EF2DB-E2F1-4D49-8698-525F9527E581}"/>
                      </a:ext>
                    </a:extLst>
                  </p:cNvPr>
                  <p:cNvSpPr/>
                  <p:nvPr/>
                </p:nvSpPr>
                <p:spPr>
                  <a:xfrm>
                    <a:off x="2328919" y="3143123"/>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36" name="椭圆 135">
                    <a:extLst>
                      <a:ext uri="{FF2B5EF4-FFF2-40B4-BE49-F238E27FC236}">
                        <a16:creationId xmlns:a16="http://schemas.microsoft.com/office/drawing/2014/main" id="{E0668A4A-DB82-4622-834A-FCC1918B788B}"/>
                      </a:ext>
                    </a:extLst>
                  </p:cNvPr>
                  <p:cNvSpPr/>
                  <p:nvPr/>
                </p:nvSpPr>
                <p:spPr>
                  <a:xfrm>
                    <a:off x="1422889" y="3513689"/>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37" name="椭圆 136">
                    <a:extLst>
                      <a:ext uri="{FF2B5EF4-FFF2-40B4-BE49-F238E27FC236}">
                        <a16:creationId xmlns:a16="http://schemas.microsoft.com/office/drawing/2014/main" id="{AEF08C1C-3D59-401D-8A76-BE6AE76D8575}"/>
                      </a:ext>
                    </a:extLst>
                  </p:cNvPr>
                  <p:cNvSpPr/>
                  <p:nvPr/>
                </p:nvSpPr>
                <p:spPr>
                  <a:xfrm>
                    <a:off x="1732220" y="3513689"/>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40" name="椭圆 139">
                    <a:extLst>
                      <a:ext uri="{FF2B5EF4-FFF2-40B4-BE49-F238E27FC236}">
                        <a16:creationId xmlns:a16="http://schemas.microsoft.com/office/drawing/2014/main" id="{BC7A6EE2-4EAA-4F25-AD51-5B953B98B687}"/>
                      </a:ext>
                    </a:extLst>
                  </p:cNvPr>
                  <p:cNvSpPr/>
                  <p:nvPr/>
                </p:nvSpPr>
                <p:spPr>
                  <a:xfrm>
                    <a:off x="2037586" y="3513689"/>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42" name="椭圆 141">
                    <a:extLst>
                      <a:ext uri="{FF2B5EF4-FFF2-40B4-BE49-F238E27FC236}">
                        <a16:creationId xmlns:a16="http://schemas.microsoft.com/office/drawing/2014/main" id="{857FA778-C2A5-4E47-A9A3-83CA4A26D4DA}"/>
                      </a:ext>
                    </a:extLst>
                  </p:cNvPr>
                  <p:cNvSpPr/>
                  <p:nvPr/>
                </p:nvSpPr>
                <p:spPr>
                  <a:xfrm>
                    <a:off x="2328919" y="3519517"/>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grpSp>
            <p:sp>
              <p:nvSpPr>
                <p:cNvPr id="113" name="椭圆 112">
                  <a:extLst>
                    <a:ext uri="{FF2B5EF4-FFF2-40B4-BE49-F238E27FC236}">
                      <a16:creationId xmlns:a16="http://schemas.microsoft.com/office/drawing/2014/main" id="{3BC99F63-52CC-41E7-AF19-E0CADA111879}"/>
                    </a:ext>
                  </a:extLst>
                </p:cNvPr>
                <p:cNvSpPr/>
                <p:nvPr/>
              </p:nvSpPr>
              <p:spPr>
                <a:xfrm>
                  <a:off x="2344572" y="4476165"/>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14" name="椭圆 113">
                  <a:extLst>
                    <a:ext uri="{FF2B5EF4-FFF2-40B4-BE49-F238E27FC236}">
                      <a16:creationId xmlns:a16="http://schemas.microsoft.com/office/drawing/2014/main" id="{D65C4D83-F858-4AB4-A2A2-0A62BECC0621}"/>
                    </a:ext>
                  </a:extLst>
                </p:cNvPr>
                <p:cNvSpPr/>
                <p:nvPr/>
              </p:nvSpPr>
              <p:spPr>
                <a:xfrm>
                  <a:off x="2350022" y="4854477"/>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grpSp>
          <p:sp>
            <p:nvSpPr>
              <p:cNvPr id="109" name="椭圆 108">
                <a:extLst>
                  <a:ext uri="{FF2B5EF4-FFF2-40B4-BE49-F238E27FC236}">
                    <a16:creationId xmlns:a16="http://schemas.microsoft.com/office/drawing/2014/main" id="{07D19ADB-9930-475E-986A-7CC347131F51}"/>
                  </a:ext>
                </a:extLst>
              </p:cNvPr>
              <p:cNvSpPr/>
              <p:nvPr/>
            </p:nvSpPr>
            <p:spPr>
              <a:xfrm>
                <a:off x="1862829" y="4351191"/>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10" name="椭圆 109">
                <a:extLst>
                  <a:ext uri="{FF2B5EF4-FFF2-40B4-BE49-F238E27FC236}">
                    <a16:creationId xmlns:a16="http://schemas.microsoft.com/office/drawing/2014/main" id="{D5D64A77-4E7B-4DA4-9872-A8858C25D702}"/>
                  </a:ext>
                </a:extLst>
              </p:cNvPr>
              <p:cNvSpPr/>
              <p:nvPr/>
            </p:nvSpPr>
            <p:spPr>
              <a:xfrm>
                <a:off x="2172160" y="4351191"/>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11" name="椭圆 110">
                <a:extLst>
                  <a:ext uri="{FF2B5EF4-FFF2-40B4-BE49-F238E27FC236}">
                    <a16:creationId xmlns:a16="http://schemas.microsoft.com/office/drawing/2014/main" id="{45ECB953-991F-4BD6-A778-B88E2712B1A2}"/>
                  </a:ext>
                </a:extLst>
              </p:cNvPr>
              <p:cNvSpPr/>
              <p:nvPr/>
            </p:nvSpPr>
            <p:spPr>
              <a:xfrm>
                <a:off x="2477526" y="4351191"/>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grpSp>
      </p:grpSp>
      <p:grpSp>
        <p:nvGrpSpPr>
          <p:cNvPr id="143" name="组合 142">
            <a:extLst>
              <a:ext uri="{FF2B5EF4-FFF2-40B4-BE49-F238E27FC236}">
                <a16:creationId xmlns:a16="http://schemas.microsoft.com/office/drawing/2014/main" id="{7A597C6D-F42E-4B6C-90E6-548CF91E6F0D}"/>
              </a:ext>
            </a:extLst>
          </p:cNvPr>
          <p:cNvGrpSpPr/>
          <p:nvPr/>
        </p:nvGrpSpPr>
        <p:grpSpPr>
          <a:xfrm>
            <a:off x="2519141" y="1147126"/>
            <a:ext cx="2776299" cy="1566033"/>
            <a:chOff x="2929842" y="1726796"/>
            <a:chExt cx="2776299" cy="1566033"/>
          </a:xfrm>
        </p:grpSpPr>
        <p:grpSp>
          <p:nvGrpSpPr>
            <p:cNvPr id="144" name="组合 143">
              <a:extLst>
                <a:ext uri="{FF2B5EF4-FFF2-40B4-BE49-F238E27FC236}">
                  <a16:creationId xmlns:a16="http://schemas.microsoft.com/office/drawing/2014/main" id="{81AD08A9-81AE-463E-8209-F350BB3ADC2A}"/>
                </a:ext>
              </a:extLst>
            </p:cNvPr>
            <p:cNvGrpSpPr/>
            <p:nvPr/>
          </p:nvGrpSpPr>
          <p:grpSpPr>
            <a:xfrm>
              <a:off x="2953616" y="1726796"/>
              <a:ext cx="668814" cy="1283389"/>
              <a:chOff x="3819319" y="1994498"/>
              <a:chExt cx="889234" cy="1789673"/>
            </a:xfrm>
          </p:grpSpPr>
          <p:sp>
            <p:nvSpPr>
              <p:cNvPr id="151" name="椭圆 150">
                <a:extLst>
                  <a:ext uri="{FF2B5EF4-FFF2-40B4-BE49-F238E27FC236}">
                    <a16:creationId xmlns:a16="http://schemas.microsoft.com/office/drawing/2014/main" id="{D1ED39C6-9BAC-4D63-A8A1-220D08E49389}"/>
                  </a:ext>
                </a:extLst>
              </p:cNvPr>
              <p:cNvSpPr/>
              <p:nvPr/>
            </p:nvSpPr>
            <p:spPr>
              <a:xfrm>
                <a:off x="3819319" y="1994498"/>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52" name="椭圆 151">
                <a:extLst>
                  <a:ext uri="{FF2B5EF4-FFF2-40B4-BE49-F238E27FC236}">
                    <a16:creationId xmlns:a16="http://schemas.microsoft.com/office/drawing/2014/main" id="{7C2E33DF-E52D-499C-92A4-7AD787EA4B78}"/>
                  </a:ext>
                </a:extLst>
              </p:cNvPr>
              <p:cNvSpPr/>
              <p:nvPr/>
            </p:nvSpPr>
            <p:spPr>
              <a:xfrm>
                <a:off x="4156788" y="1994498"/>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65" name="椭圆 164">
                <a:extLst>
                  <a:ext uri="{FF2B5EF4-FFF2-40B4-BE49-F238E27FC236}">
                    <a16:creationId xmlns:a16="http://schemas.microsoft.com/office/drawing/2014/main" id="{8B85D070-9ECB-409D-8799-44770E58CE25}"/>
                  </a:ext>
                </a:extLst>
              </p:cNvPr>
              <p:cNvSpPr/>
              <p:nvPr/>
            </p:nvSpPr>
            <p:spPr>
              <a:xfrm>
                <a:off x="3819319" y="2387611"/>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66" name="椭圆 165">
                <a:extLst>
                  <a:ext uri="{FF2B5EF4-FFF2-40B4-BE49-F238E27FC236}">
                    <a16:creationId xmlns:a16="http://schemas.microsoft.com/office/drawing/2014/main" id="{667D2F19-8897-4E58-BC68-34EDBBDCE792}"/>
                  </a:ext>
                </a:extLst>
              </p:cNvPr>
              <p:cNvSpPr/>
              <p:nvPr/>
            </p:nvSpPr>
            <p:spPr>
              <a:xfrm>
                <a:off x="3819319" y="2779333"/>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70" name="椭圆 169">
                <a:extLst>
                  <a:ext uri="{FF2B5EF4-FFF2-40B4-BE49-F238E27FC236}">
                    <a16:creationId xmlns:a16="http://schemas.microsoft.com/office/drawing/2014/main" id="{BA0DBCDB-5583-454C-AAA6-E71A8F2E3CAA}"/>
                  </a:ext>
                </a:extLst>
              </p:cNvPr>
              <p:cNvSpPr/>
              <p:nvPr/>
            </p:nvSpPr>
            <p:spPr>
              <a:xfrm>
                <a:off x="3819319" y="3161556"/>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71" name="椭圆 170">
                <a:extLst>
                  <a:ext uri="{FF2B5EF4-FFF2-40B4-BE49-F238E27FC236}">
                    <a16:creationId xmlns:a16="http://schemas.microsoft.com/office/drawing/2014/main" id="{722AA894-6E91-4833-B92C-30B5243967FB}"/>
                  </a:ext>
                </a:extLst>
              </p:cNvPr>
              <p:cNvSpPr/>
              <p:nvPr/>
            </p:nvSpPr>
            <p:spPr>
              <a:xfrm>
                <a:off x="4156788" y="3161556"/>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03" name="椭圆 202">
                <a:extLst>
                  <a:ext uri="{FF2B5EF4-FFF2-40B4-BE49-F238E27FC236}">
                    <a16:creationId xmlns:a16="http://schemas.microsoft.com/office/drawing/2014/main" id="{D2F336DE-B076-45FE-B9B7-547ACA6002FE}"/>
                  </a:ext>
                </a:extLst>
              </p:cNvPr>
              <p:cNvSpPr/>
              <p:nvPr/>
            </p:nvSpPr>
            <p:spPr>
              <a:xfrm>
                <a:off x="3819319" y="3537950"/>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04" name="椭圆 203">
                <a:extLst>
                  <a:ext uri="{FF2B5EF4-FFF2-40B4-BE49-F238E27FC236}">
                    <a16:creationId xmlns:a16="http://schemas.microsoft.com/office/drawing/2014/main" id="{A77F563B-0D02-4B6C-9D3E-15C79C19835A}"/>
                  </a:ext>
                </a:extLst>
              </p:cNvPr>
              <p:cNvSpPr/>
              <p:nvPr/>
            </p:nvSpPr>
            <p:spPr>
              <a:xfrm>
                <a:off x="4156788" y="3537950"/>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05" name="椭圆 204">
                <a:extLst>
                  <a:ext uri="{FF2B5EF4-FFF2-40B4-BE49-F238E27FC236}">
                    <a16:creationId xmlns:a16="http://schemas.microsoft.com/office/drawing/2014/main" id="{088759FB-7573-4047-A384-A6D2D641D5E2}"/>
                  </a:ext>
                </a:extLst>
              </p:cNvPr>
              <p:cNvSpPr/>
              <p:nvPr/>
            </p:nvSpPr>
            <p:spPr>
              <a:xfrm>
                <a:off x="4490290" y="3537950"/>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grpSp>
        <p:sp>
          <p:nvSpPr>
            <p:cNvPr id="146" name="文本框 145">
              <a:extLst>
                <a:ext uri="{FF2B5EF4-FFF2-40B4-BE49-F238E27FC236}">
                  <a16:creationId xmlns:a16="http://schemas.microsoft.com/office/drawing/2014/main" id="{790A018F-88E3-4938-9640-8E034BD1798B}"/>
                </a:ext>
              </a:extLst>
            </p:cNvPr>
            <p:cNvSpPr txBox="1"/>
            <p:nvPr/>
          </p:nvSpPr>
          <p:spPr>
            <a:xfrm>
              <a:off x="2929842" y="3046608"/>
              <a:ext cx="1201237" cy="246221"/>
            </a:xfrm>
            <a:prstGeom prst="rect">
              <a:avLst/>
            </a:prstGeom>
            <a:noFill/>
          </p:spPr>
          <p:txBody>
            <a:bodyPr wrap="square" rtlCol="0">
              <a:spAutoFit/>
            </a:bodyPr>
            <a:lstStyle/>
            <a:p>
              <a:r>
                <a:rPr lang="zh-CN" altLang="en-US" sz="1000" dirty="0">
                  <a:latin typeface="+mj-ea"/>
                  <a:ea typeface="+mj-ea"/>
                </a:rPr>
                <a:t>竞争获胜人群</a:t>
              </a:r>
            </a:p>
          </p:txBody>
        </p:sp>
        <p:cxnSp>
          <p:nvCxnSpPr>
            <p:cNvPr id="148" name="直接连接符 147">
              <a:extLst>
                <a:ext uri="{FF2B5EF4-FFF2-40B4-BE49-F238E27FC236}">
                  <a16:creationId xmlns:a16="http://schemas.microsoft.com/office/drawing/2014/main" id="{D600332C-1DF2-4FC5-8137-BACD0B4641A4}"/>
                </a:ext>
              </a:extLst>
            </p:cNvPr>
            <p:cNvCxnSpPr>
              <a:cxnSpLocks/>
            </p:cNvCxnSpPr>
            <p:nvPr/>
          </p:nvCxnSpPr>
          <p:spPr>
            <a:xfrm flipH="1">
              <a:off x="2942642" y="2767828"/>
              <a:ext cx="2763499" cy="1652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文本框 149">
                  <a:extLst>
                    <a:ext uri="{FF2B5EF4-FFF2-40B4-BE49-F238E27FC236}">
                      <a16:creationId xmlns:a16="http://schemas.microsoft.com/office/drawing/2014/main" id="{51CC0897-29CA-43BE-BD62-1DE425BD86E5}"/>
                    </a:ext>
                  </a:extLst>
                </p:cNvPr>
                <p:cNvSpPr txBox="1"/>
                <p:nvPr/>
              </p:nvSpPr>
              <p:spPr>
                <a:xfrm>
                  <a:off x="3680882" y="2185713"/>
                  <a:ext cx="1943615" cy="553998"/>
                </a:xfrm>
                <a:prstGeom prst="rect">
                  <a:avLst/>
                </a:prstGeom>
                <a:noFill/>
              </p:spPr>
              <p:txBody>
                <a:bodyPr wrap="square" rtlCol="0">
                  <a:spAutoFit/>
                </a:bodyPr>
                <a:lstStyle/>
                <a:p>
                  <a:pPr>
                    <a:lnSpc>
                      <a:spcPct val="150000"/>
                    </a:lnSpc>
                  </a:pPr>
                  <a:r>
                    <a:rPr lang="zh-CN" altLang="en-US" sz="1000" dirty="0">
                      <a:ea typeface="+mj-ea"/>
                    </a:rPr>
                    <a:t>次留率</a:t>
                  </a:r>
                  <a14:m>
                    <m:oMath xmlns:m="http://schemas.openxmlformats.org/officeDocument/2006/math">
                      <m:r>
                        <a:rPr lang="zh-CN" altLang="en-US" sz="1000" b="0" i="1" smtClean="0">
                          <a:latin typeface="Cambria Math" panose="02040503050406030204" pitchFamily="18" charset="0"/>
                          <a:ea typeface="+mj-ea"/>
                        </a:rPr>
                        <m:t>出价</m:t>
                      </m:r>
                      <m:r>
                        <a:rPr lang="en-US" altLang="zh-CN" sz="1000" b="0" i="1" smtClean="0">
                          <a:latin typeface="Cambria Math" panose="02040503050406030204" pitchFamily="18" charset="0"/>
                          <a:ea typeface="+mj-ea"/>
                        </a:rPr>
                        <m:t>𝑡𝑎𝑟𝑔𝑒𝑡𝐷𝑐𝑣𝑟</m:t>
                      </m:r>
                      <m:r>
                        <a:rPr lang="en-US" altLang="zh-CN" sz="1000" b="0" i="1" smtClean="0">
                          <a:latin typeface="Cambria Math" panose="02040503050406030204" pitchFamily="18" charset="0"/>
                          <a:ea typeface="+mj-ea"/>
                        </a:rPr>
                        <m:t>=40%</m:t>
                      </m:r>
                    </m:oMath>
                  </a14:m>
                  <a:endParaRPr lang="en-US" altLang="zh-CN" sz="1000" i="1" dirty="0">
                    <a:latin typeface="Cambria Math" panose="02040503050406030204" pitchFamily="18" charset="0"/>
                    <a:ea typeface="+mj-ea"/>
                  </a:endParaRPr>
                </a:p>
                <a:p>
                  <a:pPr>
                    <a:lnSpc>
                      <a:spcPct val="150000"/>
                    </a:lnSpc>
                  </a:pPr>
                  <a14:m>
                    <m:oMathPara xmlns:m="http://schemas.openxmlformats.org/officeDocument/2006/math">
                      <m:oMathParaPr>
                        <m:jc m:val="left"/>
                      </m:oMathParaPr>
                      <m:oMath xmlns:m="http://schemas.openxmlformats.org/officeDocument/2006/math">
                        <m:r>
                          <a:rPr lang="en-US" altLang="zh-CN" sz="1000" i="1">
                            <a:latin typeface="Cambria Math" panose="02040503050406030204" pitchFamily="18" charset="0"/>
                          </a:rPr>
                          <m:t>𝑝𝑑𝑐𝑣𝑟𝑇h𝑟𝑒𝑠</m:t>
                        </m:r>
                        <m:r>
                          <a:rPr lang="en-US" altLang="zh-CN" sz="1000" i="1">
                            <a:latin typeface="Cambria Math" panose="02040503050406030204" pitchFamily="18" charset="0"/>
                          </a:rPr>
                          <m:t>=0.2</m:t>
                        </m:r>
                      </m:oMath>
                    </m:oMathPara>
                  </a14:m>
                  <a:endParaRPr lang="zh-CN" altLang="en-US" sz="1000" dirty="0">
                    <a:latin typeface="+mj-ea"/>
                  </a:endParaRPr>
                </a:p>
              </p:txBody>
            </p:sp>
          </mc:Choice>
          <mc:Fallback xmlns="">
            <p:sp>
              <p:nvSpPr>
                <p:cNvPr id="150" name="文本框 149">
                  <a:extLst>
                    <a:ext uri="{FF2B5EF4-FFF2-40B4-BE49-F238E27FC236}">
                      <a16:creationId xmlns:a16="http://schemas.microsoft.com/office/drawing/2014/main" id="{51CC0897-29CA-43BE-BD62-1DE425BD86E5}"/>
                    </a:ext>
                  </a:extLst>
                </p:cNvPr>
                <p:cNvSpPr txBox="1">
                  <a:spLocks noRot="1" noChangeAspect="1" noMove="1" noResize="1" noEditPoints="1" noAdjustHandles="1" noChangeArrowheads="1" noChangeShapeType="1" noTextEdit="1"/>
                </p:cNvSpPr>
                <p:nvPr/>
              </p:nvSpPr>
              <p:spPr>
                <a:xfrm>
                  <a:off x="3680882" y="2185713"/>
                  <a:ext cx="1943615" cy="553998"/>
                </a:xfrm>
                <a:prstGeom prst="rect">
                  <a:avLst/>
                </a:prstGeom>
                <a:blipFill>
                  <a:blip r:embed="rId21"/>
                  <a:stretch>
                    <a:fillRect/>
                  </a:stretch>
                </a:blipFill>
              </p:spPr>
              <p:txBody>
                <a:bodyPr/>
                <a:lstStyle/>
                <a:p>
                  <a:r>
                    <a:rPr lang="zh-CN" altLang="en-US">
                      <a:noFill/>
                    </a:rPr>
                    <a:t> </a:t>
                  </a:r>
                </a:p>
              </p:txBody>
            </p:sp>
          </mc:Fallback>
        </mc:AlternateContent>
      </p:grpSp>
      <p:grpSp>
        <p:nvGrpSpPr>
          <p:cNvPr id="206" name="组合 205">
            <a:extLst>
              <a:ext uri="{FF2B5EF4-FFF2-40B4-BE49-F238E27FC236}">
                <a16:creationId xmlns:a16="http://schemas.microsoft.com/office/drawing/2014/main" id="{93DA3354-BA72-484C-B950-3170482E971E}"/>
              </a:ext>
            </a:extLst>
          </p:cNvPr>
          <p:cNvGrpSpPr/>
          <p:nvPr/>
        </p:nvGrpSpPr>
        <p:grpSpPr>
          <a:xfrm>
            <a:off x="2574788" y="2713160"/>
            <a:ext cx="2763499" cy="1197486"/>
            <a:chOff x="2985489" y="3292830"/>
            <a:chExt cx="2763499" cy="1197486"/>
          </a:xfrm>
        </p:grpSpPr>
        <p:grpSp>
          <p:nvGrpSpPr>
            <p:cNvPr id="219" name="组合 218">
              <a:extLst>
                <a:ext uri="{FF2B5EF4-FFF2-40B4-BE49-F238E27FC236}">
                  <a16:creationId xmlns:a16="http://schemas.microsoft.com/office/drawing/2014/main" id="{30E43F86-7AEF-4AE7-84E1-22B450C1AD5D}"/>
                </a:ext>
              </a:extLst>
            </p:cNvPr>
            <p:cNvGrpSpPr/>
            <p:nvPr/>
          </p:nvGrpSpPr>
          <p:grpSpPr>
            <a:xfrm>
              <a:off x="3017602" y="3292830"/>
              <a:ext cx="846071" cy="1197486"/>
              <a:chOff x="3056672" y="3960638"/>
              <a:chExt cx="1183540" cy="1800589"/>
            </a:xfrm>
          </p:grpSpPr>
          <p:sp>
            <p:nvSpPr>
              <p:cNvPr id="240" name="椭圆 239">
                <a:extLst>
                  <a:ext uri="{FF2B5EF4-FFF2-40B4-BE49-F238E27FC236}">
                    <a16:creationId xmlns:a16="http://schemas.microsoft.com/office/drawing/2014/main" id="{862ECDE0-7DF8-4025-8FE4-CC4BC0113B55}"/>
                  </a:ext>
                </a:extLst>
              </p:cNvPr>
              <p:cNvSpPr/>
              <p:nvPr/>
            </p:nvSpPr>
            <p:spPr>
              <a:xfrm>
                <a:off x="3394141" y="4755109"/>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grpSp>
            <p:nvGrpSpPr>
              <p:cNvPr id="241" name="组合 240">
                <a:extLst>
                  <a:ext uri="{FF2B5EF4-FFF2-40B4-BE49-F238E27FC236}">
                    <a16:creationId xmlns:a16="http://schemas.microsoft.com/office/drawing/2014/main" id="{DBA63ED1-E968-4C5C-87E2-674FE1975702}"/>
                  </a:ext>
                </a:extLst>
              </p:cNvPr>
              <p:cNvGrpSpPr/>
              <p:nvPr/>
            </p:nvGrpSpPr>
            <p:grpSpPr>
              <a:xfrm>
                <a:off x="3056672" y="3960638"/>
                <a:ext cx="1183540" cy="1800589"/>
                <a:chOff x="3056672" y="3960638"/>
                <a:chExt cx="1183540" cy="1800589"/>
              </a:xfrm>
            </p:grpSpPr>
            <p:sp>
              <p:nvSpPr>
                <p:cNvPr id="242" name="椭圆 241">
                  <a:extLst>
                    <a:ext uri="{FF2B5EF4-FFF2-40B4-BE49-F238E27FC236}">
                      <a16:creationId xmlns:a16="http://schemas.microsoft.com/office/drawing/2014/main" id="{0228925F-3A9C-4C9A-BDF9-00F511539BEA}"/>
                    </a:ext>
                  </a:extLst>
                </p:cNvPr>
                <p:cNvSpPr/>
                <p:nvPr/>
              </p:nvSpPr>
              <p:spPr>
                <a:xfrm>
                  <a:off x="3684480" y="5118123"/>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grpSp>
              <p:nvGrpSpPr>
                <p:cNvPr id="243" name="组合 242">
                  <a:extLst>
                    <a:ext uri="{FF2B5EF4-FFF2-40B4-BE49-F238E27FC236}">
                      <a16:creationId xmlns:a16="http://schemas.microsoft.com/office/drawing/2014/main" id="{A60F4322-749A-418F-9416-2DA412DD0D2E}"/>
                    </a:ext>
                  </a:extLst>
                </p:cNvPr>
                <p:cNvGrpSpPr/>
                <p:nvPr/>
              </p:nvGrpSpPr>
              <p:grpSpPr>
                <a:xfrm>
                  <a:off x="3056672" y="3960638"/>
                  <a:ext cx="1183540" cy="1800589"/>
                  <a:chOff x="3056672" y="3960638"/>
                  <a:chExt cx="1183540" cy="1800589"/>
                </a:xfrm>
              </p:grpSpPr>
              <p:grpSp>
                <p:nvGrpSpPr>
                  <p:cNvPr id="244" name="组合 243">
                    <a:extLst>
                      <a:ext uri="{FF2B5EF4-FFF2-40B4-BE49-F238E27FC236}">
                        <a16:creationId xmlns:a16="http://schemas.microsoft.com/office/drawing/2014/main" id="{21249762-08FC-4B5E-AFF0-56360639D68C}"/>
                      </a:ext>
                    </a:extLst>
                  </p:cNvPr>
                  <p:cNvGrpSpPr/>
                  <p:nvPr/>
                </p:nvGrpSpPr>
                <p:grpSpPr>
                  <a:xfrm>
                    <a:off x="3056672" y="3960638"/>
                    <a:ext cx="846071" cy="1789673"/>
                    <a:chOff x="3819319" y="1994498"/>
                    <a:chExt cx="846071" cy="1789673"/>
                  </a:xfrm>
                </p:grpSpPr>
                <p:sp>
                  <p:nvSpPr>
                    <p:cNvPr id="248" name="椭圆 247">
                      <a:extLst>
                        <a:ext uri="{FF2B5EF4-FFF2-40B4-BE49-F238E27FC236}">
                          <a16:creationId xmlns:a16="http://schemas.microsoft.com/office/drawing/2014/main" id="{6D2BADCB-4F1E-44A2-B18B-6DA505AD6839}"/>
                        </a:ext>
                      </a:extLst>
                    </p:cNvPr>
                    <p:cNvSpPr/>
                    <p:nvPr/>
                  </p:nvSpPr>
                  <p:spPr>
                    <a:xfrm>
                      <a:off x="3819319" y="1994498"/>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49" name="椭圆 248">
                      <a:extLst>
                        <a:ext uri="{FF2B5EF4-FFF2-40B4-BE49-F238E27FC236}">
                          <a16:creationId xmlns:a16="http://schemas.microsoft.com/office/drawing/2014/main" id="{16986045-961F-4A86-A6EF-7A781749D106}"/>
                        </a:ext>
                      </a:extLst>
                    </p:cNvPr>
                    <p:cNvSpPr/>
                    <p:nvPr/>
                  </p:nvSpPr>
                  <p:spPr>
                    <a:xfrm>
                      <a:off x="4156788" y="1994498"/>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50" name="椭圆 249">
                      <a:extLst>
                        <a:ext uri="{FF2B5EF4-FFF2-40B4-BE49-F238E27FC236}">
                          <a16:creationId xmlns:a16="http://schemas.microsoft.com/office/drawing/2014/main" id="{B24D250C-D258-4731-BB30-FDF3A2FA2E47}"/>
                        </a:ext>
                      </a:extLst>
                    </p:cNvPr>
                    <p:cNvSpPr/>
                    <p:nvPr/>
                  </p:nvSpPr>
                  <p:spPr>
                    <a:xfrm>
                      <a:off x="3819319" y="2387611"/>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51" name="椭圆 250">
                      <a:extLst>
                        <a:ext uri="{FF2B5EF4-FFF2-40B4-BE49-F238E27FC236}">
                          <a16:creationId xmlns:a16="http://schemas.microsoft.com/office/drawing/2014/main" id="{EB6C596E-4569-4612-B919-8E8763D0EFC8}"/>
                        </a:ext>
                      </a:extLst>
                    </p:cNvPr>
                    <p:cNvSpPr/>
                    <p:nvPr/>
                  </p:nvSpPr>
                  <p:spPr>
                    <a:xfrm>
                      <a:off x="3819319" y="2779333"/>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52" name="椭圆 251">
                      <a:extLst>
                        <a:ext uri="{FF2B5EF4-FFF2-40B4-BE49-F238E27FC236}">
                          <a16:creationId xmlns:a16="http://schemas.microsoft.com/office/drawing/2014/main" id="{55C5D8F8-F18D-48E8-AE66-D1C1E292197D}"/>
                        </a:ext>
                      </a:extLst>
                    </p:cNvPr>
                    <p:cNvSpPr/>
                    <p:nvPr/>
                  </p:nvSpPr>
                  <p:spPr>
                    <a:xfrm>
                      <a:off x="3819319" y="3161556"/>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53" name="椭圆 252">
                      <a:extLst>
                        <a:ext uri="{FF2B5EF4-FFF2-40B4-BE49-F238E27FC236}">
                          <a16:creationId xmlns:a16="http://schemas.microsoft.com/office/drawing/2014/main" id="{24FCAEB4-DEA8-4C89-B0E5-D9519ABB4172}"/>
                        </a:ext>
                      </a:extLst>
                    </p:cNvPr>
                    <p:cNvSpPr/>
                    <p:nvPr/>
                  </p:nvSpPr>
                  <p:spPr>
                    <a:xfrm>
                      <a:off x="4156788" y="3161556"/>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54" name="椭圆 253">
                      <a:extLst>
                        <a:ext uri="{FF2B5EF4-FFF2-40B4-BE49-F238E27FC236}">
                          <a16:creationId xmlns:a16="http://schemas.microsoft.com/office/drawing/2014/main" id="{C67A41DE-1F5D-4599-B0A5-2B8563475725}"/>
                        </a:ext>
                      </a:extLst>
                    </p:cNvPr>
                    <p:cNvSpPr/>
                    <p:nvPr/>
                  </p:nvSpPr>
                  <p:spPr>
                    <a:xfrm>
                      <a:off x="3819319" y="3537950"/>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55" name="椭圆 254">
                      <a:extLst>
                        <a:ext uri="{FF2B5EF4-FFF2-40B4-BE49-F238E27FC236}">
                          <a16:creationId xmlns:a16="http://schemas.microsoft.com/office/drawing/2014/main" id="{1699D455-3A32-4CB0-9F68-ADAAB8EE91DB}"/>
                        </a:ext>
                      </a:extLst>
                    </p:cNvPr>
                    <p:cNvSpPr/>
                    <p:nvPr/>
                  </p:nvSpPr>
                  <p:spPr>
                    <a:xfrm>
                      <a:off x="4156788" y="3537950"/>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56" name="椭圆 255">
                      <a:extLst>
                        <a:ext uri="{FF2B5EF4-FFF2-40B4-BE49-F238E27FC236}">
                          <a16:creationId xmlns:a16="http://schemas.microsoft.com/office/drawing/2014/main" id="{B03728D4-8EBE-41D9-9E2D-9ABF527CFDE8}"/>
                        </a:ext>
                      </a:extLst>
                    </p:cNvPr>
                    <p:cNvSpPr/>
                    <p:nvPr/>
                  </p:nvSpPr>
                  <p:spPr>
                    <a:xfrm>
                      <a:off x="4447127" y="3537950"/>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grpSp>
              <p:sp>
                <p:nvSpPr>
                  <p:cNvPr id="245" name="椭圆 244">
                    <a:extLst>
                      <a:ext uri="{FF2B5EF4-FFF2-40B4-BE49-F238E27FC236}">
                        <a16:creationId xmlns:a16="http://schemas.microsoft.com/office/drawing/2014/main" id="{95448EC3-6920-4DF9-A168-64052344369E}"/>
                      </a:ext>
                    </a:extLst>
                  </p:cNvPr>
                  <p:cNvSpPr/>
                  <p:nvPr/>
                </p:nvSpPr>
                <p:spPr>
                  <a:xfrm>
                    <a:off x="4021949" y="5118123"/>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46" name="椭圆 245">
                    <a:extLst>
                      <a:ext uri="{FF2B5EF4-FFF2-40B4-BE49-F238E27FC236}">
                        <a16:creationId xmlns:a16="http://schemas.microsoft.com/office/drawing/2014/main" id="{D5429DAF-D27B-41BA-B615-69965A9DC6E4}"/>
                      </a:ext>
                    </a:extLst>
                  </p:cNvPr>
                  <p:cNvSpPr/>
                  <p:nvPr/>
                </p:nvSpPr>
                <p:spPr>
                  <a:xfrm>
                    <a:off x="3391364" y="4357792"/>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47" name="椭圆 246">
                    <a:extLst>
                      <a:ext uri="{FF2B5EF4-FFF2-40B4-BE49-F238E27FC236}">
                        <a16:creationId xmlns:a16="http://schemas.microsoft.com/office/drawing/2014/main" id="{88920F74-82FC-445A-8FE2-EB1CBF649CC1}"/>
                      </a:ext>
                    </a:extLst>
                  </p:cNvPr>
                  <p:cNvSpPr/>
                  <p:nvPr/>
                </p:nvSpPr>
                <p:spPr>
                  <a:xfrm>
                    <a:off x="4021948" y="5515006"/>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grpSp>
          </p:grpSp>
        </p:grpSp>
        <p:cxnSp>
          <p:nvCxnSpPr>
            <p:cNvPr id="228" name="直接连接符 227">
              <a:extLst>
                <a:ext uri="{FF2B5EF4-FFF2-40B4-BE49-F238E27FC236}">
                  <a16:creationId xmlns:a16="http://schemas.microsoft.com/office/drawing/2014/main" id="{092AD8EB-5812-4800-9B6B-05B47FC13788}"/>
                </a:ext>
              </a:extLst>
            </p:cNvPr>
            <p:cNvCxnSpPr>
              <a:cxnSpLocks/>
            </p:cNvCxnSpPr>
            <p:nvPr/>
          </p:nvCxnSpPr>
          <p:spPr>
            <a:xfrm flipH="1">
              <a:off x="2985489" y="4253046"/>
              <a:ext cx="2763499" cy="1652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2" name="文本框 231">
                  <a:extLst>
                    <a:ext uri="{FF2B5EF4-FFF2-40B4-BE49-F238E27FC236}">
                      <a16:creationId xmlns:a16="http://schemas.microsoft.com/office/drawing/2014/main" id="{5372E4CA-1C10-4A33-BE46-97FE77375FEC}"/>
                    </a:ext>
                  </a:extLst>
                </p:cNvPr>
                <p:cNvSpPr txBox="1"/>
                <p:nvPr/>
              </p:nvSpPr>
              <p:spPr>
                <a:xfrm>
                  <a:off x="3884297" y="3622810"/>
                  <a:ext cx="1610478" cy="526811"/>
                </a:xfrm>
                <a:prstGeom prst="rect">
                  <a:avLst/>
                </a:prstGeom>
                <a:noFill/>
              </p:spPr>
              <p:txBody>
                <a:bodyPr wrap="square" rtlCol="0">
                  <a:spAutoFit/>
                </a:bodyPr>
                <a:lstStyle/>
                <a:p>
                  <a:pPr>
                    <a:lnSpc>
                      <a:spcPct val="150000"/>
                    </a:lnSpc>
                  </a:pPr>
                  <a:r>
                    <a:rPr lang="zh-CN" altLang="en-US" sz="1000" dirty="0">
                      <a:latin typeface="+mj-ea"/>
                      <a:ea typeface="+mj-ea"/>
                    </a:rPr>
                    <a:t>过滤</a:t>
                  </a:r>
                  <a14:m>
                    <m:oMath xmlns:m="http://schemas.openxmlformats.org/officeDocument/2006/math">
                      <m:r>
                        <a:rPr lang="en-US" altLang="zh-CN" sz="1000" b="0" i="1" smtClean="0">
                          <a:latin typeface="Cambria Math" panose="02040503050406030204" pitchFamily="18" charset="0"/>
                          <a:ea typeface="+mj-ea"/>
                        </a:rPr>
                        <m:t>𝑝𝑑𝑐𝑣𝑟</m:t>
                      </m:r>
                      <m:r>
                        <a:rPr lang="en-US" altLang="zh-CN" sz="1000" b="0" i="1" smtClean="0">
                          <a:latin typeface="Cambria Math" panose="02040503050406030204" pitchFamily="18" charset="0"/>
                          <a:ea typeface="+mj-ea"/>
                        </a:rPr>
                        <m:t>&lt;0.2</m:t>
                      </m:r>
                    </m:oMath>
                  </a14:m>
                  <a:r>
                    <a:rPr lang="zh-CN" altLang="en-US" sz="1000" dirty="0">
                      <a:latin typeface="+mj-ea"/>
                      <a:ea typeface="+mj-ea"/>
                    </a:rPr>
                    <a:t>的流量</a:t>
                  </a:r>
                  <a:endParaRPr lang="en-US" altLang="zh-CN" sz="1000" dirty="0">
                    <a:latin typeface="+mj-ea"/>
                    <a:ea typeface="+mj-ea"/>
                  </a:endParaRPr>
                </a:p>
                <a:p>
                  <a:pPr>
                    <a:lnSpc>
                      <a:spcPct val="150000"/>
                    </a:lnSpc>
                  </a:pPr>
                  <a:r>
                    <a:rPr lang="zh-CN" altLang="en-US" sz="1000" dirty="0">
                      <a:latin typeface="+mj-ea"/>
                      <a:ea typeface="+mj-ea"/>
                    </a:rPr>
                    <a:t>激活次留率</a:t>
                  </a:r>
                  <a:r>
                    <a:rPr lang="en-US" altLang="zh-CN" sz="1000" dirty="0">
                      <a:latin typeface="+mj-ea"/>
                      <a:ea typeface="+mj-ea"/>
                    </a:rPr>
                    <a:t>36%</a:t>
                  </a:r>
                  <a:r>
                    <a:rPr lang="zh-CN" altLang="en-US" sz="1000" dirty="0">
                      <a:latin typeface="+mj-ea"/>
                      <a:ea typeface="+mj-ea"/>
                    </a:rPr>
                    <a:t>，不达标</a:t>
                  </a:r>
                </a:p>
              </p:txBody>
            </p:sp>
          </mc:Choice>
          <mc:Fallback xmlns="">
            <p:sp>
              <p:nvSpPr>
                <p:cNvPr id="104" name="文本框 103">
                  <a:extLst>
                    <a:ext uri="{FF2B5EF4-FFF2-40B4-BE49-F238E27FC236}">
                      <a16:creationId xmlns:a16="http://schemas.microsoft.com/office/drawing/2014/main" id="{A5DD9D81-0749-4642-B374-9CB6CED11E76}"/>
                    </a:ext>
                  </a:extLst>
                </p:cNvPr>
                <p:cNvSpPr txBox="1">
                  <a:spLocks noRot="1" noChangeAspect="1" noMove="1" noResize="1" noEditPoints="1" noAdjustHandles="1" noChangeArrowheads="1" noChangeShapeType="1" noTextEdit="1"/>
                </p:cNvSpPr>
                <p:nvPr/>
              </p:nvSpPr>
              <p:spPr>
                <a:xfrm>
                  <a:off x="3884297" y="3622810"/>
                  <a:ext cx="1610478" cy="526811"/>
                </a:xfrm>
                <a:prstGeom prst="rect">
                  <a:avLst/>
                </a:prstGeom>
                <a:blipFill>
                  <a:blip r:embed="rId22"/>
                  <a:stretch>
                    <a:fillRect b="-5747"/>
                  </a:stretch>
                </a:blipFill>
              </p:spPr>
              <p:txBody>
                <a:bodyPr/>
                <a:lstStyle/>
                <a:p>
                  <a:r>
                    <a:rPr lang="zh-CN" altLang="en-US">
                      <a:noFill/>
                    </a:rPr>
                    <a:t> </a:t>
                  </a:r>
                </a:p>
              </p:txBody>
            </p:sp>
          </mc:Fallback>
        </mc:AlternateContent>
      </p:grpSp>
      <p:grpSp>
        <p:nvGrpSpPr>
          <p:cNvPr id="257" name="组合 256">
            <a:extLst>
              <a:ext uri="{FF2B5EF4-FFF2-40B4-BE49-F238E27FC236}">
                <a16:creationId xmlns:a16="http://schemas.microsoft.com/office/drawing/2014/main" id="{45187B08-B159-4B9A-A0BD-30D0695577E6}"/>
              </a:ext>
            </a:extLst>
          </p:cNvPr>
          <p:cNvGrpSpPr/>
          <p:nvPr/>
        </p:nvGrpSpPr>
        <p:grpSpPr>
          <a:xfrm>
            <a:off x="735131" y="831894"/>
            <a:ext cx="4284318" cy="3439293"/>
            <a:chOff x="1145832" y="1411564"/>
            <a:chExt cx="4284318" cy="3439293"/>
          </a:xfrm>
        </p:grpSpPr>
        <p:grpSp>
          <p:nvGrpSpPr>
            <p:cNvPr id="258" name="组合 257">
              <a:extLst>
                <a:ext uri="{FF2B5EF4-FFF2-40B4-BE49-F238E27FC236}">
                  <a16:creationId xmlns:a16="http://schemas.microsoft.com/office/drawing/2014/main" id="{413A434C-975F-41AE-A891-93932DA88A44}"/>
                </a:ext>
              </a:extLst>
            </p:cNvPr>
            <p:cNvGrpSpPr/>
            <p:nvPr/>
          </p:nvGrpSpPr>
          <p:grpSpPr>
            <a:xfrm>
              <a:off x="1145832" y="1411564"/>
              <a:ext cx="4284318" cy="1850349"/>
              <a:chOff x="1145832" y="1411564"/>
              <a:chExt cx="4284318" cy="1850349"/>
            </a:xfrm>
          </p:grpSpPr>
          <p:grpSp>
            <p:nvGrpSpPr>
              <p:cNvPr id="260" name="组合 259">
                <a:extLst>
                  <a:ext uri="{FF2B5EF4-FFF2-40B4-BE49-F238E27FC236}">
                    <a16:creationId xmlns:a16="http://schemas.microsoft.com/office/drawing/2014/main" id="{C3F03E63-307A-4B09-A231-945E1AFECB28}"/>
                  </a:ext>
                </a:extLst>
              </p:cNvPr>
              <p:cNvGrpSpPr/>
              <p:nvPr/>
            </p:nvGrpSpPr>
            <p:grpSpPr>
              <a:xfrm>
                <a:off x="1293887" y="1726796"/>
                <a:ext cx="623554" cy="1230404"/>
                <a:chOff x="1104155" y="2612449"/>
                <a:chExt cx="795946" cy="1795501"/>
              </a:xfrm>
            </p:grpSpPr>
            <p:sp>
              <p:nvSpPr>
                <p:cNvPr id="263" name="椭圆 262">
                  <a:extLst>
                    <a:ext uri="{FF2B5EF4-FFF2-40B4-BE49-F238E27FC236}">
                      <a16:creationId xmlns:a16="http://schemas.microsoft.com/office/drawing/2014/main" id="{8D9B8A5A-CCB1-41C4-9F23-431886AB0D6D}"/>
                    </a:ext>
                  </a:extLst>
                </p:cNvPr>
                <p:cNvSpPr/>
                <p:nvPr/>
              </p:nvSpPr>
              <p:spPr>
                <a:xfrm>
                  <a:off x="1681838" y="2612449"/>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64" name="椭圆 263">
                  <a:extLst>
                    <a:ext uri="{FF2B5EF4-FFF2-40B4-BE49-F238E27FC236}">
                      <a16:creationId xmlns:a16="http://schemas.microsoft.com/office/drawing/2014/main" id="{0FA10D0F-B454-4D1A-809A-38557F65774F}"/>
                    </a:ext>
                  </a:extLst>
                </p:cNvPr>
                <p:cNvSpPr/>
                <p:nvPr/>
              </p:nvSpPr>
              <p:spPr>
                <a:xfrm>
                  <a:off x="1104155" y="2612449"/>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65" name="椭圆 264">
                  <a:extLst>
                    <a:ext uri="{FF2B5EF4-FFF2-40B4-BE49-F238E27FC236}">
                      <a16:creationId xmlns:a16="http://schemas.microsoft.com/office/drawing/2014/main" id="{2CD8C3F8-2435-4A56-B876-64008EDC2304}"/>
                    </a:ext>
                  </a:extLst>
                </p:cNvPr>
                <p:cNvSpPr/>
                <p:nvPr/>
              </p:nvSpPr>
              <p:spPr>
                <a:xfrm>
                  <a:off x="1395488" y="2618277"/>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66" name="椭圆 265">
                  <a:extLst>
                    <a:ext uri="{FF2B5EF4-FFF2-40B4-BE49-F238E27FC236}">
                      <a16:creationId xmlns:a16="http://schemas.microsoft.com/office/drawing/2014/main" id="{6657DEF6-5566-4DF9-838A-BAF6E53900DC}"/>
                    </a:ext>
                  </a:extLst>
                </p:cNvPr>
                <p:cNvSpPr/>
                <p:nvPr/>
              </p:nvSpPr>
              <p:spPr>
                <a:xfrm>
                  <a:off x="1681838" y="3005562"/>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67" name="椭圆 266">
                  <a:extLst>
                    <a:ext uri="{FF2B5EF4-FFF2-40B4-BE49-F238E27FC236}">
                      <a16:creationId xmlns:a16="http://schemas.microsoft.com/office/drawing/2014/main" id="{C7A2274C-9442-421F-B2F8-5092A6A948CA}"/>
                    </a:ext>
                  </a:extLst>
                </p:cNvPr>
                <p:cNvSpPr/>
                <p:nvPr/>
              </p:nvSpPr>
              <p:spPr>
                <a:xfrm>
                  <a:off x="1104155" y="3005562"/>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68" name="椭圆 267">
                  <a:extLst>
                    <a:ext uri="{FF2B5EF4-FFF2-40B4-BE49-F238E27FC236}">
                      <a16:creationId xmlns:a16="http://schemas.microsoft.com/office/drawing/2014/main" id="{9BCEBFF4-3F64-4DAD-8EF8-56C15D53317A}"/>
                    </a:ext>
                  </a:extLst>
                </p:cNvPr>
                <p:cNvSpPr/>
                <p:nvPr/>
              </p:nvSpPr>
              <p:spPr>
                <a:xfrm>
                  <a:off x="1395488" y="3011390"/>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69" name="椭圆 268">
                  <a:extLst>
                    <a:ext uri="{FF2B5EF4-FFF2-40B4-BE49-F238E27FC236}">
                      <a16:creationId xmlns:a16="http://schemas.microsoft.com/office/drawing/2014/main" id="{E02566EE-73D6-4C95-A5AB-753CB9DA23F9}"/>
                    </a:ext>
                  </a:extLst>
                </p:cNvPr>
                <p:cNvSpPr/>
                <p:nvPr/>
              </p:nvSpPr>
              <p:spPr>
                <a:xfrm>
                  <a:off x="1681838" y="3397284"/>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70" name="椭圆 269">
                  <a:extLst>
                    <a:ext uri="{FF2B5EF4-FFF2-40B4-BE49-F238E27FC236}">
                      <a16:creationId xmlns:a16="http://schemas.microsoft.com/office/drawing/2014/main" id="{EFEE95DD-D352-4FA1-A27B-0A720680989D}"/>
                    </a:ext>
                  </a:extLst>
                </p:cNvPr>
                <p:cNvSpPr/>
                <p:nvPr/>
              </p:nvSpPr>
              <p:spPr>
                <a:xfrm>
                  <a:off x="1104155" y="3397284"/>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71" name="椭圆 270">
                  <a:extLst>
                    <a:ext uri="{FF2B5EF4-FFF2-40B4-BE49-F238E27FC236}">
                      <a16:creationId xmlns:a16="http://schemas.microsoft.com/office/drawing/2014/main" id="{EAEFD168-9D61-4E36-BC8D-1BC9BFD3CC2C}"/>
                    </a:ext>
                  </a:extLst>
                </p:cNvPr>
                <p:cNvSpPr/>
                <p:nvPr/>
              </p:nvSpPr>
              <p:spPr>
                <a:xfrm>
                  <a:off x="1395488" y="3403112"/>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72" name="椭圆 271">
                  <a:extLst>
                    <a:ext uri="{FF2B5EF4-FFF2-40B4-BE49-F238E27FC236}">
                      <a16:creationId xmlns:a16="http://schemas.microsoft.com/office/drawing/2014/main" id="{00452CA6-E359-45D7-9707-F6D66E0BCEEC}"/>
                    </a:ext>
                  </a:extLst>
                </p:cNvPr>
                <p:cNvSpPr/>
                <p:nvPr/>
              </p:nvSpPr>
              <p:spPr>
                <a:xfrm>
                  <a:off x="1681838" y="3779507"/>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73" name="椭圆 272">
                  <a:extLst>
                    <a:ext uri="{FF2B5EF4-FFF2-40B4-BE49-F238E27FC236}">
                      <a16:creationId xmlns:a16="http://schemas.microsoft.com/office/drawing/2014/main" id="{F6145070-E138-4EE2-8CCC-1B0592FDFC5F}"/>
                    </a:ext>
                  </a:extLst>
                </p:cNvPr>
                <p:cNvSpPr/>
                <p:nvPr/>
              </p:nvSpPr>
              <p:spPr>
                <a:xfrm>
                  <a:off x="1104155" y="3779507"/>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74" name="椭圆 273">
                  <a:extLst>
                    <a:ext uri="{FF2B5EF4-FFF2-40B4-BE49-F238E27FC236}">
                      <a16:creationId xmlns:a16="http://schemas.microsoft.com/office/drawing/2014/main" id="{B2D35981-3D2F-45AC-A3C7-87EA7AA69006}"/>
                    </a:ext>
                  </a:extLst>
                </p:cNvPr>
                <p:cNvSpPr/>
                <p:nvPr/>
              </p:nvSpPr>
              <p:spPr>
                <a:xfrm>
                  <a:off x="1395488" y="3785335"/>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75" name="椭圆 274">
                  <a:extLst>
                    <a:ext uri="{FF2B5EF4-FFF2-40B4-BE49-F238E27FC236}">
                      <a16:creationId xmlns:a16="http://schemas.microsoft.com/office/drawing/2014/main" id="{671AED0A-A4B0-4B22-9223-A004BD8B7099}"/>
                    </a:ext>
                  </a:extLst>
                </p:cNvPr>
                <p:cNvSpPr/>
                <p:nvPr/>
              </p:nvSpPr>
              <p:spPr>
                <a:xfrm>
                  <a:off x="1681838" y="4155901"/>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76" name="椭圆 275">
                  <a:extLst>
                    <a:ext uri="{FF2B5EF4-FFF2-40B4-BE49-F238E27FC236}">
                      <a16:creationId xmlns:a16="http://schemas.microsoft.com/office/drawing/2014/main" id="{11D89E51-D8B5-4D3F-BB29-14AC131B9E43}"/>
                    </a:ext>
                  </a:extLst>
                </p:cNvPr>
                <p:cNvSpPr/>
                <p:nvPr/>
              </p:nvSpPr>
              <p:spPr>
                <a:xfrm>
                  <a:off x="1104155" y="4155901"/>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277" name="椭圆 276">
                  <a:extLst>
                    <a:ext uri="{FF2B5EF4-FFF2-40B4-BE49-F238E27FC236}">
                      <a16:creationId xmlns:a16="http://schemas.microsoft.com/office/drawing/2014/main" id="{71D60C28-62BA-4FB7-A751-3FE7F6D0CCCD}"/>
                    </a:ext>
                  </a:extLst>
                </p:cNvPr>
                <p:cNvSpPr/>
                <p:nvPr/>
              </p:nvSpPr>
              <p:spPr>
                <a:xfrm>
                  <a:off x="1395488" y="4161729"/>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grpSp>
          <mc:AlternateContent xmlns:mc="http://schemas.openxmlformats.org/markup-compatibility/2006" xmlns:a14="http://schemas.microsoft.com/office/drawing/2010/main">
            <mc:Choice Requires="a14">
              <p:sp>
                <p:nvSpPr>
                  <p:cNvPr id="261" name="文本框 260">
                    <a:extLst>
                      <a:ext uri="{FF2B5EF4-FFF2-40B4-BE49-F238E27FC236}">
                        <a16:creationId xmlns:a16="http://schemas.microsoft.com/office/drawing/2014/main" id="{ED0C25AC-31C3-4877-83B8-43553897B578}"/>
                      </a:ext>
                    </a:extLst>
                  </p:cNvPr>
                  <p:cNvSpPr txBox="1"/>
                  <p:nvPr/>
                </p:nvSpPr>
                <p:spPr>
                  <a:xfrm>
                    <a:off x="3684480" y="1411564"/>
                    <a:ext cx="1745670" cy="757643"/>
                  </a:xfrm>
                  <a:prstGeom prst="rect">
                    <a:avLst/>
                  </a:prstGeom>
                  <a:noFill/>
                </p:spPr>
                <p:txBody>
                  <a:bodyPr wrap="square" rtlCol="0">
                    <a:spAutoFit/>
                  </a:bodyPr>
                  <a:lstStyle/>
                  <a:p>
                    <a:pPr>
                      <a:lnSpc>
                        <a:spcPct val="150000"/>
                      </a:lnSpc>
                    </a:pPr>
                    <a14:m>
                      <m:oMath xmlns:m="http://schemas.openxmlformats.org/officeDocument/2006/math">
                        <m:r>
                          <a:rPr lang="en-US" altLang="zh-CN" sz="1000" b="0" i="1" smtClean="0">
                            <a:latin typeface="Cambria Math" panose="02040503050406030204" pitchFamily="18" charset="0"/>
                            <a:ea typeface="+mj-ea"/>
                          </a:rPr>
                          <m:t>𝑢𝑖𝑑</m:t>
                        </m:r>
                      </m:oMath>
                    </a14:m>
                    <a:r>
                      <a:rPr lang="zh-CN" altLang="en-US" sz="1000" dirty="0">
                        <a:latin typeface="+mj-ea"/>
                        <a:ea typeface="+mj-ea"/>
                      </a:rPr>
                      <a:t>上线初期：</a:t>
                    </a:r>
                    <a:endParaRPr lang="en-US" altLang="zh-CN" sz="1000" dirty="0">
                      <a:latin typeface="+mj-ea"/>
                      <a:ea typeface="+mj-ea"/>
                    </a:endParaRPr>
                  </a:p>
                  <a:p>
                    <a:pPr>
                      <a:lnSpc>
                        <a:spcPct val="150000"/>
                      </a:lnSpc>
                    </a:pPr>
                    <a:r>
                      <a:rPr lang="zh-CN" altLang="en-US" sz="1000" dirty="0">
                        <a:latin typeface="+mj-ea"/>
                        <a:ea typeface="+mj-ea"/>
                      </a:rPr>
                      <a:t>精准定向</a:t>
                    </a:r>
                    <a:r>
                      <a:rPr lang="en-US" altLang="zh-CN" sz="1000" dirty="0">
                        <a:latin typeface="+mj-ea"/>
                        <a:ea typeface="+mj-ea"/>
                      </a:rPr>
                      <a:t>+</a:t>
                    </a:r>
                    <a:r>
                      <a:rPr lang="zh-CN" altLang="en-US" sz="1000" dirty="0">
                        <a:latin typeface="+mj-ea"/>
                        <a:ea typeface="+mj-ea"/>
                      </a:rPr>
                      <a:t>绑定优质人群包</a:t>
                    </a:r>
                    <a:endParaRPr lang="en-US" altLang="zh-CN" sz="1000" dirty="0">
                      <a:latin typeface="+mj-ea"/>
                      <a:ea typeface="+mj-ea"/>
                    </a:endParaRPr>
                  </a:p>
                  <a:p>
                    <a:pPr>
                      <a:lnSpc>
                        <a:spcPct val="150000"/>
                      </a:lnSpc>
                    </a:pPr>
                    <a:r>
                      <a:rPr lang="zh-CN" altLang="en-US" sz="1000" dirty="0">
                        <a:latin typeface="+mj-ea"/>
                        <a:ea typeface="+mj-ea"/>
                      </a:rPr>
                      <a:t>人群次留率优质</a:t>
                    </a:r>
                  </a:p>
                </p:txBody>
              </p:sp>
            </mc:Choice>
            <mc:Fallback xmlns="">
              <p:sp>
                <p:nvSpPr>
                  <p:cNvPr id="261" name="文本框 260">
                    <a:extLst>
                      <a:ext uri="{FF2B5EF4-FFF2-40B4-BE49-F238E27FC236}">
                        <a16:creationId xmlns:a16="http://schemas.microsoft.com/office/drawing/2014/main" id="{ED0C25AC-31C3-4877-83B8-43553897B578}"/>
                      </a:ext>
                    </a:extLst>
                  </p:cNvPr>
                  <p:cNvSpPr txBox="1">
                    <a:spLocks noRot="1" noChangeAspect="1" noMove="1" noResize="1" noEditPoints="1" noAdjustHandles="1" noChangeArrowheads="1" noChangeShapeType="1" noTextEdit="1"/>
                  </p:cNvSpPr>
                  <p:nvPr/>
                </p:nvSpPr>
                <p:spPr>
                  <a:xfrm>
                    <a:off x="3684480" y="1411564"/>
                    <a:ext cx="1745670" cy="757643"/>
                  </a:xfrm>
                  <a:prstGeom prst="rect">
                    <a:avLst/>
                  </a:prstGeom>
                  <a:blipFill>
                    <a:blip r:embed="rId23"/>
                    <a:stretch>
                      <a:fillRect b="-3200"/>
                    </a:stretch>
                  </a:blipFill>
                </p:spPr>
                <p:txBody>
                  <a:bodyPr/>
                  <a:lstStyle/>
                  <a:p>
                    <a:r>
                      <a:rPr lang="zh-CN" altLang="en-US">
                        <a:noFill/>
                      </a:rPr>
                      <a:t> </a:t>
                    </a:r>
                  </a:p>
                </p:txBody>
              </p:sp>
            </mc:Fallback>
          </mc:AlternateContent>
          <p:sp>
            <p:nvSpPr>
              <p:cNvPr id="262" name="文本框 261">
                <a:extLst>
                  <a:ext uri="{FF2B5EF4-FFF2-40B4-BE49-F238E27FC236}">
                    <a16:creationId xmlns:a16="http://schemas.microsoft.com/office/drawing/2014/main" id="{64837893-942F-43D2-92AB-CF34AC387844}"/>
                  </a:ext>
                </a:extLst>
              </p:cNvPr>
              <p:cNvSpPr txBox="1"/>
              <p:nvPr/>
            </p:nvSpPr>
            <p:spPr>
              <a:xfrm>
                <a:off x="1145832" y="3015692"/>
                <a:ext cx="1201237" cy="246221"/>
              </a:xfrm>
              <a:prstGeom prst="rect">
                <a:avLst/>
              </a:prstGeom>
              <a:noFill/>
            </p:spPr>
            <p:txBody>
              <a:bodyPr wrap="square" rtlCol="0">
                <a:spAutoFit/>
              </a:bodyPr>
              <a:lstStyle/>
              <a:p>
                <a:r>
                  <a:rPr lang="zh-CN" altLang="en-US" sz="1000" dirty="0">
                    <a:latin typeface="+mj-ea"/>
                    <a:ea typeface="+mj-ea"/>
                  </a:rPr>
                  <a:t>检索召回人群</a:t>
                </a:r>
              </a:p>
            </p:txBody>
          </p:sp>
        </p:grpSp>
        <mc:AlternateContent xmlns:mc="http://schemas.openxmlformats.org/markup-compatibility/2006" xmlns:a14="http://schemas.microsoft.com/office/drawing/2010/main">
          <mc:Choice Requires="a14">
            <p:sp>
              <p:nvSpPr>
                <p:cNvPr id="259" name="矩形 258">
                  <a:extLst>
                    <a:ext uri="{FF2B5EF4-FFF2-40B4-BE49-F238E27FC236}">
                      <a16:creationId xmlns:a16="http://schemas.microsoft.com/office/drawing/2014/main" id="{A9F8D939-04CF-4899-8EB9-C4CA5BCDA336}"/>
                    </a:ext>
                  </a:extLst>
                </p:cNvPr>
                <p:cNvSpPr/>
                <p:nvPr/>
              </p:nvSpPr>
              <p:spPr>
                <a:xfrm>
                  <a:off x="1450187" y="4514162"/>
                  <a:ext cx="3615690" cy="336695"/>
                </a:xfrm>
                <a:prstGeom prst="rect">
                  <a:avLst/>
                </a:prstGeom>
              </p:spPr>
              <p:txBody>
                <a:bodyPr wrap="square">
                  <a:spAutoFit/>
                </a:bodyPr>
                <a:lstStyle/>
                <a:p>
                  <a:pPr lvl="1">
                    <a:lnSpc>
                      <a:spcPct val="150000"/>
                    </a:lnSpc>
                  </a:pPr>
                  <a:r>
                    <a:rPr lang="zh-CN" altLang="en-US" sz="1200" dirty="0">
                      <a:latin typeface="+mj-ea"/>
                      <a:ea typeface="+mj-ea"/>
                    </a:rPr>
                    <a:t>同</a:t>
                  </a:r>
                  <a14:m>
                    <m:oMath xmlns:m="http://schemas.openxmlformats.org/officeDocument/2006/math">
                      <m:r>
                        <a:rPr lang="en-US" altLang="zh-CN" sz="1200" b="0" i="1" smtClean="0">
                          <a:latin typeface="Cambria Math" panose="02040503050406030204" pitchFamily="18" charset="0"/>
                          <a:ea typeface="+mj-ea"/>
                        </a:rPr>
                        <m:t>𝑢𝑖𝑑</m:t>
                      </m:r>
                    </m:oMath>
                  </a14:m>
                  <a:r>
                    <a:rPr lang="zh-CN" altLang="en-US" sz="1200" dirty="0">
                      <a:latin typeface="+mj-ea"/>
                      <a:ea typeface="+mj-ea"/>
                    </a:rPr>
                    <a:t>不同</a:t>
                  </a:r>
                  <a14:m>
                    <m:oMath xmlns:m="http://schemas.openxmlformats.org/officeDocument/2006/math">
                      <m:r>
                        <a:rPr lang="en-US" altLang="zh-CN" sz="1200" b="0" i="1" dirty="0" smtClean="0">
                          <a:latin typeface="Cambria Math" panose="02040503050406030204" pitchFamily="18" charset="0"/>
                          <a:ea typeface="+mj-ea"/>
                        </a:rPr>
                        <m:t>𝑎𝑖𝑑</m:t>
                      </m:r>
                    </m:oMath>
                  </a14:m>
                  <a:r>
                    <a:rPr lang="zh-CN" altLang="en-US" sz="1200" dirty="0">
                      <a:latin typeface="+mj-ea"/>
                      <a:ea typeface="+mj-ea"/>
                    </a:rPr>
                    <a:t>差异大，历史最优非当前最优</a:t>
                  </a:r>
                  <a:endParaRPr lang="en-US" altLang="zh-CN" sz="1200" dirty="0">
                    <a:latin typeface="+mj-ea"/>
                    <a:ea typeface="+mj-ea"/>
                  </a:endParaRPr>
                </a:p>
              </p:txBody>
            </p:sp>
          </mc:Choice>
          <mc:Fallback xmlns="">
            <p:sp>
              <p:nvSpPr>
                <p:cNvPr id="259" name="矩形 258">
                  <a:extLst>
                    <a:ext uri="{FF2B5EF4-FFF2-40B4-BE49-F238E27FC236}">
                      <a16:creationId xmlns:a16="http://schemas.microsoft.com/office/drawing/2014/main" id="{A9F8D939-04CF-4899-8EB9-C4CA5BCDA336}"/>
                    </a:ext>
                  </a:extLst>
                </p:cNvPr>
                <p:cNvSpPr>
                  <a:spLocks noRot="1" noChangeAspect="1" noMove="1" noResize="1" noEditPoints="1" noAdjustHandles="1" noChangeArrowheads="1" noChangeShapeType="1" noTextEdit="1"/>
                </p:cNvSpPr>
                <p:nvPr/>
              </p:nvSpPr>
              <p:spPr>
                <a:xfrm>
                  <a:off x="1450187" y="4514162"/>
                  <a:ext cx="3615690" cy="336695"/>
                </a:xfrm>
                <a:prstGeom prst="rect">
                  <a:avLst/>
                </a:prstGeom>
                <a:blipFill>
                  <a:blip r:embed="rId24"/>
                  <a:stretch>
                    <a:fillRect b="-125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78" name="文本框 277">
                <a:extLst>
                  <a:ext uri="{FF2B5EF4-FFF2-40B4-BE49-F238E27FC236}">
                    <a16:creationId xmlns:a16="http://schemas.microsoft.com/office/drawing/2014/main" id="{5DA61ED9-D27E-487C-B77D-F0799A5A8F15}"/>
                  </a:ext>
                </a:extLst>
              </p:cNvPr>
              <p:cNvSpPr txBox="1"/>
              <p:nvPr/>
            </p:nvSpPr>
            <p:spPr>
              <a:xfrm>
                <a:off x="171381" y="5096240"/>
                <a:ext cx="5671865" cy="41819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latin typeface="+mj-ea"/>
                    <a:ea typeface="+mj-ea"/>
                  </a:rPr>
                  <a:t>部分</a:t>
                </a:r>
                <a14:m>
                  <m:oMath xmlns:m="http://schemas.openxmlformats.org/officeDocument/2006/math">
                    <m:r>
                      <a:rPr lang="en-US" altLang="zh-CN" sz="1600" i="1" dirty="0">
                        <a:latin typeface="Cambria Math" panose="02040503050406030204" pitchFamily="18" charset="0"/>
                        <a:ea typeface="+mj-ea"/>
                      </a:rPr>
                      <m:t>𝑢𝑖𝑑</m:t>
                    </m:r>
                  </m:oMath>
                </a14:m>
                <a:r>
                  <a:rPr lang="zh-CN" altLang="en-US" sz="1600" dirty="0">
                    <a:latin typeface="+mj-ea"/>
                    <a:ea typeface="+mj-ea"/>
                  </a:rPr>
                  <a:t>新创建，没有历史样本</a:t>
                </a:r>
                <a:r>
                  <a:rPr lang="en-US" altLang="zh-CN" sz="1600" dirty="0">
                    <a:latin typeface="+mj-ea"/>
                    <a:ea typeface="+mj-ea"/>
                  </a:rPr>
                  <a:t>(</a:t>
                </a:r>
                <a:r>
                  <a:rPr lang="zh-CN" altLang="en-US" sz="1600" dirty="0">
                    <a:latin typeface="+mj-ea"/>
                    <a:ea typeface="+mj-ea"/>
                  </a:rPr>
                  <a:t>此时</a:t>
                </a:r>
                <a14:m>
                  <m:oMath xmlns:m="http://schemas.openxmlformats.org/officeDocument/2006/math">
                    <m:r>
                      <a:rPr lang="en-US" altLang="zh-CN" sz="1600" i="1">
                        <a:latin typeface="Cambria Math" panose="02040503050406030204" pitchFamily="18" charset="0"/>
                        <a:ea typeface="+mj-ea"/>
                      </a:rPr>
                      <m:t>𝑉</m:t>
                    </m:r>
                    <m:r>
                      <a:rPr lang="en-US" altLang="zh-CN" sz="1600" i="1">
                        <a:latin typeface="Cambria Math" panose="02040503050406030204" pitchFamily="18" charset="0"/>
                        <a:ea typeface="+mj-ea"/>
                      </a:rPr>
                      <m:t>1</m:t>
                    </m:r>
                  </m:oMath>
                </a14:m>
                <a:r>
                  <a:rPr lang="zh-CN" altLang="en-US" sz="1600" dirty="0">
                    <a:latin typeface="+mj-ea"/>
                    <a:ea typeface="+mj-ea"/>
                  </a:rPr>
                  <a:t>版不过滤任何流量</a:t>
                </a:r>
                <a:r>
                  <a:rPr lang="en-US" altLang="zh-CN" sz="1600" dirty="0">
                    <a:latin typeface="+mj-ea"/>
                    <a:ea typeface="+mj-ea"/>
                  </a:rPr>
                  <a:t>)</a:t>
                </a:r>
              </a:p>
            </p:txBody>
          </p:sp>
        </mc:Choice>
        <mc:Fallback xmlns="">
          <p:sp>
            <p:nvSpPr>
              <p:cNvPr id="278" name="文本框 277">
                <a:extLst>
                  <a:ext uri="{FF2B5EF4-FFF2-40B4-BE49-F238E27FC236}">
                    <a16:creationId xmlns:a16="http://schemas.microsoft.com/office/drawing/2014/main" id="{5DA61ED9-D27E-487C-B77D-F0799A5A8F15}"/>
                  </a:ext>
                </a:extLst>
              </p:cNvPr>
              <p:cNvSpPr txBox="1">
                <a:spLocks noRot="1" noChangeAspect="1" noMove="1" noResize="1" noEditPoints="1" noAdjustHandles="1" noChangeArrowheads="1" noChangeShapeType="1" noTextEdit="1"/>
              </p:cNvSpPr>
              <p:nvPr/>
            </p:nvSpPr>
            <p:spPr>
              <a:xfrm>
                <a:off x="171381" y="5096240"/>
                <a:ext cx="5671865" cy="418191"/>
              </a:xfrm>
              <a:prstGeom prst="rect">
                <a:avLst/>
              </a:prstGeom>
              <a:blipFill>
                <a:blip r:embed="rId25"/>
                <a:stretch>
                  <a:fillRect l="-430"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9" name="文本框 278">
                <a:extLst>
                  <a:ext uri="{FF2B5EF4-FFF2-40B4-BE49-F238E27FC236}">
                    <a16:creationId xmlns:a16="http://schemas.microsoft.com/office/drawing/2014/main" id="{859F4218-FF05-4327-B30C-B2A58A784BD2}"/>
                  </a:ext>
                </a:extLst>
              </p:cNvPr>
              <p:cNvSpPr txBox="1"/>
              <p:nvPr/>
            </p:nvSpPr>
            <p:spPr>
              <a:xfrm>
                <a:off x="151634" y="5632415"/>
                <a:ext cx="5671865" cy="7875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latin typeface="+mj-ea"/>
                    <a:ea typeface="+mj-ea"/>
                  </a:rPr>
                  <a:t>同</a:t>
                </a:r>
                <a14:m>
                  <m:oMath xmlns:m="http://schemas.openxmlformats.org/officeDocument/2006/math">
                    <m:r>
                      <a:rPr lang="en-US" altLang="zh-CN" sz="1600" i="1" dirty="0">
                        <a:latin typeface="Cambria Math" panose="02040503050406030204" pitchFamily="18" charset="0"/>
                        <a:ea typeface="+mj-ea"/>
                      </a:rPr>
                      <m:t>𝑢𝑖𝑑</m:t>
                    </m:r>
                  </m:oMath>
                </a14:m>
                <a:r>
                  <a:rPr lang="zh-CN" altLang="en-US" sz="1600" dirty="0">
                    <a:latin typeface="+mj-ea"/>
                    <a:ea typeface="+mj-ea"/>
                  </a:rPr>
                  <a:t>的不同</a:t>
                </a:r>
                <a14:m>
                  <m:oMath xmlns:m="http://schemas.openxmlformats.org/officeDocument/2006/math">
                    <m:r>
                      <a:rPr lang="en-US" altLang="zh-CN" sz="1600" b="0" i="1" dirty="0" smtClean="0">
                        <a:latin typeface="Cambria Math" panose="02040503050406030204" pitchFamily="18" charset="0"/>
                        <a:ea typeface="+mj-ea"/>
                      </a:rPr>
                      <m:t>𝑎𝑖</m:t>
                    </m:r>
                    <m:r>
                      <a:rPr lang="en-US" altLang="zh-CN" sz="1600" i="1" dirty="0">
                        <a:latin typeface="Cambria Math" panose="02040503050406030204" pitchFamily="18" charset="0"/>
                        <a:ea typeface="+mj-ea"/>
                      </a:rPr>
                      <m:t>𝑑</m:t>
                    </m:r>
                  </m:oMath>
                </a14:m>
                <a:r>
                  <a:rPr lang="zh-CN" altLang="en-US" sz="1600" dirty="0">
                    <a:latin typeface="+mj-ea"/>
                    <a:ea typeface="+mj-ea"/>
                  </a:rPr>
                  <a:t>定向不同，激活出价不同。激活人群</a:t>
                </a:r>
                <a14:m>
                  <m:oMath xmlns:m="http://schemas.openxmlformats.org/officeDocument/2006/math">
                    <m:r>
                      <a:rPr lang="en-US" altLang="zh-CN" sz="1600" b="0" i="1" smtClean="0">
                        <a:latin typeface="Cambria Math" panose="02040503050406030204" pitchFamily="18" charset="0"/>
                        <a:ea typeface="+mj-ea"/>
                      </a:rPr>
                      <m:t>𝑝𝑑𝑐𝑣𝑟</m:t>
                    </m:r>
                  </m:oMath>
                </a14:m>
                <a:r>
                  <a:rPr lang="zh-CN" altLang="en-US" sz="1600" dirty="0">
                    <a:latin typeface="+mj-ea"/>
                    <a:ea typeface="+mj-ea"/>
                  </a:rPr>
                  <a:t>分布差异大</a:t>
                </a:r>
                <a:endParaRPr lang="en-US" altLang="zh-CN" sz="1600" dirty="0">
                  <a:latin typeface="+mj-ea"/>
                  <a:ea typeface="+mj-ea"/>
                </a:endParaRPr>
              </a:p>
            </p:txBody>
          </p:sp>
        </mc:Choice>
        <mc:Fallback xmlns="">
          <p:sp>
            <p:nvSpPr>
              <p:cNvPr id="279" name="文本框 278">
                <a:extLst>
                  <a:ext uri="{FF2B5EF4-FFF2-40B4-BE49-F238E27FC236}">
                    <a16:creationId xmlns:a16="http://schemas.microsoft.com/office/drawing/2014/main" id="{859F4218-FF05-4327-B30C-B2A58A784BD2}"/>
                  </a:ext>
                </a:extLst>
              </p:cNvPr>
              <p:cNvSpPr txBox="1">
                <a:spLocks noRot="1" noChangeAspect="1" noMove="1" noResize="1" noEditPoints="1" noAdjustHandles="1" noChangeArrowheads="1" noChangeShapeType="1" noTextEdit="1"/>
              </p:cNvSpPr>
              <p:nvPr/>
            </p:nvSpPr>
            <p:spPr>
              <a:xfrm>
                <a:off x="151634" y="5632415"/>
                <a:ext cx="5671865" cy="787523"/>
              </a:xfrm>
              <a:prstGeom prst="rect">
                <a:avLst/>
              </a:prstGeom>
              <a:blipFill>
                <a:blip r:embed="rId26"/>
                <a:stretch>
                  <a:fillRect l="-430" b="-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0" name="文本框 279">
                <a:extLst>
                  <a:ext uri="{FF2B5EF4-FFF2-40B4-BE49-F238E27FC236}">
                    <a16:creationId xmlns:a16="http://schemas.microsoft.com/office/drawing/2014/main" id="{412AB963-0C28-4EDE-9C5D-B658B6C6E3D5}"/>
                  </a:ext>
                </a:extLst>
              </p:cNvPr>
              <p:cNvSpPr txBox="1"/>
              <p:nvPr/>
            </p:nvSpPr>
            <p:spPr>
              <a:xfrm>
                <a:off x="6100243" y="4639231"/>
                <a:ext cx="6077468" cy="826316"/>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latin typeface="+mj-ea"/>
                    <a:ea typeface="+mj-ea"/>
                  </a:rPr>
                  <a:t>泛化性优化：使用</a:t>
                </a:r>
                <a:r>
                  <a:rPr lang="en-US" altLang="zh-CN" sz="1600" dirty="0">
                    <a:latin typeface="+mj-ea"/>
                    <a:ea typeface="+mj-ea"/>
                  </a:rPr>
                  <a:t>NN</a:t>
                </a:r>
                <a:r>
                  <a:rPr lang="zh-CN" altLang="en-US" sz="1600" dirty="0">
                    <a:latin typeface="+mj-ea"/>
                    <a:ea typeface="+mj-ea"/>
                  </a:rPr>
                  <a:t>类模型，而不是一个表</a:t>
                </a:r>
                <a14:m>
                  <m:oMath xmlns:m="http://schemas.openxmlformats.org/officeDocument/2006/math">
                    <m:r>
                      <a:rPr lang="en-US" altLang="zh-CN" sz="1600" b="0" i="1" smtClean="0">
                        <a:latin typeface="Cambria Math" panose="02040503050406030204" pitchFamily="18" charset="0"/>
                        <a:ea typeface="+mj-ea"/>
                      </a:rPr>
                      <m:t>𝑄</m:t>
                    </m:r>
                  </m:oMath>
                </a14:m>
                <a:r>
                  <a:rPr lang="zh-CN" altLang="en-US" sz="1600" dirty="0">
                    <a:latin typeface="+mj-ea"/>
                    <a:ea typeface="+mj-ea"/>
                  </a:rPr>
                  <a:t>拟合广告维度历史上</a:t>
                </a:r>
                <a:r>
                  <a:rPr lang="en-US" altLang="zh-CN" sz="1600" dirty="0">
                    <a:latin typeface="+mj-ea"/>
                    <a:ea typeface="+mj-ea"/>
                  </a:rPr>
                  <a:t>(</a:t>
                </a:r>
                <a14:m>
                  <m:oMath xmlns:m="http://schemas.openxmlformats.org/officeDocument/2006/math">
                    <m:r>
                      <a:rPr lang="en-US" altLang="zh-CN" sz="1600" i="1">
                        <a:latin typeface="Cambria Math" panose="02040503050406030204" pitchFamily="18" charset="0"/>
                      </a:rPr>
                      <m:t>𝑝𝑑𝑐𝑣𝑟</m:t>
                    </m:r>
                    <m:r>
                      <a:rPr lang="en-US" altLang="zh-CN" sz="1600" i="1">
                        <a:latin typeface="Cambria Math" panose="02040503050406030204" pitchFamily="18" charset="0"/>
                      </a:rPr>
                      <m:t>,</m:t>
                    </m:r>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𝐷𝐶𝑉𝑅</m:t>
                        </m:r>
                      </m:e>
                      <m:sub>
                        <m:r>
                          <a:rPr lang="en-US" altLang="zh-CN" sz="1600" i="1">
                            <a:latin typeface="Cambria Math" panose="02040503050406030204" pitchFamily="18" charset="0"/>
                          </a:rPr>
                          <m:t>𝑝𝑑𝑐𝑣𝑟</m:t>
                        </m:r>
                      </m:sub>
                    </m:sSub>
                  </m:oMath>
                </a14:m>
                <a:r>
                  <a:rPr lang="en-US" altLang="zh-CN" sz="1600" dirty="0">
                    <a:latin typeface="+mj-ea"/>
                    <a:ea typeface="+mj-ea"/>
                  </a:rPr>
                  <a:t>)</a:t>
                </a:r>
                <a:r>
                  <a:rPr lang="zh-CN" altLang="en-US" sz="1600" dirty="0">
                    <a:latin typeface="+mj-ea"/>
                    <a:ea typeface="+mj-ea"/>
                  </a:rPr>
                  <a:t>的映射关系，并预估当前</a:t>
                </a:r>
                <a:endParaRPr lang="en-US" altLang="zh-CN" sz="1600" dirty="0">
                  <a:latin typeface="+mj-ea"/>
                  <a:ea typeface="+mj-ea"/>
                </a:endParaRPr>
              </a:p>
            </p:txBody>
          </p:sp>
        </mc:Choice>
        <mc:Fallback xmlns="">
          <p:sp>
            <p:nvSpPr>
              <p:cNvPr id="280" name="文本框 279">
                <a:extLst>
                  <a:ext uri="{FF2B5EF4-FFF2-40B4-BE49-F238E27FC236}">
                    <a16:creationId xmlns:a16="http://schemas.microsoft.com/office/drawing/2014/main" id="{412AB963-0C28-4EDE-9C5D-B658B6C6E3D5}"/>
                  </a:ext>
                </a:extLst>
              </p:cNvPr>
              <p:cNvSpPr txBox="1">
                <a:spLocks noRot="1" noChangeAspect="1" noMove="1" noResize="1" noEditPoints="1" noAdjustHandles="1" noChangeArrowheads="1" noChangeShapeType="1" noTextEdit="1"/>
              </p:cNvSpPr>
              <p:nvPr/>
            </p:nvSpPr>
            <p:spPr>
              <a:xfrm>
                <a:off x="6100243" y="4639231"/>
                <a:ext cx="6077468" cy="826316"/>
              </a:xfrm>
              <a:prstGeom prst="rect">
                <a:avLst/>
              </a:prstGeom>
              <a:blipFill>
                <a:blip r:embed="rId27"/>
                <a:stretch>
                  <a:fillRect l="-401" b="-5882"/>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5A629E3E-4143-45AE-A24B-33D0C8A6822F}"/>
              </a:ext>
            </a:extLst>
          </p:cNvPr>
          <p:cNvCxnSpPr>
            <a:cxnSpLocks/>
          </p:cNvCxnSpPr>
          <p:nvPr/>
        </p:nvCxnSpPr>
        <p:spPr>
          <a:xfrm>
            <a:off x="7737274" y="3228342"/>
            <a:ext cx="3300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1" name="直接箭头连接符 280">
            <a:extLst>
              <a:ext uri="{FF2B5EF4-FFF2-40B4-BE49-F238E27FC236}">
                <a16:creationId xmlns:a16="http://schemas.microsoft.com/office/drawing/2014/main" id="{78C1E9F4-876A-458F-8AF0-EA10AF7EA349}"/>
              </a:ext>
            </a:extLst>
          </p:cNvPr>
          <p:cNvCxnSpPr>
            <a:cxnSpLocks/>
          </p:cNvCxnSpPr>
          <p:nvPr/>
        </p:nvCxnSpPr>
        <p:spPr>
          <a:xfrm>
            <a:off x="7846648" y="2197415"/>
            <a:ext cx="499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2" name="文本框 281">
                <a:extLst>
                  <a:ext uri="{FF2B5EF4-FFF2-40B4-BE49-F238E27FC236}">
                    <a16:creationId xmlns:a16="http://schemas.microsoft.com/office/drawing/2014/main" id="{F02DC69B-AD82-46DF-9A94-D7B086862200}"/>
                  </a:ext>
                </a:extLst>
              </p:cNvPr>
              <p:cNvSpPr txBox="1"/>
              <p:nvPr/>
            </p:nvSpPr>
            <p:spPr>
              <a:xfrm>
                <a:off x="5943440" y="5514431"/>
                <a:ext cx="6077468" cy="456985"/>
              </a:xfrm>
              <a:prstGeom prst="rect">
                <a:avLst/>
              </a:prstGeom>
              <a:noFill/>
            </p:spPr>
            <p:txBody>
              <a:bodyPr wrap="square" rtlCol="0">
                <a:spAutoFit/>
              </a:bodyPr>
              <a:lstStyle/>
              <a:p>
                <a:pPr marL="742950" lvl="1" indent="-285750">
                  <a:lnSpc>
                    <a:spcPct val="150000"/>
                  </a:lnSpc>
                  <a:buFont typeface="Wingdings" panose="05000000000000000000" pitchFamily="2" charset="2"/>
                  <a:buChar char="Ø"/>
                </a:pPr>
                <a:r>
                  <a:rPr lang="zh-CN" altLang="en-US" sz="1600" dirty="0">
                    <a:latin typeface="+mj-ea"/>
                    <a:ea typeface="+mj-ea"/>
                  </a:rPr>
                  <a:t>样本：历史数据</a:t>
                </a:r>
                <a14:m>
                  <m:oMath xmlns:m="http://schemas.openxmlformats.org/officeDocument/2006/math">
                    <m:r>
                      <a:rPr lang="en-US" altLang="zh-CN" sz="1600" i="1">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𝑓𝑒𝑎𝑡𝑢𝑟𝑒</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𝑙𝑎𝑏𝑒𝑙</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𝐷𝐶𝑉𝑅</m:t>
                        </m:r>
                      </m:e>
                      <m:sub>
                        <m:r>
                          <a:rPr lang="en-US" altLang="zh-CN" sz="1600" b="0" i="1" smtClean="0">
                            <a:latin typeface="Cambria Math" panose="02040503050406030204" pitchFamily="18" charset="0"/>
                          </a:rPr>
                          <m:t>𝑝𝑑𝑐𝑣𝑟</m:t>
                        </m:r>
                      </m:sub>
                    </m:sSub>
                    <m:r>
                      <a:rPr lang="en-US" altLang="zh-CN" sz="1600" b="0" i="1" smtClean="0">
                        <a:latin typeface="Cambria Math" panose="02040503050406030204" pitchFamily="18" charset="0"/>
                      </a:rPr>
                      <m:t>)</m:t>
                    </m:r>
                  </m:oMath>
                </a14:m>
                <a:endParaRPr lang="en-US" altLang="zh-CN" sz="1600" dirty="0">
                  <a:latin typeface="+mj-ea"/>
                  <a:ea typeface="+mj-ea"/>
                </a:endParaRPr>
              </a:p>
            </p:txBody>
          </p:sp>
        </mc:Choice>
        <mc:Fallback xmlns="">
          <p:sp>
            <p:nvSpPr>
              <p:cNvPr id="282" name="文本框 281">
                <a:extLst>
                  <a:ext uri="{FF2B5EF4-FFF2-40B4-BE49-F238E27FC236}">
                    <a16:creationId xmlns:a16="http://schemas.microsoft.com/office/drawing/2014/main" id="{F02DC69B-AD82-46DF-9A94-D7B086862200}"/>
                  </a:ext>
                </a:extLst>
              </p:cNvPr>
              <p:cNvSpPr txBox="1">
                <a:spLocks noRot="1" noChangeAspect="1" noMove="1" noResize="1" noEditPoints="1" noAdjustHandles="1" noChangeArrowheads="1" noChangeShapeType="1" noTextEdit="1"/>
              </p:cNvSpPr>
              <p:nvPr/>
            </p:nvSpPr>
            <p:spPr>
              <a:xfrm>
                <a:off x="5943440" y="5514431"/>
                <a:ext cx="6077468" cy="456985"/>
              </a:xfrm>
              <a:prstGeom prst="rect">
                <a:avLst/>
              </a:prstGeom>
              <a:blipFill>
                <a:blip r:embed="rId28"/>
                <a:stretch>
                  <a:fillRect b="-12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0012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9" grpId="0"/>
      <p:bldP spid="220" grpId="0"/>
      <p:bldP spid="235" grpId="0"/>
      <p:bldP spid="239" grpId="0"/>
      <p:bldP spid="278" grpId="0"/>
      <p:bldP spid="279" grpId="0"/>
      <p:bldP spid="280" grpId="0"/>
      <p:bldP spid="28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1FA6A0B4-BD38-419F-86A3-750C1B349F56}"/>
              </a:ext>
            </a:extLst>
          </p:cNvPr>
          <p:cNvGrpSpPr/>
          <p:nvPr/>
        </p:nvGrpSpPr>
        <p:grpSpPr>
          <a:xfrm>
            <a:off x="-1" y="0"/>
            <a:ext cx="12184064" cy="818826"/>
            <a:chOff x="-1" y="0"/>
            <a:chExt cx="12184064" cy="818826"/>
          </a:xfrm>
        </p:grpSpPr>
        <p:sp>
          <p:nvSpPr>
            <p:cNvPr id="23" name="矩形 22">
              <a:extLst>
                <a:ext uri="{FF2B5EF4-FFF2-40B4-BE49-F238E27FC236}">
                  <a16:creationId xmlns:a16="http://schemas.microsoft.com/office/drawing/2014/main" id="{6DD18559-3317-413F-8DEA-50E62B4F822A}"/>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4" name="组合 23">
              <a:extLst>
                <a:ext uri="{FF2B5EF4-FFF2-40B4-BE49-F238E27FC236}">
                  <a16:creationId xmlns:a16="http://schemas.microsoft.com/office/drawing/2014/main" id="{9ADF8EE0-66A2-4426-BF16-6776C84CE042}"/>
                </a:ext>
              </a:extLst>
            </p:cNvPr>
            <p:cNvGrpSpPr/>
            <p:nvPr/>
          </p:nvGrpSpPr>
          <p:grpSpPr>
            <a:xfrm>
              <a:off x="0" y="818826"/>
              <a:ext cx="12167232" cy="0"/>
              <a:chOff x="0" y="683817"/>
              <a:chExt cx="12167232" cy="0"/>
            </a:xfrm>
          </p:grpSpPr>
          <p:cxnSp>
            <p:nvCxnSpPr>
              <p:cNvPr id="25" name="直接连接符 24">
                <a:extLst>
                  <a:ext uri="{FF2B5EF4-FFF2-40B4-BE49-F238E27FC236}">
                    <a16:creationId xmlns:a16="http://schemas.microsoft.com/office/drawing/2014/main" id="{66FACF06-C70E-43E2-A62B-63BF920D3B2B}"/>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F32D15E6-82E3-4226-9297-AACFAE495E31}"/>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AD72D347-0F75-4898-BEC7-98503F244DE1}"/>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0CDFB7BE-3B7E-442C-8B39-B3E82ADBE20C}"/>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C4F2FB6-935A-4940-95A5-510DA9A22DE4}"/>
                  </a:ext>
                </a:extLst>
              </p:cNvPr>
              <p:cNvSpPr txBox="1"/>
              <p:nvPr/>
            </p:nvSpPr>
            <p:spPr>
              <a:xfrm>
                <a:off x="151635" y="162630"/>
                <a:ext cx="11925795" cy="561820"/>
              </a:xfrm>
              <a:prstGeom prst="rect">
                <a:avLst/>
              </a:prstGeom>
              <a:noFill/>
            </p:spPr>
            <p:txBody>
              <a:bodyPr wrap="square" rtlCol="0">
                <a:spAutoFit/>
              </a:bodyPr>
              <a:lstStyle/>
              <a:p>
                <a14:m>
                  <m:oMath xmlns:m="http://schemas.openxmlformats.org/officeDocument/2006/math">
                    <m:r>
                      <a:rPr lang="en-US" altLang="zh-CN" sz="2800" b="1" i="1" dirty="0" smtClean="0">
                        <a:latin typeface="Cambria Math" panose="02040503050406030204" pitchFamily="18" charset="0"/>
                        <a:ea typeface="+mj-ea"/>
                      </a:rPr>
                      <m:t>𝑽</m:t>
                    </m:r>
                    <m:r>
                      <a:rPr lang="en-US" altLang="zh-CN" sz="2800" b="1" i="1" dirty="0" smtClean="0">
                        <a:latin typeface="Cambria Math" panose="02040503050406030204" pitchFamily="18" charset="0"/>
                        <a:ea typeface="+mj-ea"/>
                      </a:rPr>
                      <m:t>𝟐</m:t>
                    </m:r>
                  </m:oMath>
                </a14:m>
                <a:r>
                  <a:rPr lang="zh-CN" altLang="en-US" sz="2800" b="1" dirty="0">
                    <a:latin typeface="+mj-ea"/>
                    <a:ea typeface="+mj-ea"/>
                  </a:rPr>
                  <a:t>版：回归模型拟合</a:t>
                </a:r>
                <a14:m>
                  <m:oMath xmlns:m="http://schemas.openxmlformats.org/officeDocument/2006/math">
                    <m:r>
                      <a:rPr lang="en-US" altLang="zh-CN" sz="2800" b="1" i="1">
                        <a:latin typeface="Cambria Math" panose="02040503050406030204" pitchFamily="18" charset="0"/>
                        <a:ea typeface="+mj-ea"/>
                      </a:rPr>
                      <m:t>(</m:t>
                    </m:r>
                    <m:r>
                      <a:rPr lang="en-US" altLang="zh-CN" sz="2800" b="1" i="1">
                        <a:latin typeface="Cambria Math" panose="02040503050406030204" pitchFamily="18" charset="0"/>
                        <a:ea typeface="+mj-ea"/>
                      </a:rPr>
                      <m:t>𝒑𝒅𝒄𝒗𝒓</m:t>
                    </m:r>
                    <m:r>
                      <a:rPr lang="en-US" altLang="zh-CN" sz="2800" b="1" i="1">
                        <a:latin typeface="Cambria Math" panose="02040503050406030204" pitchFamily="18" charset="0"/>
                        <a:ea typeface="+mj-ea"/>
                      </a:rPr>
                      <m:t>, </m:t>
                    </m:r>
                    <m:sSub>
                      <m:sSubPr>
                        <m:ctrlPr>
                          <a:rPr lang="en-US" altLang="zh-CN" sz="2800" b="1" i="1">
                            <a:latin typeface="Cambria Math" panose="02040503050406030204" pitchFamily="18" charset="0"/>
                            <a:ea typeface="+mj-ea"/>
                          </a:rPr>
                        </m:ctrlPr>
                      </m:sSubPr>
                      <m:e>
                        <m:r>
                          <a:rPr lang="en-US" altLang="zh-CN" sz="2800" b="1" i="1">
                            <a:latin typeface="Cambria Math" panose="02040503050406030204" pitchFamily="18" charset="0"/>
                            <a:ea typeface="+mj-ea"/>
                          </a:rPr>
                          <m:t>𝑫𝑪𝑽𝑹</m:t>
                        </m:r>
                      </m:e>
                      <m:sub>
                        <m:r>
                          <a:rPr lang="en-US" altLang="zh-CN" sz="2800" b="1" i="1">
                            <a:latin typeface="Cambria Math" panose="02040503050406030204" pitchFamily="18" charset="0"/>
                            <a:ea typeface="+mj-ea"/>
                          </a:rPr>
                          <m:t>𝒑𝒅𝒄𝒗𝒓</m:t>
                        </m:r>
                      </m:sub>
                    </m:sSub>
                    <m:r>
                      <a:rPr lang="en-US" altLang="zh-CN" sz="2800" b="1" i="1">
                        <a:latin typeface="Cambria Math" panose="02040503050406030204" pitchFamily="18" charset="0"/>
                        <a:ea typeface="+mj-ea"/>
                      </a:rPr>
                      <m:t>)</m:t>
                    </m:r>
                  </m:oMath>
                </a14:m>
                <a:endParaRPr lang="zh-CN" altLang="en-US" sz="2800" b="1" dirty="0">
                  <a:latin typeface="+mj-ea"/>
                  <a:ea typeface="+mj-ea"/>
                </a:endParaRPr>
              </a:p>
            </p:txBody>
          </p:sp>
        </mc:Choice>
        <mc:Fallback xmlns="">
          <p:sp>
            <p:nvSpPr>
              <p:cNvPr id="29" name="文本框 28">
                <a:extLst>
                  <a:ext uri="{FF2B5EF4-FFF2-40B4-BE49-F238E27FC236}">
                    <a16:creationId xmlns:a16="http://schemas.microsoft.com/office/drawing/2014/main" id="{6C4F2FB6-935A-4940-95A5-510DA9A22DE4}"/>
                  </a:ext>
                </a:extLst>
              </p:cNvPr>
              <p:cNvSpPr txBox="1">
                <a:spLocks noRot="1" noChangeAspect="1" noMove="1" noResize="1" noEditPoints="1" noAdjustHandles="1" noChangeArrowheads="1" noChangeShapeType="1" noTextEdit="1"/>
              </p:cNvSpPr>
              <p:nvPr/>
            </p:nvSpPr>
            <p:spPr>
              <a:xfrm>
                <a:off x="151635" y="162630"/>
                <a:ext cx="11925795" cy="561820"/>
              </a:xfrm>
              <a:prstGeom prst="rect">
                <a:avLst/>
              </a:prstGeom>
              <a:blipFill>
                <a:blip r:embed="rId3"/>
                <a:stretch>
                  <a:fillRect t="-11957" b="-228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D0C7EDF-5223-4728-946D-0DE7E64A921A}"/>
                  </a:ext>
                </a:extLst>
              </p:cNvPr>
              <p:cNvSpPr txBox="1"/>
              <p:nvPr/>
            </p:nvSpPr>
            <p:spPr>
              <a:xfrm>
                <a:off x="-6329" y="956007"/>
                <a:ext cx="5176752" cy="199657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dirty="0">
                    <a:latin typeface="+mj-ea"/>
                    <a:ea typeface="+mj-ea"/>
                  </a:rPr>
                  <a:t>特征：</a:t>
                </a:r>
                <a:endParaRPr lang="en-US" altLang="zh-CN" sz="1400" dirty="0">
                  <a:latin typeface="+mj-ea"/>
                  <a:ea typeface="+mj-ea"/>
                </a:endParaRPr>
              </a:p>
              <a:p>
                <a:pPr marL="742950" lvl="1" indent="-285750">
                  <a:lnSpc>
                    <a:spcPct val="150000"/>
                  </a:lnSpc>
                  <a:buFont typeface="Arial" panose="020B0604020202020204" pitchFamily="34" charset="0"/>
                  <a:buChar char="•"/>
                </a:pPr>
                <a14:m>
                  <m:oMath xmlns:m="http://schemas.openxmlformats.org/officeDocument/2006/math">
                    <m:r>
                      <a:rPr lang="zh-CN" altLang="en-US" sz="1400" i="1" dirty="0" smtClean="0">
                        <a:latin typeface="Cambria Math" panose="02040503050406030204" pitchFamily="18" charset="0"/>
                        <a:ea typeface="+mj-ea"/>
                      </a:rPr>
                      <m:t>广告</m:t>
                    </m:r>
                    <m:r>
                      <a:rPr lang="zh-CN" altLang="en-US" sz="1400" i="1" dirty="0">
                        <a:latin typeface="Cambria Math" panose="02040503050406030204" pitchFamily="18" charset="0"/>
                        <a:ea typeface="+mj-ea"/>
                      </a:rPr>
                      <m:t>定向</m:t>
                    </m:r>
                    <m:r>
                      <a:rPr lang="zh-CN" altLang="en-US" sz="1400" i="1" dirty="0" smtClean="0">
                        <a:latin typeface="Cambria Math" panose="02040503050406030204" pitchFamily="18" charset="0"/>
                        <a:ea typeface="+mj-ea"/>
                      </a:rPr>
                      <m:t>特征</m:t>
                    </m:r>
                  </m:oMath>
                </a14:m>
                <a:endParaRPr lang="en-US" altLang="zh-CN" sz="1400" dirty="0">
                  <a:latin typeface="+mj-ea"/>
                  <a:ea typeface="+mj-ea"/>
                </a:endParaRPr>
              </a:p>
              <a:p>
                <a:pPr marL="742950" lvl="1" indent="-285750">
                  <a:lnSpc>
                    <a:spcPct val="150000"/>
                  </a:lnSpc>
                  <a:buFont typeface="Arial" panose="020B0604020202020204" pitchFamily="34" charset="0"/>
                  <a:buChar char="•"/>
                </a:pPr>
                <a:r>
                  <a:rPr lang="zh-CN" altLang="en-US" sz="1400" dirty="0">
                    <a:latin typeface="+mj-ea"/>
                    <a:ea typeface="+mj-ea"/>
                  </a:rPr>
                  <a:t>粗粒度</a:t>
                </a:r>
                <a14:m>
                  <m:oMath xmlns:m="http://schemas.openxmlformats.org/officeDocument/2006/math">
                    <m:r>
                      <a:rPr lang="zh-CN" altLang="en-US" sz="1400" i="1" dirty="0">
                        <a:latin typeface="Cambria Math" panose="02040503050406030204" pitchFamily="18" charset="0"/>
                        <a:ea typeface="+mj-ea"/>
                      </a:rPr>
                      <m:t>广告特征：</m:t>
                    </m:r>
                    <m:r>
                      <a:rPr lang="en-US" altLang="zh-CN" sz="1400" i="1" dirty="0">
                        <a:latin typeface="Cambria Math" panose="02040503050406030204" pitchFamily="18" charset="0"/>
                        <a:ea typeface="+mj-ea"/>
                      </a:rPr>
                      <m:t>𝑎𝑝𝑝</m:t>
                    </m:r>
                    <m:r>
                      <a:rPr lang="zh-CN" altLang="en-US" sz="1400" i="1" dirty="0">
                        <a:latin typeface="Cambria Math" panose="02040503050406030204" pitchFamily="18" charset="0"/>
                        <a:ea typeface="+mj-ea"/>
                      </a:rPr>
                      <m:t>名称</m:t>
                    </m:r>
                  </m:oMath>
                </a14:m>
                <a:r>
                  <a:rPr lang="zh-CN" altLang="en-US" sz="1400" dirty="0">
                    <a:latin typeface="+mj-ea"/>
                    <a:ea typeface="+mj-ea"/>
                  </a:rPr>
                  <a:t>，</a:t>
                </a:r>
                <a:r>
                  <a:rPr lang="en-US" altLang="zh-CN" sz="1400" dirty="0"/>
                  <a:t> </a:t>
                </a:r>
                <a14:m>
                  <m:oMath xmlns:m="http://schemas.openxmlformats.org/officeDocument/2006/math">
                    <m:r>
                      <a:rPr lang="en-US" altLang="zh-CN" sz="1400" i="1">
                        <a:latin typeface="Cambria Math" panose="02040503050406030204" pitchFamily="18" charset="0"/>
                      </a:rPr>
                      <m:t>𝑝𝑟𝑜𝑑𝑢𝑐𝑡𝑇𝑦𝑝𝑒</m:t>
                    </m:r>
                  </m:oMath>
                </a14:m>
                <a:r>
                  <a:rPr lang="zh-CN" altLang="en-US" sz="1400" dirty="0">
                    <a:latin typeface="+mj-ea"/>
                    <a:ea typeface="+mj-ea"/>
                  </a:rPr>
                  <a:t>，二级行业</a:t>
                </a:r>
                <a:endParaRPr lang="en-US" altLang="zh-CN" sz="1400" dirty="0">
                  <a:latin typeface="+mj-ea"/>
                  <a:ea typeface="+mj-ea"/>
                </a:endParaRPr>
              </a:p>
              <a:p>
                <a:pPr marL="742950" lvl="1" indent="-285750">
                  <a:lnSpc>
                    <a:spcPct val="150000"/>
                  </a:lnSpc>
                  <a:buFont typeface="Arial" panose="020B0604020202020204" pitchFamily="34" charset="0"/>
                  <a:buChar char="•"/>
                </a:pPr>
                <a:r>
                  <a:rPr lang="zh-CN" altLang="en-US" sz="1400" dirty="0">
                    <a:latin typeface="+mj-ea"/>
                    <a:ea typeface="+mj-ea"/>
                  </a:rPr>
                  <a:t>调价特征：</a:t>
                </a:r>
                <a:r>
                  <a:rPr lang="zh-CN" altLang="en-US" sz="1400" i="0" dirty="0">
                    <a:latin typeface="+mj-lt"/>
                  </a:rPr>
                  <a:t>当前</a:t>
                </a:r>
                <a14:m>
                  <m:oMath xmlns:m="http://schemas.openxmlformats.org/officeDocument/2006/math">
                    <m:r>
                      <a:rPr lang="en-US" altLang="zh-CN" sz="1400" i="1" dirty="0">
                        <a:latin typeface="Cambria Math" panose="02040503050406030204" pitchFamily="18" charset="0"/>
                      </a:rPr>
                      <m:t>𝑏𝑖𝑑𝐶𝑝𝑎</m:t>
                    </m:r>
                    <m:r>
                      <a:rPr lang="zh-CN" altLang="en-US" sz="1400" i="1" dirty="0">
                        <a:latin typeface="Cambria Math" panose="02040503050406030204" pitchFamily="18" charset="0"/>
                      </a:rPr>
                      <m:t>，</m:t>
                    </m:r>
                    <m:r>
                      <a:rPr lang="en-US" altLang="zh-CN" sz="1400" i="1" dirty="0">
                        <a:latin typeface="Cambria Math" panose="02040503050406030204" pitchFamily="18" charset="0"/>
                      </a:rPr>
                      <m:t>𝑇</m:t>
                    </m:r>
                  </m:oMath>
                </a14:m>
                <a:r>
                  <a:rPr lang="zh-CN" altLang="en-US" sz="1400" i="0" dirty="0">
                    <a:latin typeface="+mj-lt"/>
                  </a:rPr>
                  <a:t>日</a:t>
                </a:r>
                <a:r>
                  <a:rPr lang="zh-CN" altLang="en-US" sz="1400" dirty="0">
                    <a:latin typeface="+mj-ea"/>
                  </a:rPr>
                  <a:t>平均</a:t>
                </a:r>
                <a14:m>
                  <m:oMath xmlns:m="http://schemas.openxmlformats.org/officeDocument/2006/math">
                    <m:r>
                      <a:rPr lang="en-US" altLang="zh-CN" sz="1400" i="1" dirty="0">
                        <a:latin typeface="Cambria Math" panose="02040503050406030204" pitchFamily="18" charset="0"/>
                      </a:rPr>
                      <m:t>𝑏𝑖𝑑𝐶𝑝𝑎</m:t>
                    </m:r>
                  </m:oMath>
                </a14:m>
                <a:r>
                  <a:rPr lang="zh-CN" altLang="en-US" sz="1400" dirty="0">
                    <a:latin typeface="+mj-ea"/>
                  </a:rPr>
                  <a:t>，</a:t>
                </a:r>
                <a14:m>
                  <m:oMath xmlns:m="http://schemas.openxmlformats.org/officeDocument/2006/math">
                    <m:r>
                      <a:rPr lang="en-US" altLang="zh-CN" sz="1400" i="1">
                        <a:latin typeface="Cambria Math" panose="02040503050406030204" pitchFamily="18" charset="0"/>
                        <a:ea typeface="+mj-ea"/>
                      </a:rPr>
                      <m:t>𝑡𝑎𝑟𝑔𝑒𝑡𝐷𝑐𝑣𝑟</m:t>
                    </m:r>
                  </m:oMath>
                </a14:m>
                <a:r>
                  <a:rPr lang="zh-CN" altLang="en-US" sz="1400" dirty="0">
                    <a:latin typeface="+mj-ea"/>
                    <a:ea typeface="+mj-ea"/>
                  </a:rPr>
                  <a:t>，本次流量</a:t>
                </a:r>
                <a14:m>
                  <m:oMath xmlns:m="http://schemas.openxmlformats.org/officeDocument/2006/math">
                    <m:r>
                      <a:rPr lang="en-US" altLang="zh-CN" sz="1400" i="1">
                        <a:latin typeface="Cambria Math" panose="02040503050406030204" pitchFamily="18" charset="0"/>
                        <a:ea typeface="+mj-ea"/>
                      </a:rPr>
                      <m:t>𝑝𝑑𝑐𝑣𝑟</m:t>
                    </m:r>
                  </m:oMath>
                </a14:m>
                <a:r>
                  <a:rPr lang="zh-CN" altLang="en-US" sz="1400" dirty="0">
                    <a:latin typeface="+mj-ea"/>
                    <a:ea typeface="+mj-ea"/>
                  </a:rPr>
                  <a:t>，调价后</a:t>
                </a:r>
                <a14:m>
                  <m:oMath xmlns:m="http://schemas.openxmlformats.org/officeDocument/2006/math">
                    <m:sSub>
                      <m:sSubPr>
                        <m:ctrlPr>
                          <a:rPr lang="en-US" altLang="zh-CN" sz="1400" i="1">
                            <a:latin typeface="Cambria Math" panose="02040503050406030204" pitchFamily="18" charset="0"/>
                            <a:ea typeface="+mj-ea"/>
                          </a:rPr>
                        </m:ctrlPr>
                      </m:sSubPr>
                      <m:e>
                        <m:r>
                          <a:rPr lang="en-US" altLang="zh-CN" sz="1400" i="1">
                            <a:latin typeface="Cambria Math" panose="02040503050406030204" pitchFamily="18" charset="0"/>
                            <a:ea typeface="+mj-ea"/>
                          </a:rPr>
                          <m:t>𝑒𝐶𝑃𝑀</m:t>
                        </m:r>
                      </m:e>
                      <m:sub>
                        <m:r>
                          <a:rPr lang="en-US" altLang="zh-CN" sz="1400" i="1">
                            <a:latin typeface="Cambria Math" panose="02040503050406030204" pitchFamily="18" charset="0"/>
                            <a:ea typeface="+mj-ea"/>
                          </a:rPr>
                          <m:t>𝑉</m:t>
                        </m:r>
                        <m:r>
                          <a:rPr lang="en-US" altLang="zh-CN" sz="1400" i="1">
                            <a:latin typeface="Cambria Math" panose="02040503050406030204" pitchFamily="18" charset="0"/>
                            <a:ea typeface="+mj-ea"/>
                          </a:rPr>
                          <m:t>2</m:t>
                        </m:r>
                      </m:sub>
                    </m:sSub>
                  </m:oMath>
                </a14:m>
                <a:r>
                  <a:rPr lang="zh-CN" altLang="en-US" sz="1400" dirty="0">
                    <a:latin typeface="+mj-ea"/>
                    <a:ea typeface="+mj-ea"/>
                  </a:rPr>
                  <a:t>，</a:t>
                </a:r>
                <a:r>
                  <a:rPr lang="en-US" altLang="zh-CN" sz="1400" dirty="0">
                    <a:latin typeface="+mj-ea"/>
                    <a:ea typeface="+mj-ea"/>
                  </a:rPr>
                  <a:t> </a:t>
                </a:r>
                <a14:m>
                  <m:oMath xmlns:m="http://schemas.openxmlformats.org/officeDocument/2006/math">
                    <m:r>
                      <a:rPr lang="en-US" altLang="zh-CN" sz="1400" i="1" dirty="0">
                        <a:latin typeface="Cambria Math" panose="02040503050406030204" pitchFamily="18" charset="0"/>
                        <a:ea typeface="+mj-ea"/>
                      </a:rPr>
                      <m:t>𝑇</m:t>
                    </m:r>
                  </m:oMath>
                </a14:m>
                <a:r>
                  <a:rPr lang="zh-CN" altLang="en-US" sz="1400" dirty="0">
                    <a:latin typeface="+mj-ea"/>
                    <a:ea typeface="+mj-ea"/>
                  </a:rPr>
                  <a:t>日截止到当前</a:t>
                </a:r>
                <a14:m>
                  <m:oMath xmlns:m="http://schemas.openxmlformats.org/officeDocument/2006/math">
                    <m:r>
                      <a:rPr lang="en-US" altLang="zh-CN" sz="1400" i="1">
                        <a:latin typeface="Cambria Math" panose="02040503050406030204" pitchFamily="18" charset="0"/>
                        <a:ea typeface="+mj-ea"/>
                      </a:rPr>
                      <m:t>𝑝𝑑𝑐𝑣𝑟</m:t>
                    </m:r>
                  </m:oMath>
                </a14:m>
                <a:r>
                  <a:rPr lang="zh-CN" altLang="en-US" sz="1400" dirty="0">
                    <a:latin typeface="+mj-ea"/>
                    <a:ea typeface="+mj-ea"/>
                  </a:rPr>
                  <a:t>分档位</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𝑒𝐶𝑃𝑀</m:t>
                        </m:r>
                      </m:e>
                      <m:sub>
                        <m:r>
                          <a:rPr lang="en-US" altLang="zh-CN" sz="1400" i="1">
                            <a:latin typeface="Cambria Math" panose="02040503050406030204" pitchFamily="18" charset="0"/>
                          </a:rPr>
                          <m:t>𝑉</m:t>
                        </m:r>
                        <m:r>
                          <a:rPr lang="en-US" altLang="zh-CN" sz="1400" i="1">
                            <a:latin typeface="Cambria Math" panose="02040503050406030204" pitchFamily="18" charset="0"/>
                          </a:rPr>
                          <m:t>2</m:t>
                        </m:r>
                      </m:sub>
                    </m:sSub>
                  </m:oMath>
                </a14:m>
                <a:r>
                  <a:rPr lang="zh-CN" altLang="en-US" sz="1400" dirty="0">
                    <a:latin typeface="+mj-ea"/>
                    <a:ea typeface="+mj-ea"/>
                  </a:rPr>
                  <a:t>均值</a:t>
                </a:r>
                <a:r>
                  <a:rPr lang="en-US" altLang="zh-CN" sz="1400" dirty="0">
                    <a:latin typeface="+mj-ea"/>
                    <a:ea typeface="+mj-ea"/>
                  </a:rPr>
                  <a:t>…</a:t>
                </a:r>
                <a:endParaRPr lang="en-US" altLang="zh-CN" sz="1400" i="1" dirty="0">
                  <a:latin typeface="+mj-ea"/>
                  <a:ea typeface="+mj-ea"/>
                </a:endParaRPr>
              </a:p>
            </p:txBody>
          </p:sp>
        </mc:Choice>
        <mc:Fallback xmlns="">
          <p:sp>
            <p:nvSpPr>
              <p:cNvPr id="4" name="文本框 3">
                <a:extLst>
                  <a:ext uri="{FF2B5EF4-FFF2-40B4-BE49-F238E27FC236}">
                    <a16:creationId xmlns:a16="http://schemas.microsoft.com/office/drawing/2014/main" id="{AD0C7EDF-5223-4728-946D-0DE7E64A921A}"/>
                  </a:ext>
                </a:extLst>
              </p:cNvPr>
              <p:cNvSpPr txBox="1">
                <a:spLocks noRot="1" noChangeAspect="1" noMove="1" noResize="1" noEditPoints="1" noAdjustHandles="1" noChangeArrowheads="1" noChangeShapeType="1" noTextEdit="1"/>
              </p:cNvSpPr>
              <p:nvPr/>
            </p:nvSpPr>
            <p:spPr>
              <a:xfrm>
                <a:off x="-6329" y="956007"/>
                <a:ext cx="5176752" cy="1996572"/>
              </a:xfrm>
              <a:prstGeom prst="rect">
                <a:avLst/>
              </a:prstGeom>
              <a:blipFill>
                <a:blip r:embed="rId4"/>
                <a:stretch>
                  <a:fillRect l="-236" b="-2141"/>
                </a:stretch>
              </a:blipFill>
            </p:spPr>
            <p:txBody>
              <a:bodyPr/>
              <a:lstStyle/>
              <a:p>
                <a:r>
                  <a:rPr lang="zh-CN" altLang="en-US">
                    <a:noFill/>
                  </a:rPr>
                  <a:t> </a:t>
                </a:r>
              </a:p>
            </p:txBody>
          </p:sp>
        </mc:Fallback>
      </mc:AlternateContent>
      <p:sp>
        <p:nvSpPr>
          <p:cNvPr id="63" name="矩形 62">
            <a:extLst>
              <a:ext uri="{FF2B5EF4-FFF2-40B4-BE49-F238E27FC236}">
                <a16:creationId xmlns:a16="http://schemas.microsoft.com/office/drawing/2014/main" id="{2B8726D4-5D19-4A63-BAE1-948F6A3BB74D}"/>
              </a:ext>
            </a:extLst>
          </p:cNvPr>
          <p:cNvSpPr/>
          <p:nvPr/>
        </p:nvSpPr>
        <p:spPr>
          <a:xfrm>
            <a:off x="5573127" y="902134"/>
            <a:ext cx="184610" cy="369092"/>
          </a:xfrm>
          <a:prstGeom prst="rect">
            <a:avLst/>
          </a:prstGeom>
        </p:spPr>
        <p:txBody>
          <a:bodyPr wrap="none">
            <a:spAutoFit/>
          </a:bodyPr>
          <a:lstStyle/>
          <a:p>
            <a:endParaRPr lang="zh-CN" altLang="en-US" dirty="0"/>
          </a:p>
        </p:txBody>
      </p:sp>
      <p:grpSp>
        <p:nvGrpSpPr>
          <p:cNvPr id="7" name="组合 6">
            <a:extLst>
              <a:ext uri="{FF2B5EF4-FFF2-40B4-BE49-F238E27FC236}">
                <a16:creationId xmlns:a16="http://schemas.microsoft.com/office/drawing/2014/main" id="{BA6A86F8-DCD2-4113-8E3F-4DFD1CF137BC}"/>
              </a:ext>
            </a:extLst>
          </p:cNvPr>
          <p:cNvGrpSpPr/>
          <p:nvPr/>
        </p:nvGrpSpPr>
        <p:grpSpPr>
          <a:xfrm>
            <a:off x="8870094" y="976708"/>
            <a:ext cx="1799541" cy="920134"/>
            <a:chOff x="8870094" y="976708"/>
            <a:chExt cx="1799541" cy="920134"/>
          </a:xfrm>
        </p:grpSpPr>
        <p:sp>
          <p:nvSpPr>
            <p:cNvPr id="60" name="矩形: 圆角 59">
              <a:extLst>
                <a:ext uri="{FF2B5EF4-FFF2-40B4-BE49-F238E27FC236}">
                  <a16:creationId xmlns:a16="http://schemas.microsoft.com/office/drawing/2014/main" id="{5499C040-EFE5-41FC-9D80-777CF629A7DF}"/>
                </a:ext>
              </a:extLst>
            </p:cNvPr>
            <p:cNvSpPr/>
            <p:nvPr/>
          </p:nvSpPr>
          <p:spPr>
            <a:xfrm>
              <a:off x="8870094" y="1588850"/>
              <a:ext cx="435994" cy="7773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1" name="矩形 60">
              <a:extLst>
                <a:ext uri="{FF2B5EF4-FFF2-40B4-BE49-F238E27FC236}">
                  <a16:creationId xmlns:a16="http://schemas.microsoft.com/office/drawing/2014/main" id="{07D3DE0D-64C5-413A-BFBE-1564380501AE}"/>
                </a:ext>
              </a:extLst>
            </p:cNvPr>
            <p:cNvSpPr/>
            <p:nvPr/>
          </p:nvSpPr>
          <p:spPr>
            <a:xfrm>
              <a:off x="9634773" y="1462676"/>
              <a:ext cx="764954" cy="276871"/>
            </a:xfrm>
            <a:prstGeom prst="rect">
              <a:avLst/>
            </a:prstGeom>
          </p:spPr>
          <p:txBody>
            <a:bodyPr wrap="none">
              <a:spAutoFit/>
            </a:bodyPr>
            <a:lstStyle/>
            <a:p>
              <a:pPr algn="ctr"/>
              <a:r>
                <a:rPr lang="en-US" altLang="zh-CN" sz="1199" dirty="0"/>
                <a:t>FC layer</a:t>
              </a:r>
              <a:endParaRPr lang="zh-CN" altLang="en-US" sz="1199" dirty="0"/>
            </a:p>
          </p:txBody>
        </p:sp>
        <p:sp>
          <p:nvSpPr>
            <p:cNvPr id="62" name="矩形: 圆角 61">
              <a:extLst>
                <a:ext uri="{FF2B5EF4-FFF2-40B4-BE49-F238E27FC236}">
                  <a16:creationId xmlns:a16="http://schemas.microsoft.com/office/drawing/2014/main" id="{4E502B08-AE21-46BA-902A-CFB83A000E84}"/>
                </a:ext>
              </a:extLst>
            </p:cNvPr>
            <p:cNvSpPr/>
            <p:nvPr/>
          </p:nvSpPr>
          <p:spPr>
            <a:xfrm>
              <a:off x="8943178" y="1379348"/>
              <a:ext cx="290014" cy="57251"/>
            </a:xfrm>
            <a:prstGeom prst="roundRect">
              <a:avLst/>
            </a:prstGeom>
            <a:solidFill>
              <a:schemeClr val="accent5">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6" name="矩形 65">
              <a:extLst>
                <a:ext uri="{FF2B5EF4-FFF2-40B4-BE49-F238E27FC236}">
                  <a16:creationId xmlns:a16="http://schemas.microsoft.com/office/drawing/2014/main" id="{B4D8BCFC-87E0-4551-8E79-4D047E076351}"/>
                </a:ext>
              </a:extLst>
            </p:cNvPr>
            <p:cNvSpPr/>
            <p:nvPr/>
          </p:nvSpPr>
          <p:spPr>
            <a:xfrm>
              <a:off x="9336484" y="1244389"/>
              <a:ext cx="1333151" cy="276691"/>
            </a:xfrm>
            <a:prstGeom prst="rect">
              <a:avLst/>
            </a:prstGeom>
          </p:spPr>
          <p:txBody>
            <a:bodyPr wrap="none">
              <a:spAutoFit/>
            </a:bodyPr>
            <a:lstStyle/>
            <a:p>
              <a:pPr algn="ctr"/>
              <a:r>
                <a:rPr lang="en-US" altLang="zh-CN" sz="1199" dirty="0"/>
                <a:t>Regression layer</a:t>
              </a:r>
              <a:endParaRPr lang="zh-CN" altLang="en-US" sz="1199" dirty="0"/>
            </a:p>
          </p:txBody>
        </p:sp>
        <p:cxnSp>
          <p:nvCxnSpPr>
            <p:cNvPr id="67" name="直接箭头连接符 66">
              <a:extLst>
                <a:ext uri="{FF2B5EF4-FFF2-40B4-BE49-F238E27FC236}">
                  <a16:creationId xmlns:a16="http://schemas.microsoft.com/office/drawing/2014/main" id="{1313EAE7-E3F6-4534-BB67-EC9F7B419A6C}"/>
                </a:ext>
              </a:extLst>
            </p:cNvPr>
            <p:cNvCxnSpPr>
              <a:cxnSpLocks/>
              <a:stCxn id="137" idx="3"/>
            </p:cNvCxnSpPr>
            <p:nvPr/>
          </p:nvCxnSpPr>
          <p:spPr>
            <a:xfrm flipV="1">
              <a:off x="9079975" y="1660374"/>
              <a:ext cx="4878" cy="23646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33" name="椭圆 132">
              <a:extLst>
                <a:ext uri="{FF2B5EF4-FFF2-40B4-BE49-F238E27FC236}">
                  <a16:creationId xmlns:a16="http://schemas.microsoft.com/office/drawing/2014/main" id="{A735BAF8-328C-4EB5-8E00-7C4F9F804269}"/>
                </a:ext>
              </a:extLst>
            </p:cNvPr>
            <p:cNvSpPr/>
            <p:nvPr/>
          </p:nvSpPr>
          <p:spPr>
            <a:xfrm>
              <a:off x="9010859" y="1053610"/>
              <a:ext cx="135032" cy="14865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箭头连接符 133">
              <a:extLst>
                <a:ext uri="{FF2B5EF4-FFF2-40B4-BE49-F238E27FC236}">
                  <a16:creationId xmlns:a16="http://schemas.microsoft.com/office/drawing/2014/main" id="{0E5F37A9-7E9E-4A91-9FEC-7D2F3949704C}"/>
                </a:ext>
              </a:extLst>
            </p:cNvPr>
            <p:cNvCxnSpPr>
              <a:cxnSpLocks/>
            </p:cNvCxnSpPr>
            <p:nvPr/>
          </p:nvCxnSpPr>
          <p:spPr>
            <a:xfrm flipH="1" flipV="1">
              <a:off x="9081614" y="1430201"/>
              <a:ext cx="3239" cy="18509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35" name="直接箭头连接符 134">
              <a:extLst>
                <a:ext uri="{FF2B5EF4-FFF2-40B4-BE49-F238E27FC236}">
                  <a16:creationId xmlns:a16="http://schemas.microsoft.com/office/drawing/2014/main" id="{0C0C24E1-CA0C-4D3E-AEE9-B27BACED6670}"/>
                </a:ext>
              </a:extLst>
            </p:cNvPr>
            <p:cNvCxnSpPr>
              <a:cxnSpLocks/>
            </p:cNvCxnSpPr>
            <p:nvPr/>
          </p:nvCxnSpPr>
          <p:spPr>
            <a:xfrm flipH="1" flipV="1">
              <a:off x="9078375" y="1202885"/>
              <a:ext cx="3239" cy="18509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36" name="矩形 135">
              <a:extLst>
                <a:ext uri="{FF2B5EF4-FFF2-40B4-BE49-F238E27FC236}">
                  <a16:creationId xmlns:a16="http://schemas.microsoft.com/office/drawing/2014/main" id="{25888225-D250-4E54-8AB6-ED19F510E386}"/>
                </a:ext>
              </a:extLst>
            </p:cNvPr>
            <p:cNvSpPr/>
            <p:nvPr/>
          </p:nvSpPr>
          <p:spPr>
            <a:xfrm>
              <a:off x="9589020" y="976708"/>
              <a:ext cx="610668" cy="276691"/>
            </a:xfrm>
            <a:prstGeom prst="rect">
              <a:avLst/>
            </a:prstGeom>
          </p:spPr>
          <p:txBody>
            <a:bodyPr wrap="none">
              <a:spAutoFit/>
            </a:bodyPr>
            <a:lstStyle/>
            <a:p>
              <a:pPr algn="ctr"/>
              <a:r>
                <a:rPr lang="en-US" altLang="zh-CN" sz="1199" dirty="0"/>
                <a:t>output</a:t>
              </a:r>
              <a:endParaRPr lang="zh-CN" altLang="en-US" sz="1199" dirty="0"/>
            </a:p>
          </p:txBody>
        </p:sp>
      </p:grpSp>
      <p:grpSp>
        <p:nvGrpSpPr>
          <p:cNvPr id="2" name="组合 1">
            <a:extLst>
              <a:ext uri="{FF2B5EF4-FFF2-40B4-BE49-F238E27FC236}">
                <a16:creationId xmlns:a16="http://schemas.microsoft.com/office/drawing/2014/main" id="{E081C215-F502-4F4D-9542-E968DE03956C}"/>
              </a:ext>
            </a:extLst>
          </p:cNvPr>
          <p:cNvGrpSpPr/>
          <p:nvPr/>
        </p:nvGrpSpPr>
        <p:grpSpPr>
          <a:xfrm>
            <a:off x="5084429" y="4227416"/>
            <a:ext cx="3922569" cy="980751"/>
            <a:chOff x="5084429" y="4227416"/>
            <a:chExt cx="3922569" cy="980751"/>
          </a:xfrm>
        </p:grpSpPr>
        <p:grpSp>
          <p:nvGrpSpPr>
            <p:cNvPr id="46" name="组合 45">
              <a:extLst>
                <a:ext uri="{FF2B5EF4-FFF2-40B4-BE49-F238E27FC236}">
                  <a16:creationId xmlns:a16="http://schemas.microsoft.com/office/drawing/2014/main" id="{5CD4F261-3F25-4D78-8F88-F0EA979A1BA5}"/>
                </a:ext>
              </a:extLst>
            </p:cNvPr>
            <p:cNvGrpSpPr/>
            <p:nvPr/>
          </p:nvGrpSpPr>
          <p:grpSpPr>
            <a:xfrm>
              <a:off x="5922998" y="4339841"/>
              <a:ext cx="694063" cy="495068"/>
              <a:chOff x="2014314" y="4725144"/>
              <a:chExt cx="836129" cy="541761"/>
            </a:xfrm>
          </p:grpSpPr>
          <p:sp>
            <p:nvSpPr>
              <p:cNvPr id="174" name="矩形: 圆角 173">
                <a:extLst>
                  <a:ext uri="{FF2B5EF4-FFF2-40B4-BE49-F238E27FC236}">
                    <a16:creationId xmlns:a16="http://schemas.microsoft.com/office/drawing/2014/main" id="{368739B9-4064-40B8-9F0B-F2FBDA649EAE}"/>
                  </a:ext>
                </a:extLst>
              </p:cNvPr>
              <p:cNvSpPr/>
              <p:nvPr/>
            </p:nvSpPr>
            <p:spPr>
              <a:xfrm>
                <a:off x="2014314" y="4725144"/>
                <a:ext cx="836129" cy="127725"/>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75" name="椭圆 174">
                <a:extLst>
                  <a:ext uri="{FF2B5EF4-FFF2-40B4-BE49-F238E27FC236}">
                    <a16:creationId xmlns:a16="http://schemas.microsoft.com/office/drawing/2014/main" id="{C41944D5-AA74-4BFA-AEFE-ED608F536EDB}"/>
                  </a:ext>
                </a:extLst>
              </p:cNvPr>
              <p:cNvSpPr/>
              <p:nvPr/>
            </p:nvSpPr>
            <p:spPr>
              <a:xfrm>
                <a:off x="2076714" y="5096890"/>
                <a:ext cx="162679" cy="162679"/>
              </a:xfrm>
              <a:prstGeom prst="ellipse">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AF01CDA2-4981-41B6-B327-CA5FEC0B54DB}"/>
                  </a:ext>
                </a:extLst>
              </p:cNvPr>
              <p:cNvSpPr/>
              <p:nvPr/>
            </p:nvSpPr>
            <p:spPr>
              <a:xfrm>
                <a:off x="2352269" y="5096890"/>
                <a:ext cx="162679" cy="162679"/>
              </a:xfrm>
              <a:prstGeom prst="ellipse">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88D07865-FFB7-48F5-8E11-CC59053F374E}"/>
                  </a:ext>
                </a:extLst>
              </p:cNvPr>
              <p:cNvSpPr/>
              <p:nvPr/>
            </p:nvSpPr>
            <p:spPr>
              <a:xfrm>
                <a:off x="2626595" y="5104226"/>
                <a:ext cx="162679" cy="162679"/>
              </a:xfrm>
              <a:prstGeom prst="ellipse">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8" name="直接箭头连接符 177">
                <a:extLst>
                  <a:ext uri="{FF2B5EF4-FFF2-40B4-BE49-F238E27FC236}">
                    <a16:creationId xmlns:a16="http://schemas.microsoft.com/office/drawing/2014/main" id="{29691E8C-8EDB-45D8-B688-06C9BC17CD0C}"/>
                  </a:ext>
                </a:extLst>
              </p:cNvPr>
              <p:cNvCxnSpPr>
                <a:cxnSpLocks/>
                <a:stCxn id="175" idx="0"/>
                <a:endCxn id="174" idx="2"/>
              </p:cNvCxnSpPr>
              <p:nvPr/>
            </p:nvCxnSpPr>
            <p:spPr>
              <a:xfrm flipV="1">
                <a:off x="2158053" y="4852869"/>
                <a:ext cx="274326" cy="244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a:extLst>
                  <a:ext uri="{FF2B5EF4-FFF2-40B4-BE49-F238E27FC236}">
                    <a16:creationId xmlns:a16="http://schemas.microsoft.com/office/drawing/2014/main" id="{0553D2F9-984E-4070-BC8D-7BF0BC4D3603}"/>
                  </a:ext>
                </a:extLst>
              </p:cNvPr>
              <p:cNvCxnSpPr>
                <a:cxnSpLocks/>
                <a:stCxn id="176" idx="0"/>
                <a:endCxn id="174" idx="2"/>
              </p:cNvCxnSpPr>
              <p:nvPr/>
            </p:nvCxnSpPr>
            <p:spPr>
              <a:xfrm flipH="1" flipV="1">
                <a:off x="2432379" y="4852869"/>
                <a:ext cx="1229" cy="244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直接箭头连接符 179">
                <a:extLst>
                  <a:ext uri="{FF2B5EF4-FFF2-40B4-BE49-F238E27FC236}">
                    <a16:creationId xmlns:a16="http://schemas.microsoft.com/office/drawing/2014/main" id="{DE24EF7A-3233-464A-978A-0A2581991456}"/>
                  </a:ext>
                </a:extLst>
              </p:cNvPr>
              <p:cNvCxnSpPr>
                <a:cxnSpLocks/>
                <a:stCxn id="177" idx="0"/>
                <a:endCxn id="174" idx="2"/>
              </p:cNvCxnSpPr>
              <p:nvPr/>
            </p:nvCxnSpPr>
            <p:spPr>
              <a:xfrm flipH="1" flipV="1">
                <a:off x="2432379" y="4852869"/>
                <a:ext cx="275555" cy="251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7" name="矩形 46">
              <a:extLst>
                <a:ext uri="{FF2B5EF4-FFF2-40B4-BE49-F238E27FC236}">
                  <a16:creationId xmlns:a16="http://schemas.microsoft.com/office/drawing/2014/main" id="{F8EFC163-43C5-4C67-8C04-83731A80DAFE}"/>
                </a:ext>
              </a:extLst>
            </p:cNvPr>
            <p:cNvSpPr/>
            <p:nvPr/>
          </p:nvSpPr>
          <p:spPr>
            <a:xfrm>
              <a:off x="5084429" y="4227416"/>
              <a:ext cx="782587" cy="276871"/>
            </a:xfrm>
            <a:prstGeom prst="rect">
              <a:avLst/>
            </a:prstGeom>
          </p:spPr>
          <p:txBody>
            <a:bodyPr wrap="none">
              <a:spAutoFit/>
            </a:bodyPr>
            <a:lstStyle/>
            <a:p>
              <a:pPr algn="ctr"/>
              <a:r>
                <a:rPr lang="en-US" altLang="zh-CN" sz="1199" dirty="0"/>
                <a:t>FM layer</a:t>
              </a:r>
              <a:endParaRPr lang="zh-CN" altLang="en-US" sz="1199" dirty="0"/>
            </a:p>
          </p:txBody>
        </p:sp>
        <p:grpSp>
          <p:nvGrpSpPr>
            <p:cNvPr id="48" name="组合 47">
              <a:extLst>
                <a:ext uri="{FF2B5EF4-FFF2-40B4-BE49-F238E27FC236}">
                  <a16:creationId xmlns:a16="http://schemas.microsoft.com/office/drawing/2014/main" id="{22B7FA43-83E5-4C7B-96EB-CA9BDCDEBB5F}"/>
                </a:ext>
              </a:extLst>
            </p:cNvPr>
            <p:cNvGrpSpPr/>
            <p:nvPr/>
          </p:nvGrpSpPr>
          <p:grpSpPr>
            <a:xfrm>
              <a:off x="7137301" y="4343770"/>
              <a:ext cx="761079" cy="478141"/>
              <a:chOff x="4108530" y="4768270"/>
              <a:chExt cx="916863" cy="523237"/>
            </a:xfrm>
          </p:grpSpPr>
          <p:sp>
            <p:nvSpPr>
              <p:cNvPr id="167" name="矩形: 圆角 166">
                <a:extLst>
                  <a:ext uri="{FF2B5EF4-FFF2-40B4-BE49-F238E27FC236}">
                    <a16:creationId xmlns:a16="http://schemas.microsoft.com/office/drawing/2014/main" id="{BDD48772-21D2-4BE5-9911-26C68FE2B8FF}"/>
                  </a:ext>
                </a:extLst>
              </p:cNvPr>
              <p:cNvSpPr/>
              <p:nvPr/>
            </p:nvSpPr>
            <p:spPr>
              <a:xfrm>
                <a:off x="4108530" y="4768270"/>
                <a:ext cx="916863" cy="125395"/>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68" name="椭圆 167">
                <a:extLst>
                  <a:ext uri="{FF2B5EF4-FFF2-40B4-BE49-F238E27FC236}">
                    <a16:creationId xmlns:a16="http://schemas.microsoft.com/office/drawing/2014/main" id="{F5B656FF-C940-4D2C-93D1-B21C170DA190}"/>
                  </a:ext>
                </a:extLst>
              </p:cNvPr>
              <p:cNvSpPr/>
              <p:nvPr/>
            </p:nvSpPr>
            <p:spPr>
              <a:xfrm>
                <a:off x="4245249" y="5128645"/>
                <a:ext cx="162679" cy="162678"/>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EA8B04DF-DFE6-4EC5-B4E2-96D83ECAAA4D}"/>
                  </a:ext>
                </a:extLst>
              </p:cNvPr>
              <p:cNvSpPr/>
              <p:nvPr/>
            </p:nvSpPr>
            <p:spPr>
              <a:xfrm>
                <a:off x="4497346" y="5125366"/>
                <a:ext cx="162679" cy="162678"/>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600AC7AA-1768-423C-A196-029220C69260}"/>
                  </a:ext>
                </a:extLst>
              </p:cNvPr>
              <p:cNvSpPr/>
              <p:nvPr/>
            </p:nvSpPr>
            <p:spPr>
              <a:xfrm>
                <a:off x="4747454" y="5128828"/>
                <a:ext cx="162679" cy="162679"/>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1" name="直接箭头连接符 170">
                <a:extLst>
                  <a:ext uri="{FF2B5EF4-FFF2-40B4-BE49-F238E27FC236}">
                    <a16:creationId xmlns:a16="http://schemas.microsoft.com/office/drawing/2014/main" id="{292F7570-FDB8-4A2F-A784-D448AEC8F566}"/>
                  </a:ext>
                </a:extLst>
              </p:cNvPr>
              <p:cNvCxnSpPr>
                <a:cxnSpLocks/>
                <a:stCxn id="168" idx="0"/>
                <a:endCxn id="167" idx="2"/>
              </p:cNvCxnSpPr>
              <p:nvPr/>
            </p:nvCxnSpPr>
            <p:spPr>
              <a:xfrm flipV="1">
                <a:off x="4326588" y="4893665"/>
                <a:ext cx="240374" cy="234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a:extLst>
                  <a:ext uri="{FF2B5EF4-FFF2-40B4-BE49-F238E27FC236}">
                    <a16:creationId xmlns:a16="http://schemas.microsoft.com/office/drawing/2014/main" id="{D4BAA58E-4678-4CF3-9748-407C540421D7}"/>
                  </a:ext>
                </a:extLst>
              </p:cNvPr>
              <p:cNvCxnSpPr>
                <a:cxnSpLocks/>
                <a:stCxn id="169" idx="0"/>
                <a:endCxn id="167" idx="2"/>
              </p:cNvCxnSpPr>
              <p:nvPr/>
            </p:nvCxnSpPr>
            <p:spPr>
              <a:xfrm flipH="1" flipV="1">
                <a:off x="4566962" y="4893665"/>
                <a:ext cx="11724" cy="231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a:extLst>
                  <a:ext uri="{FF2B5EF4-FFF2-40B4-BE49-F238E27FC236}">
                    <a16:creationId xmlns:a16="http://schemas.microsoft.com/office/drawing/2014/main" id="{0437919E-7909-4F9A-8AB2-D2AD40A7A42E}"/>
                  </a:ext>
                </a:extLst>
              </p:cNvPr>
              <p:cNvCxnSpPr>
                <a:cxnSpLocks/>
                <a:stCxn id="170" idx="0"/>
                <a:endCxn id="167" idx="2"/>
              </p:cNvCxnSpPr>
              <p:nvPr/>
            </p:nvCxnSpPr>
            <p:spPr>
              <a:xfrm flipH="1" flipV="1">
                <a:off x="4566962" y="4893665"/>
                <a:ext cx="261831" cy="235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EDFF0AFD-9028-437D-982D-1B1D1AFC8007}"/>
                </a:ext>
              </a:extLst>
            </p:cNvPr>
            <p:cNvGrpSpPr/>
            <p:nvPr/>
          </p:nvGrpSpPr>
          <p:grpSpPr>
            <a:xfrm>
              <a:off x="8323241" y="4353180"/>
              <a:ext cx="683757" cy="470490"/>
              <a:chOff x="5964546" y="4745223"/>
              <a:chExt cx="823714" cy="514865"/>
            </a:xfrm>
          </p:grpSpPr>
          <p:sp>
            <p:nvSpPr>
              <p:cNvPr id="160" name="矩形: 圆角 159">
                <a:extLst>
                  <a:ext uri="{FF2B5EF4-FFF2-40B4-BE49-F238E27FC236}">
                    <a16:creationId xmlns:a16="http://schemas.microsoft.com/office/drawing/2014/main" id="{FB1444E5-6187-41DB-8420-A9CD9053B572}"/>
                  </a:ext>
                </a:extLst>
              </p:cNvPr>
              <p:cNvSpPr/>
              <p:nvPr/>
            </p:nvSpPr>
            <p:spPr>
              <a:xfrm>
                <a:off x="5964546" y="4745223"/>
                <a:ext cx="823714" cy="126081"/>
              </a:xfrm>
              <a:prstGeom prst="round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61" name="椭圆 160">
                <a:extLst>
                  <a:ext uri="{FF2B5EF4-FFF2-40B4-BE49-F238E27FC236}">
                    <a16:creationId xmlns:a16="http://schemas.microsoft.com/office/drawing/2014/main" id="{30F7E01C-2D17-4FB4-8382-27F11D414FA8}"/>
                  </a:ext>
                </a:extLst>
              </p:cNvPr>
              <p:cNvSpPr/>
              <p:nvPr/>
            </p:nvSpPr>
            <p:spPr>
              <a:xfrm>
                <a:off x="6048794" y="5092021"/>
                <a:ext cx="162679" cy="162679"/>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EDB640F0-D2AF-4782-8A09-950E7BAD5E7E}"/>
                  </a:ext>
                </a:extLst>
              </p:cNvPr>
              <p:cNvSpPr/>
              <p:nvPr/>
            </p:nvSpPr>
            <p:spPr>
              <a:xfrm>
                <a:off x="6296637" y="5089710"/>
                <a:ext cx="162679" cy="162679"/>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55BC2F8F-6B9B-4190-A4CB-6AA06E043FD0}"/>
                  </a:ext>
                </a:extLst>
              </p:cNvPr>
              <p:cNvSpPr/>
              <p:nvPr/>
            </p:nvSpPr>
            <p:spPr>
              <a:xfrm>
                <a:off x="6548698" y="5097409"/>
                <a:ext cx="162679" cy="162679"/>
              </a:xfrm>
              <a:prstGeom prst="ellipse">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4" name="直接箭头连接符 163">
                <a:extLst>
                  <a:ext uri="{FF2B5EF4-FFF2-40B4-BE49-F238E27FC236}">
                    <a16:creationId xmlns:a16="http://schemas.microsoft.com/office/drawing/2014/main" id="{83441566-E946-4A48-A2F5-05274FF190D6}"/>
                  </a:ext>
                </a:extLst>
              </p:cNvPr>
              <p:cNvCxnSpPr>
                <a:cxnSpLocks/>
                <a:stCxn id="161" idx="0"/>
                <a:endCxn id="160" idx="2"/>
              </p:cNvCxnSpPr>
              <p:nvPr/>
            </p:nvCxnSpPr>
            <p:spPr>
              <a:xfrm flipV="1">
                <a:off x="6130133" y="4871305"/>
                <a:ext cx="246269" cy="220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41EC9924-D530-4AD6-B717-20A4230183A7}"/>
                  </a:ext>
                </a:extLst>
              </p:cNvPr>
              <p:cNvCxnSpPr>
                <a:cxnSpLocks/>
                <a:stCxn id="162" idx="0"/>
                <a:endCxn id="160" idx="2"/>
              </p:cNvCxnSpPr>
              <p:nvPr/>
            </p:nvCxnSpPr>
            <p:spPr>
              <a:xfrm flipH="1" flipV="1">
                <a:off x="6376403" y="4871305"/>
                <a:ext cx="1574" cy="218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24630CD9-2A49-4926-BE1E-29ED96E9039F}"/>
                  </a:ext>
                </a:extLst>
              </p:cNvPr>
              <p:cNvCxnSpPr>
                <a:cxnSpLocks/>
                <a:stCxn id="163" idx="0"/>
                <a:endCxn id="160" idx="2"/>
              </p:cNvCxnSpPr>
              <p:nvPr/>
            </p:nvCxnSpPr>
            <p:spPr>
              <a:xfrm flipH="1" flipV="1">
                <a:off x="6376404" y="4871304"/>
                <a:ext cx="253633" cy="226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3" name="矩形: 圆角 182">
              <a:extLst>
                <a:ext uri="{FF2B5EF4-FFF2-40B4-BE49-F238E27FC236}">
                  <a16:creationId xmlns:a16="http://schemas.microsoft.com/office/drawing/2014/main" id="{7C37F9D6-C5CB-4258-A9C3-A00A47E9FD22}"/>
                </a:ext>
              </a:extLst>
            </p:cNvPr>
            <p:cNvSpPr/>
            <p:nvPr/>
          </p:nvSpPr>
          <p:spPr>
            <a:xfrm>
              <a:off x="7213006" y="4655563"/>
              <a:ext cx="632996" cy="1745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圆角 183">
              <a:extLst>
                <a:ext uri="{FF2B5EF4-FFF2-40B4-BE49-F238E27FC236}">
                  <a16:creationId xmlns:a16="http://schemas.microsoft.com/office/drawing/2014/main" id="{5D7A42B9-6007-49DC-9776-318374D5E67A}"/>
                </a:ext>
              </a:extLst>
            </p:cNvPr>
            <p:cNvSpPr/>
            <p:nvPr/>
          </p:nvSpPr>
          <p:spPr>
            <a:xfrm>
              <a:off x="5949017" y="4673307"/>
              <a:ext cx="632996" cy="1745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圆角 185">
              <a:extLst>
                <a:ext uri="{FF2B5EF4-FFF2-40B4-BE49-F238E27FC236}">
                  <a16:creationId xmlns:a16="http://schemas.microsoft.com/office/drawing/2014/main" id="{8F6DB8DB-6602-45DC-ADAD-517F18B6EEBD}"/>
                </a:ext>
              </a:extLst>
            </p:cNvPr>
            <p:cNvSpPr/>
            <p:nvPr/>
          </p:nvSpPr>
          <p:spPr>
            <a:xfrm>
              <a:off x="8358839" y="4655563"/>
              <a:ext cx="632996" cy="1745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7" name="矩形 186">
                  <a:extLst>
                    <a:ext uri="{FF2B5EF4-FFF2-40B4-BE49-F238E27FC236}">
                      <a16:creationId xmlns:a16="http://schemas.microsoft.com/office/drawing/2014/main" id="{48F75438-ED04-4237-AE28-F7C8F5609FA6}"/>
                    </a:ext>
                  </a:extLst>
                </p:cNvPr>
                <p:cNvSpPr/>
                <p:nvPr/>
              </p:nvSpPr>
              <p:spPr>
                <a:xfrm>
                  <a:off x="5867016" y="4931168"/>
                  <a:ext cx="3124819" cy="276999"/>
                </a:xfrm>
                <a:prstGeom prst="rect">
                  <a:avLst/>
                </a:prstGeom>
                <a:ln>
                  <a:prstDash val="dash"/>
                </a:ln>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sz="1199" dirty="0">
                      <a:latin typeface="+mj-ea"/>
                      <a:ea typeface="+mj-ea"/>
                    </a:rPr>
                    <a:t>窗口统计类特征</a:t>
                  </a:r>
                  <a:r>
                    <a:rPr lang="en-US" altLang="zh-CN" sz="1199" dirty="0">
                      <a:latin typeface="+mj-ea"/>
                      <a:ea typeface="+mj-ea"/>
                    </a:rPr>
                    <a:t>(</a:t>
                  </a:r>
                  <a:r>
                    <a:rPr lang="zh-CN" altLang="en-US" sz="1199" dirty="0">
                      <a:latin typeface="+mj-ea"/>
                      <a:ea typeface="+mj-ea"/>
                    </a:rPr>
                    <a:t>排序竞争、</a:t>
                  </a:r>
                  <a14:m>
                    <m:oMath xmlns:m="http://schemas.openxmlformats.org/officeDocument/2006/math">
                      <m:r>
                        <a:rPr lang="en-US" altLang="zh-CN" sz="1200" i="1" dirty="0">
                          <a:latin typeface="Cambria Math" panose="02040503050406030204" pitchFamily="18" charset="0"/>
                          <a:ea typeface="+mj-ea"/>
                        </a:rPr>
                        <m:t>𝑝𝑑𝑐𝑣𝑟</m:t>
                      </m:r>
                    </m:oMath>
                  </a14:m>
                  <a:r>
                    <a:rPr lang="zh-CN" altLang="en-US" sz="1200" dirty="0">
                      <a:latin typeface="+mj-ea"/>
                      <a:ea typeface="+mj-ea"/>
                    </a:rPr>
                    <a:t>预估偏差</a:t>
                  </a:r>
                  <a:r>
                    <a:rPr lang="en-US" altLang="zh-CN" sz="1199" dirty="0">
                      <a:latin typeface="+mj-ea"/>
                      <a:ea typeface="+mj-ea"/>
                    </a:rPr>
                    <a:t>)</a:t>
                  </a:r>
                  <a:endParaRPr lang="zh-CN" altLang="en-US" sz="1199" dirty="0">
                    <a:latin typeface="+mj-ea"/>
                    <a:ea typeface="+mj-ea"/>
                  </a:endParaRPr>
                </a:p>
              </p:txBody>
            </p:sp>
          </mc:Choice>
          <mc:Fallback xmlns="">
            <p:sp>
              <p:nvSpPr>
                <p:cNvPr id="187" name="矩形 186">
                  <a:extLst>
                    <a:ext uri="{FF2B5EF4-FFF2-40B4-BE49-F238E27FC236}">
                      <a16:creationId xmlns:a16="http://schemas.microsoft.com/office/drawing/2014/main" id="{48F75438-ED04-4237-AE28-F7C8F5609FA6}"/>
                    </a:ext>
                  </a:extLst>
                </p:cNvPr>
                <p:cNvSpPr>
                  <a:spLocks noRot="1" noChangeAspect="1" noMove="1" noResize="1" noEditPoints="1" noAdjustHandles="1" noChangeArrowheads="1" noChangeShapeType="1" noTextEdit="1"/>
                </p:cNvSpPr>
                <p:nvPr/>
              </p:nvSpPr>
              <p:spPr>
                <a:xfrm>
                  <a:off x="5867016" y="4931168"/>
                  <a:ext cx="3124819" cy="276999"/>
                </a:xfrm>
                <a:prstGeom prst="rect">
                  <a:avLst/>
                </a:prstGeom>
                <a:blipFill>
                  <a:blip r:embed="rId5"/>
                  <a:stretch>
                    <a:fillRect r="-1748" b="-14894"/>
                  </a:stretch>
                </a:blipFill>
                <a:ln>
                  <a:prstDash val="dash"/>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0F8DBF9-E767-4601-80E7-3DD6F59C8A38}"/>
                  </a:ext>
                </a:extLst>
              </p:cNvPr>
              <p:cNvSpPr txBox="1"/>
              <p:nvPr/>
            </p:nvSpPr>
            <p:spPr>
              <a:xfrm>
                <a:off x="5333827" y="5704908"/>
                <a:ext cx="6743603" cy="113467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dirty="0">
                    <a:latin typeface="+mj-ea"/>
                    <a:ea typeface="+mj-ea"/>
                  </a:rPr>
                  <a:t>选择加权</a:t>
                </a:r>
                <a14:m>
                  <m:oMath xmlns:m="http://schemas.openxmlformats.org/officeDocument/2006/math">
                    <m:r>
                      <a:rPr lang="en-US" altLang="zh-CN" sz="1400" b="0" i="1" dirty="0" smtClean="0">
                        <a:latin typeface="Cambria Math" panose="02040503050406030204" pitchFamily="18" charset="0"/>
                      </a:rPr>
                      <m:t>𝑤𝑒𝑖𝑔h𝑡𝑒𝑑</m:t>
                    </m:r>
                    <m:r>
                      <a:rPr lang="en-US" altLang="zh-CN" sz="1400" b="0" i="1" dirty="0" smtClean="0">
                        <a:latin typeface="Cambria Math" panose="02040503050406030204" pitchFamily="18" charset="0"/>
                      </a:rPr>
                      <m:t>_</m:t>
                    </m:r>
                    <m:r>
                      <a:rPr lang="en-US" altLang="zh-CN" sz="1400" b="0" i="1" dirty="0" smtClean="0">
                        <a:latin typeface="Cambria Math" panose="02040503050406030204" pitchFamily="18" charset="0"/>
                      </a:rPr>
                      <m:t>𝑚𝑠𝑒</m:t>
                    </m:r>
                    <m:r>
                      <a:rPr lang="en-US" altLang="zh-CN" sz="1400" b="0" i="0" dirty="0" smtClean="0">
                        <a:latin typeface="Cambria Math" panose="02040503050406030204" pitchFamily="18" charset="0"/>
                      </a:rPr>
                      <m:t>(</m:t>
                    </m:r>
                    <m:r>
                      <m:rPr>
                        <m:sty m:val="p"/>
                      </m:rPr>
                      <a:rPr lang="en-US" altLang="zh-CN" sz="1400" b="0" i="0" dirty="0" smtClean="0">
                        <a:latin typeface="Cambria Math" panose="02040503050406030204" pitchFamily="18" charset="0"/>
                      </a:rPr>
                      <m:t>y</m:t>
                    </m:r>
                  </m:oMath>
                </a14:m>
                <a:r>
                  <a:rPr lang="zh-CN" altLang="en-US" sz="1400" i="0" dirty="0">
                    <a:latin typeface="+mj-lt"/>
                  </a:rPr>
                  <a:t>是预估值</a:t>
                </a:r>
                <a14:m>
                  <m:oMath xmlns:m="http://schemas.openxmlformats.org/officeDocument/2006/math">
                    <m:r>
                      <a:rPr lang="zh-CN" altLang="en-US" sz="1400" i="1" dirty="0" smtClean="0">
                        <a:latin typeface="Cambria Math" panose="02040503050406030204" pitchFamily="18" charset="0"/>
                      </a:rPr>
                      <m:t>，</m:t>
                    </m:r>
                    <m:d>
                      <m:dPr>
                        <m:begChr m:val="|"/>
                        <m:endChr m:val="|"/>
                        <m:ctrlPr>
                          <a:rPr lang="en-US" altLang="zh-CN" sz="1400" i="1" dirty="0">
                            <a:latin typeface="Cambria Math" panose="02040503050406030204" pitchFamily="18" charset="0"/>
                          </a:rPr>
                        </m:ctrlPr>
                      </m:dPr>
                      <m:e>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𝐴</m:t>
                            </m:r>
                          </m:e>
                          <m:sub>
                            <m:r>
                              <a:rPr lang="en-US" altLang="zh-CN" sz="1400" i="1" dirty="0">
                                <a:latin typeface="Cambria Math" panose="02040503050406030204" pitchFamily="18" charset="0"/>
                              </a:rPr>
                              <m:t>𝑝𝑑𝑐𝑣𝑟</m:t>
                            </m:r>
                          </m:sub>
                        </m:sSub>
                      </m:e>
                    </m:d>
                  </m:oMath>
                </a14:m>
                <a:r>
                  <a:rPr lang="zh-CN" altLang="en-US" sz="1400" i="0" dirty="0">
                    <a:latin typeface="+mj-lt"/>
                  </a:rPr>
                  <a:t>是人群</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𝐴</m:t>
                        </m:r>
                      </m:e>
                      <m:sub>
                        <m:r>
                          <a:rPr lang="en-US" altLang="zh-CN" sz="1400" i="1" dirty="0">
                            <a:latin typeface="Cambria Math" panose="02040503050406030204" pitchFamily="18" charset="0"/>
                          </a:rPr>
                          <m:t>𝑝𝑑𝑐𝑣𝑟</m:t>
                        </m:r>
                      </m:sub>
                    </m:sSub>
                  </m:oMath>
                </a14:m>
                <a:r>
                  <a:rPr lang="zh-CN" altLang="en-US" sz="1400" i="0" dirty="0">
                    <a:latin typeface="+mj-lt"/>
                  </a:rPr>
                  <a:t>的数量</a:t>
                </a:r>
                <a14:m>
                  <m:oMath xmlns:m="http://schemas.openxmlformats.org/officeDocument/2006/math">
                    <m:r>
                      <a:rPr lang="en-US" altLang="zh-CN" sz="1400" b="0" i="0" dirty="0" smtClean="0">
                        <a:latin typeface="Cambria Math" panose="02040503050406030204" pitchFamily="18" charset="0"/>
                      </a:rPr>
                      <m:t>)</m:t>
                    </m:r>
                  </m:oMath>
                </a14:m>
                <a:endParaRPr lang="en-US" altLang="zh-CN" sz="1400" dirty="0">
                  <a:latin typeface="+mj-ea"/>
                  <a:ea typeface="+mj-ea"/>
                </a:endParaRPr>
              </a:p>
              <a:p>
                <a:pPr>
                  <a:lnSpc>
                    <a:spcPct val="150000"/>
                  </a:lnSpc>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ea typeface="+mj-ea"/>
                        </a:rPr>
                        <m:t>𝑤𝑒𝑖𝑔h𝑡𝑒𝑑</m:t>
                      </m:r>
                      <m:r>
                        <a:rPr lang="en-US" altLang="zh-CN" sz="1400" b="0" i="1" dirty="0" smtClean="0">
                          <a:latin typeface="Cambria Math" panose="02040503050406030204" pitchFamily="18" charset="0"/>
                          <a:ea typeface="+mj-ea"/>
                        </a:rPr>
                        <m:t>_</m:t>
                      </m:r>
                      <m:r>
                        <a:rPr lang="en-US" altLang="zh-CN" sz="1400" i="1" dirty="0" smtClean="0">
                          <a:latin typeface="Cambria Math" panose="02040503050406030204" pitchFamily="18" charset="0"/>
                          <a:ea typeface="+mj-ea"/>
                        </a:rPr>
                        <m:t>𝑚𝑠𝑒</m:t>
                      </m:r>
                      <m:r>
                        <a:rPr lang="en-US" altLang="zh-CN" sz="1400" b="0" i="1" dirty="0" smtClean="0">
                          <a:latin typeface="Cambria Math" panose="02040503050406030204" pitchFamily="18" charset="0"/>
                          <a:ea typeface="+mj-ea"/>
                        </a:rPr>
                        <m:t>=</m:t>
                      </m:r>
                      <m:f>
                        <m:fPr>
                          <m:ctrlPr>
                            <a:rPr lang="en-US" altLang="zh-CN" sz="1400" b="0" i="1" dirty="0" smtClean="0">
                              <a:latin typeface="Cambria Math" panose="02040503050406030204" pitchFamily="18" charset="0"/>
                              <a:ea typeface="+mj-ea"/>
                            </a:rPr>
                          </m:ctrlPr>
                        </m:fPr>
                        <m:num>
                          <m:d>
                            <m:dPr>
                              <m:begChr m:val="|"/>
                              <m:endChr m:val="|"/>
                              <m:ctrlPr>
                                <a:rPr lang="en-US" altLang="zh-CN" sz="1400" b="0" i="1" dirty="0" smtClean="0">
                                  <a:latin typeface="Cambria Math" panose="02040503050406030204" pitchFamily="18" charset="0"/>
                                  <a:ea typeface="+mj-ea"/>
                                </a:rPr>
                              </m:ctrlPr>
                            </m:dPr>
                            <m:e>
                              <m:sSub>
                                <m:sSubPr>
                                  <m:ctrlPr>
                                    <a:rPr lang="en-US" altLang="zh-CN" sz="1400" b="0" i="1" dirty="0" smtClean="0">
                                      <a:latin typeface="Cambria Math" panose="02040503050406030204" pitchFamily="18" charset="0"/>
                                      <a:ea typeface="+mj-ea"/>
                                    </a:rPr>
                                  </m:ctrlPr>
                                </m:sSubPr>
                                <m:e>
                                  <m:r>
                                    <a:rPr lang="en-US" altLang="zh-CN" sz="1400" b="0" i="1" dirty="0" smtClean="0">
                                      <a:latin typeface="Cambria Math" panose="02040503050406030204" pitchFamily="18" charset="0"/>
                                      <a:ea typeface="+mj-ea"/>
                                    </a:rPr>
                                    <m:t>𝐴</m:t>
                                  </m:r>
                                </m:e>
                                <m:sub>
                                  <m:r>
                                    <a:rPr lang="en-US" altLang="zh-CN" sz="1400" b="0" i="1" dirty="0" smtClean="0">
                                      <a:latin typeface="Cambria Math" panose="02040503050406030204" pitchFamily="18" charset="0"/>
                                      <a:ea typeface="+mj-ea"/>
                                    </a:rPr>
                                    <m:t>𝑝𝑑𝑐𝑣𝑟</m:t>
                                  </m:r>
                                </m:sub>
                              </m:sSub>
                            </m:e>
                          </m:d>
                        </m:num>
                        <m:den>
                          <m:r>
                            <a:rPr lang="en-US" altLang="zh-CN" sz="1400" b="0" i="1" dirty="0" smtClean="0">
                              <a:latin typeface="Cambria Math" panose="02040503050406030204" pitchFamily="18" charset="0"/>
                              <a:ea typeface="+mj-ea"/>
                            </a:rPr>
                            <m:t>2</m:t>
                          </m:r>
                        </m:den>
                      </m:f>
                      <m:r>
                        <a:rPr lang="en-US" altLang="zh-CN" sz="1400" b="0" i="1" dirty="0" smtClean="0">
                          <a:latin typeface="Cambria Math" panose="02040503050406030204" pitchFamily="18" charset="0"/>
                          <a:ea typeface="+mj-ea"/>
                        </a:rPr>
                        <m:t>∗</m:t>
                      </m:r>
                      <m:sSup>
                        <m:sSupPr>
                          <m:ctrlPr>
                            <a:rPr lang="en-US" altLang="zh-CN" sz="1400" b="0" i="1" dirty="0" smtClean="0">
                              <a:latin typeface="Cambria Math" panose="02040503050406030204" pitchFamily="18" charset="0"/>
                              <a:ea typeface="+mj-ea"/>
                            </a:rPr>
                          </m:ctrlPr>
                        </m:sSupPr>
                        <m:e>
                          <m:r>
                            <a:rPr lang="en-US" altLang="zh-CN" sz="1400" b="0" i="1" dirty="0" smtClean="0">
                              <a:latin typeface="Cambria Math" panose="02040503050406030204" pitchFamily="18" charset="0"/>
                              <a:ea typeface="+mj-ea"/>
                            </a:rPr>
                            <m:t>(</m:t>
                          </m:r>
                          <m:r>
                            <a:rPr lang="en-US" altLang="zh-CN" sz="1400" b="0" i="1" dirty="0" smtClean="0">
                              <a:latin typeface="Cambria Math" panose="02040503050406030204" pitchFamily="18" charset="0"/>
                              <a:ea typeface="+mj-ea"/>
                            </a:rPr>
                            <m:t>𝑦</m:t>
                          </m:r>
                          <m:r>
                            <a:rPr lang="en-US" altLang="zh-CN" sz="1400" b="0" i="1" dirty="0" smtClean="0">
                              <a:latin typeface="Cambria Math" panose="02040503050406030204" pitchFamily="18" charset="0"/>
                              <a:ea typeface="+mj-ea"/>
                            </a:rPr>
                            <m:t>− </m:t>
                          </m:r>
                          <m:sSub>
                            <m:sSubPr>
                              <m:ctrlPr>
                                <a:rPr lang="en-US" altLang="zh-CN" sz="1400" b="0" i="1" dirty="0" smtClean="0">
                                  <a:latin typeface="Cambria Math" panose="02040503050406030204" pitchFamily="18" charset="0"/>
                                  <a:ea typeface="+mj-ea"/>
                                </a:rPr>
                              </m:ctrlPr>
                            </m:sSubPr>
                            <m:e>
                              <m:r>
                                <a:rPr lang="en-US" altLang="zh-CN" sz="1400" b="0" i="1" dirty="0" smtClean="0">
                                  <a:latin typeface="Cambria Math" panose="02040503050406030204" pitchFamily="18" charset="0"/>
                                  <a:ea typeface="+mj-ea"/>
                                </a:rPr>
                                <m:t>𝐷𝐶𝑉𝑅</m:t>
                              </m:r>
                            </m:e>
                            <m:sub>
                              <m:r>
                                <a:rPr lang="en-US" altLang="zh-CN" sz="1400" b="0" i="1" dirty="0" smtClean="0">
                                  <a:latin typeface="Cambria Math" panose="02040503050406030204" pitchFamily="18" charset="0"/>
                                  <a:ea typeface="+mj-ea"/>
                                </a:rPr>
                                <m:t>𝑝𝑑𝑐𝑣𝑟</m:t>
                              </m:r>
                            </m:sub>
                          </m:sSub>
                          <m:r>
                            <a:rPr lang="en-US" altLang="zh-CN" sz="1400" b="0" i="1" dirty="0" smtClean="0">
                              <a:latin typeface="Cambria Math" panose="02040503050406030204" pitchFamily="18" charset="0"/>
                              <a:ea typeface="+mj-ea"/>
                            </a:rPr>
                            <m:t> )</m:t>
                          </m:r>
                        </m:e>
                        <m:sup>
                          <m:r>
                            <a:rPr lang="en-US" altLang="zh-CN" sz="1400" b="0" i="1" dirty="0" smtClean="0">
                              <a:latin typeface="Cambria Math" panose="02040503050406030204" pitchFamily="18" charset="0"/>
                              <a:ea typeface="+mj-ea"/>
                            </a:rPr>
                            <m:t>2</m:t>
                          </m:r>
                        </m:sup>
                      </m:sSup>
                    </m:oMath>
                  </m:oMathPara>
                </a14:m>
                <a:endParaRPr lang="en-US" altLang="zh-CN" sz="1400" b="0" i="1" dirty="0">
                  <a:latin typeface="Cambria Math" panose="02040503050406030204" pitchFamily="18" charset="0"/>
                  <a:ea typeface="+mj-ea"/>
                </a:endParaRPr>
              </a:p>
            </p:txBody>
          </p:sp>
        </mc:Choice>
        <mc:Fallback xmlns="">
          <p:sp>
            <p:nvSpPr>
              <p:cNvPr id="5" name="文本框 4">
                <a:extLst>
                  <a:ext uri="{FF2B5EF4-FFF2-40B4-BE49-F238E27FC236}">
                    <a16:creationId xmlns:a16="http://schemas.microsoft.com/office/drawing/2014/main" id="{B0F8DBF9-E767-4601-80E7-3DD6F59C8A38}"/>
                  </a:ext>
                </a:extLst>
              </p:cNvPr>
              <p:cNvSpPr txBox="1">
                <a:spLocks noRot="1" noChangeAspect="1" noMove="1" noResize="1" noEditPoints="1" noAdjustHandles="1" noChangeArrowheads="1" noChangeShapeType="1" noTextEdit="1"/>
              </p:cNvSpPr>
              <p:nvPr/>
            </p:nvSpPr>
            <p:spPr>
              <a:xfrm>
                <a:off x="5333827" y="5704908"/>
                <a:ext cx="6743603" cy="1134670"/>
              </a:xfrm>
              <a:prstGeom prst="rect">
                <a:avLst/>
              </a:prstGeom>
              <a:blipFill>
                <a:blip r:embed="rId6"/>
                <a:stretch>
                  <a:fillRect l="-18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FFC58C5F-2620-4248-83C8-F8E7EF089514}"/>
              </a:ext>
            </a:extLst>
          </p:cNvPr>
          <p:cNvGrpSpPr/>
          <p:nvPr/>
        </p:nvGrpSpPr>
        <p:grpSpPr>
          <a:xfrm>
            <a:off x="7162703" y="1768080"/>
            <a:ext cx="4990348" cy="3444569"/>
            <a:chOff x="7162703" y="1768080"/>
            <a:chExt cx="4990348" cy="3444569"/>
          </a:xfrm>
        </p:grpSpPr>
        <p:cxnSp>
          <p:nvCxnSpPr>
            <p:cNvPr id="44" name="直接箭头连接符 43">
              <a:extLst>
                <a:ext uri="{FF2B5EF4-FFF2-40B4-BE49-F238E27FC236}">
                  <a16:creationId xmlns:a16="http://schemas.microsoft.com/office/drawing/2014/main" id="{3A7AA923-4D8C-4843-B5FB-F2827DF7BD7B}"/>
                </a:ext>
              </a:extLst>
            </p:cNvPr>
            <p:cNvCxnSpPr>
              <a:cxnSpLocks/>
              <a:stCxn id="56" idx="0"/>
            </p:cNvCxnSpPr>
            <p:nvPr/>
          </p:nvCxnSpPr>
          <p:spPr>
            <a:xfrm flipH="1" flipV="1">
              <a:off x="9913606" y="2151621"/>
              <a:ext cx="5548" cy="244612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5" name="矩形 44">
              <a:extLst>
                <a:ext uri="{FF2B5EF4-FFF2-40B4-BE49-F238E27FC236}">
                  <a16:creationId xmlns:a16="http://schemas.microsoft.com/office/drawing/2014/main" id="{94DA6700-1532-4F61-9E56-12682B44AF0E}"/>
                </a:ext>
              </a:extLst>
            </p:cNvPr>
            <p:cNvSpPr/>
            <p:nvPr/>
          </p:nvSpPr>
          <p:spPr>
            <a:xfrm>
              <a:off x="9247488" y="4935778"/>
              <a:ext cx="1301670" cy="276871"/>
            </a:xfrm>
            <a:prstGeom prst="rect">
              <a:avLst/>
            </a:prstGeom>
            <a:ln>
              <a:prstDash val="dash"/>
            </a:ln>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sz="1199" dirty="0">
                  <a:latin typeface="+mj-ea"/>
                  <a:ea typeface="+mj-ea"/>
                </a:rPr>
                <a:t> 定向</a:t>
              </a:r>
              <a:r>
                <a:rPr lang="en-US" altLang="zh-CN" sz="1199" dirty="0">
                  <a:latin typeface="+mj-ea"/>
                  <a:ea typeface="+mj-ea"/>
                </a:rPr>
                <a:t>/</a:t>
              </a:r>
              <a:r>
                <a:rPr lang="zh-CN" altLang="en-US" sz="1199" dirty="0">
                  <a:latin typeface="+mj-ea"/>
                  <a:ea typeface="+mj-ea"/>
                </a:rPr>
                <a:t>时间</a:t>
              </a:r>
              <a:r>
                <a:rPr lang="en-US" altLang="zh-CN" sz="1199" dirty="0">
                  <a:latin typeface="+mj-ea"/>
                  <a:ea typeface="+mj-ea"/>
                </a:rPr>
                <a:t>/</a:t>
              </a:r>
              <a:r>
                <a:rPr lang="zh-CN" altLang="en-US" sz="1199" dirty="0">
                  <a:latin typeface="+mj-ea"/>
                  <a:ea typeface="+mj-ea"/>
                </a:rPr>
                <a:t>调价</a:t>
              </a:r>
            </a:p>
          </p:txBody>
        </p:sp>
        <p:sp>
          <p:nvSpPr>
            <p:cNvPr id="50" name="矩形 49">
              <a:extLst>
                <a:ext uri="{FF2B5EF4-FFF2-40B4-BE49-F238E27FC236}">
                  <a16:creationId xmlns:a16="http://schemas.microsoft.com/office/drawing/2014/main" id="{8C1D849D-BF73-4D95-B90A-E84124FE5676}"/>
                </a:ext>
              </a:extLst>
            </p:cNvPr>
            <p:cNvSpPr/>
            <p:nvPr/>
          </p:nvSpPr>
          <p:spPr>
            <a:xfrm>
              <a:off x="10647347" y="3182897"/>
              <a:ext cx="729415" cy="276871"/>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199" dirty="0">
                  <a:latin typeface="微软雅黑 (标题)"/>
                  <a:ea typeface="+mj-ea"/>
                </a:rPr>
                <a:t> id</a:t>
              </a:r>
              <a:r>
                <a:rPr lang="zh-CN" altLang="en-US" sz="1199" dirty="0">
                  <a:latin typeface="微软雅黑 (标题)"/>
                  <a:ea typeface="+mj-ea"/>
                </a:rPr>
                <a:t>特征  </a:t>
              </a:r>
              <a:endParaRPr lang="en-US" altLang="zh-CN" sz="1199" dirty="0">
                <a:latin typeface="微软雅黑 (标题)"/>
                <a:ea typeface="+mj-ea"/>
              </a:endParaRPr>
            </a:p>
          </p:txBody>
        </p:sp>
        <p:grpSp>
          <p:nvGrpSpPr>
            <p:cNvPr id="51" name="组合 50">
              <a:extLst>
                <a:ext uri="{FF2B5EF4-FFF2-40B4-BE49-F238E27FC236}">
                  <a16:creationId xmlns:a16="http://schemas.microsoft.com/office/drawing/2014/main" id="{920B5189-9F03-41A0-A0D8-B3FC6B32CA1B}"/>
                </a:ext>
              </a:extLst>
            </p:cNvPr>
            <p:cNvGrpSpPr/>
            <p:nvPr/>
          </p:nvGrpSpPr>
          <p:grpSpPr>
            <a:xfrm>
              <a:off x="10650606" y="2503193"/>
              <a:ext cx="747295" cy="609046"/>
              <a:chOff x="5916625" y="4644544"/>
              <a:chExt cx="900257" cy="666489"/>
            </a:xfrm>
          </p:grpSpPr>
          <p:sp>
            <p:nvSpPr>
              <p:cNvPr id="153" name="矩形: 圆角 152">
                <a:extLst>
                  <a:ext uri="{FF2B5EF4-FFF2-40B4-BE49-F238E27FC236}">
                    <a16:creationId xmlns:a16="http://schemas.microsoft.com/office/drawing/2014/main" id="{C58656C2-09FB-4FE1-BB30-2742FA648E7E}"/>
                  </a:ext>
                </a:extLst>
              </p:cNvPr>
              <p:cNvSpPr/>
              <p:nvPr/>
            </p:nvSpPr>
            <p:spPr>
              <a:xfrm>
                <a:off x="5916625" y="4644544"/>
                <a:ext cx="898585" cy="211326"/>
              </a:xfrm>
              <a:prstGeom prst="roundRect">
                <a:avLst/>
              </a:prstGeom>
              <a:solidFill>
                <a:srgbClr val="F754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4" name="椭圆 153">
                <a:extLst>
                  <a:ext uri="{FF2B5EF4-FFF2-40B4-BE49-F238E27FC236}">
                    <a16:creationId xmlns:a16="http://schemas.microsoft.com/office/drawing/2014/main" id="{EDE14EE5-A1B1-4045-B202-3BB41D2857A8}"/>
                  </a:ext>
                </a:extLst>
              </p:cNvPr>
              <p:cNvSpPr/>
              <p:nvPr/>
            </p:nvSpPr>
            <p:spPr>
              <a:xfrm>
                <a:off x="6003613" y="5095009"/>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5" name="椭圆 154">
                <a:extLst>
                  <a:ext uri="{FF2B5EF4-FFF2-40B4-BE49-F238E27FC236}">
                    <a16:creationId xmlns:a16="http://schemas.microsoft.com/office/drawing/2014/main" id="{8BAB1D4C-5658-49BC-AE58-B42628B14935}"/>
                  </a:ext>
                </a:extLst>
              </p:cNvPr>
              <p:cNvSpPr/>
              <p:nvPr/>
            </p:nvSpPr>
            <p:spPr>
              <a:xfrm>
                <a:off x="6291645" y="5095009"/>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6" name="椭圆 155">
                <a:extLst>
                  <a:ext uri="{FF2B5EF4-FFF2-40B4-BE49-F238E27FC236}">
                    <a16:creationId xmlns:a16="http://schemas.microsoft.com/office/drawing/2014/main" id="{13C99EC5-5BD1-4DC5-952E-9372F006788A}"/>
                  </a:ext>
                </a:extLst>
              </p:cNvPr>
              <p:cNvSpPr/>
              <p:nvPr/>
            </p:nvSpPr>
            <p:spPr>
              <a:xfrm>
                <a:off x="6600858" y="5095009"/>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7" name="直接箭头连接符 156">
                <a:extLst>
                  <a:ext uri="{FF2B5EF4-FFF2-40B4-BE49-F238E27FC236}">
                    <a16:creationId xmlns:a16="http://schemas.microsoft.com/office/drawing/2014/main" id="{47DAFE20-1328-470E-AB23-7B0FD9158673}"/>
                  </a:ext>
                </a:extLst>
              </p:cNvPr>
              <p:cNvCxnSpPr>
                <a:cxnSpLocks/>
                <a:stCxn id="154" idx="0"/>
                <a:endCxn id="153" idx="2"/>
              </p:cNvCxnSpPr>
              <p:nvPr/>
            </p:nvCxnSpPr>
            <p:spPr>
              <a:xfrm flipV="1">
                <a:off x="6111625" y="4855870"/>
                <a:ext cx="254293" cy="239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3427390D-D469-45F1-9990-8AFD2873C8FC}"/>
                  </a:ext>
                </a:extLst>
              </p:cNvPr>
              <p:cNvCxnSpPr>
                <a:cxnSpLocks/>
                <a:stCxn id="155" idx="0"/>
                <a:endCxn id="153" idx="2"/>
              </p:cNvCxnSpPr>
              <p:nvPr/>
            </p:nvCxnSpPr>
            <p:spPr>
              <a:xfrm flipH="1" flipV="1">
                <a:off x="6365918" y="4855870"/>
                <a:ext cx="33738" cy="239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AA6F5308-5C31-4D22-800A-C856FDAB24F6}"/>
                  </a:ext>
                </a:extLst>
              </p:cNvPr>
              <p:cNvCxnSpPr>
                <a:cxnSpLocks/>
                <a:stCxn id="156" idx="0"/>
                <a:endCxn id="153" idx="2"/>
              </p:cNvCxnSpPr>
              <p:nvPr/>
            </p:nvCxnSpPr>
            <p:spPr>
              <a:xfrm flipH="1" flipV="1">
                <a:off x="6365918" y="4855870"/>
                <a:ext cx="342952" cy="239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2" name="矩形: 圆角 51">
              <a:extLst>
                <a:ext uri="{FF2B5EF4-FFF2-40B4-BE49-F238E27FC236}">
                  <a16:creationId xmlns:a16="http://schemas.microsoft.com/office/drawing/2014/main" id="{0C777C65-5FE5-46AF-BB59-A4A937103C89}"/>
                </a:ext>
              </a:extLst>
            </p:cNvPr>
            <p:cNvSpPr/>
            <p:nvPr/>
          </p:nvSpPr>
          <p:spPr>
            <a:xfrm>
              <a:off x="8441648" y="1847259"/>
              <a:ext cx="321522" cy="101298"/>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3" name="左大括号 52">
              <a:extLst>
                <a:ext uri="{FF2B5EF4-FFF2-40B4-BE49-F238E27FC236}">
                  <a16:creationId xmlns:a16="http://schemas.microsoft.com/office/drawing/2014/main" id="{44E55963-DEB6-4B47-A8A1-78686E49F315}"/>
                </a:ext>
              </a:extLst>
            </p:cNvPr>
            <p:cNvSpPr/>
            <p:nvPr/>
          </p:nvSpPr>
          <p:spPr>
            <a:xfrm rot="5400000">
              <a:off x="9356388" y="-152335"/>
              <a:ext cx="182249" cy="4569620"/>
            </a:xfrm>
            <a:prstGeom prst="leftBrace">
              <a:avLst>
                <a:gd name="adj1" fmla="val 396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4" name="矩形 53">
              <a:extLst>
                <a:ext uri="{FF2B5EF4-FFF2-40B4-BE49-F238E27FC236}">
                  <a16:creationId xmlns:a16="http://schemas.microsoft.com/office/drawing/2014/main" id="{4DB426E1-17FE-4ADB-96BF-0D7612A27662}"/>
                </a:ext>
              </a:extLst>
            </p:cNvPr>
            <p:cNvSpPr/>
            <p:nvPr/>
          </p:nvSpPr>
          <p:spPr>
            <a:xfrm>
              <a:off x="9682280" y="1768080"/>
              <a:ext cx="669940" cy="276691"/>
            </a:xfrm>
            <a:prstGeom prst="rect">
              <a:avLst/>
            </a:prstGeom>
          </p:spPr>
          <p:txBody>
            <a:bodyPr wrap="none">
              <a:spAutoFit/>
            </a:bodyPr>
            <a:lstStyle/>
            <a:p>
              <a:pPr algn="ctr"/>
              <a:r>
                <a:rPr lang="en-US" altLang="zh-CN" sz="1199" dirty="0" err="1"/>
                <a:t>Concat</a:t>
              </a:r>
              <a:endParaRPr lang="zh-CN" altLang="en-US" sz="1199" dirty="0"/>
            </a:p>
          </p:txBody>
        </p:sp>
        <p:sp>
          <p:nvSpPr>
            <p:cNvPr id="55" name="矩形: 圆角 54">
              <a:extLst>
                <a:ext uri="{FF2B5EF4-FFF2-40B4-BE49-F238E27FC236}">
                  <a16:creationId xmlns:a16="http://schemas.microsoft.com/office/drawing/2014/main" id="{A7EC6466-4E33-497D-AAFE-1D7D209BC87F}"/>
                </a:ext>
              </a:extLst>
            </p:cNvPr>
            <p:cNvSpPr/>
            <p:nvPr/>
          </p:nvSpPr>
          <p:spPr>
            <a:xfrm>
              <a:off x="9411252" y="1846566"/>
              <a:ext cx="314451" cy="101298"/>
            </a:xfrm>
            <a:prstGeom prst="roundRect">
              <a:avLst/>
            </a:prstGeom>
            <a:solidFill>
              <a:srgbClr val="F75462"/>
            </a:solidFill>
            <a:ln>
              <a:solidFill>
                <a:srgbClr val="F762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6" name="矩形: 圆角 55">
              <a:extLst>
                <a:ext uri="{FF2B5EF4-FFF2-40B4-BE49-F238E27FC236}">
                  <a16:creationId xmlns:a16="http://schemas.microsoft.com/office/drawing/2014/main" id="{71A3EC72-7156-4CED-8203-0579DD9BF4C9}"/>
                </a:ext>
              </a:extLst>
            </p:cNvPr>
            <p:cNvSpPr/>
            <p:nvPr/>
          </p:nvSpPr>
          <p:spPr>
            <a:xfrm>
              <a:off x="9509539" y="4597745"/>
              <a:ext cx="819229" cy="263207"/>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0449705E-A8C2-422F-B1F4-25CEE9F6CDED}"/>
                </a:ext>
              </a:extLst>
            </p:cNvPr>
            <p:cNvSpPr/>
            <p:nvPr/>
          </p:nvSpPr>
          <p:spPr>
            <a:xfrm>
              <a:off x="9582859" y="4630647"/>
              <a:ext cx="179320" cy="19740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01AA126A-1011-4324-B83B-05C95F996FCA}"/>
                </a:ext>
              </a:extLst>
            </p:cNvPr>
            <p:cNvSpPr/>
            <p:nvPr/>
          </p:nvSpPr>
          <p:spPr>
            <a:xfrm>
              <a:off x="9821951" y="4630647"/>
              <a:ext cx="179320" cy="19740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C86D51E5-9747-4F52-BAB2-DC9BD583F131}"/>
                </a:ext>
              </a:extLst>
            </p:cNvPr>
            <p:cNvSpPr/>
            <p:nvPr/>
          </p:nvSpPr>
          <p:spPr>
            <a:xfrm>
              <a:off x="10078626" y="4630647"/>
              <a:ext cx="179320" cy="19740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C0CCDC3A-4DA3-4910-952C-78CD10E1CADE}"/>
                </a:ext>
              </a:extLst>
            </p:cNvPr>
            <p:cNvCxnSpPr>
              <a:cxnSpLocks/>
              <a:stCxn id="153" idx="0"/>
            </p:cNvCxnSpPr>
            <p:nvPr/>
          </p:nvCxnSpPr>
          <p:spPr>
            <a:xfrm flipV="1">
              <a:off x="11023560" y="2200029"/>
              <a:ext cx="0" cy="30316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31" name="椭圆 130">
              <a:extLst>
                <a:ext uri="{FF2B5EF4-FFF2-40B4-BE49-F238E27FC236}">
                  <a16:creationId xmlns:a16="http://schemas.microsoft.com/office/drawing/2014/main" id="{E45A821C-0760-4464-BDE3-9A55010540EC}"/>
                </a:ext>
              </a:extLst>
            </p:cNvPr>
            <p:cNvSpPr/>
            <p:nvPr/>
          </p:nvSpPr>
          <p:spPr>
            <a:xfrm>
              <a:off x="10485011" y="3908874"/>
              <a:ext cx="179320" cy="19740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CFC2CAF4-D187-4994-9A81-8DD4F9CA367B}"/>
                </a:ext>
              </a:extLst>
            </p:cNvPr>
            <p:cNvSpPr/>
            <p:nvPr/>
          </p:nvSpPr>
          <p:spPr>
            <a:xfrm>
              <a:off x="10698349" y="4160845"/>
              <a:ext cx="183522" cy="276819"/>
            </a:xfrm>
            <a:prstGeom prst="rect">
              <a:avLst/>
            </a:prstGeom>
          </p:spPr>
          <p:txBody>
            <a:bodyPr wrap="none">
              <a:spAutoFit/>
            </a:bodyPr>
            <a:lstStyle/>
            <a:p>
              <a:pPr algn="ctr"/>
              <a:endParaRPr lang="zh-CN" altLang="en-US" sz="1199" dirty="0"/>
            </a:p>
          </p:txBody>
        </p:sp>
        <p:sp>
          <p:nvSpPr>
            <p:cNvPr id="137" name="矩形: 圆角 136">
              <a:extLst>
                <a:ext uri="{FF2B5EF4-FFF2-40B4-BE49-F238E27FC236}">
                  <a16:creationId xmlns:a16="http://schemas.microsoft.com/office/drawing/2014/main" id="{E8054558-21BE-433C-8ED0-2650AD2CFFD4}"/>
                </a:ext>
              </a:extLst>
            </p:cNvPr>
            <p:cNvSpPr/>
            <p:nvPr/>
          </p:nvSpPr>
          <p:spPr>
            <a:xfrm>
              <a:off x="8768047" y="1846193"/>
              <a:ext cx="311928" cy="101298"/>
            </a:xfrm>
            <a:prstGeom prst="roundRect">
              <a:avLst/>
            </a:prstGeom>
            <a:solidFill>
              <a:srgbClr val="2BA245"/>
            </a:solidFill>
            <a:ln>
              <a:solidFill>
                <a:srgbClr val="2BA2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38" name="矩形: 圆角 137">
              <a:extLst>
                <a:ext uri="{FF2B5EF4-FFF2-40B4-BE49-F238E27FC236}">
                  <a16:creationId xmlns:a16="http://schemas.microsoft.com/office/drawing/2014/main" id="{FB8D2B60-18DE-4B5D-885F-F9FC5E7F1B27}"/>
                </a:ext>
              </a:extLst>
            </p:cNvPr>
            <p:cNvSpPr/>
            <p:nvPr/>
          </p:nvSpPr>
          <p:spPr>
            <a:xfrm>
              <a:off x="9084852" y="1846193"/>
              <a:ext cx="321522" cy="101298"/>
            </a:xfrm>
            <a:prstGeom prst="roundRect">
              <a:avLst/>
            </a:prstGeom>
            <a:solidFill>
              <a:srgbClr val="FFBE00"/>
            </a:solidFill>
            <a:ln>
              <a:solidFill>
                <a:srgbClr val="FFB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2" name="直接箭头连接符 41">
              <a:extLst>
                <a:ext uri="{FF2B5EF4-FFF2-40B4-BE49-F238E27FC236}">
                  <a16:creationId xmlns:a16="http://schemas.microsoft.com/office/drawing/2014/main" id="{1601AB74-AD37-4E53-8E08-7164E60D3969}"/>
                </a:ext>
              </a:extLst>
            </p:cNvPr>
            <p:cNvCxnSpPr>
              <a:cxnSpLocks/>
              <a:stCxn id="131" idx="0"/>
            </p:cNvCxnSpPr>
            <p:nvPr/>
          </p:nvCxnSpPr>
          <p:spPr>
            <a:xfrm flipH="1" flipV="1">
              <a:off x="10571533" y="2151622"/>
              <a:ext cx="3138" cy="175725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82" name="矩形 181">
              <a:extLst>
                <a:ext uri="{FF2B5EF4-FFF2-40B4-BE49-F238E27FC236}">
                  <a16:creationId xmlns:a16="http://schemas.microsoft.com/office/drawing/2014/main" id="{2CD05FDF-F08E-42B4-8589-0F53495AFC15}"/>
                </a:ext>
              </a:extLst>
            </p:cNvPr>
            <p:cNvSpPr/>
            <p:nvPr/>
          </p:nvSpPr>
          <p:spPr>
            <a:xfrm>
              <a:off x="10625717" y="2487698"/>
              <a:ext cx="823659" cy="246093"/>
            </a:xfrm>
            <a:prstGeom prst="rect">
              <a:avLst/>
            </a:prstGeom>
          </p:spPr>
          <p:txBody>
            <a:bodyPr wrap="square">
              <a:spAutoFit/>
            </a:bodyPr>
            <a:lstStyle/>
            <a:p>
              <a:pPr algn="ctr"/>
              <a:r>
                <a:rPr lang="en-US" altLang="zh-CN" sz="999" dirty="0"/>
                <a:t>Embedding</a:t>
              </a:r>
              <a:endParaRPr lang="zh-CN" altLang="en-US" sz="999" dirty="0"/>
            </a:p>
          </p:txBody>
        </p:sp>
        <p:sp>
          <p:nvSpPr>
            <p:cNvPr id="185" name="矩形: 圆角 184">
              <a:extLst>
                <a:ext uri="{FF2B5EF4-FFF2-40B4-BE49-F238E27FC236}">
                  <a16:creationId xmlns:a16="http://schemas.microsoft.com/office/drawing/2014/main" id="{204A2094-46E6-4F59-A15A-C6786CCDBA3A}"/>
                </a:ext>
              </a:extLst>
            </p:cNvPr>
            <p:cNvSpPr/>
            <p:nvPr/>
          </p:nvSpPr>
          <p:spPr>
            <a:xfrm>
              <a:off x="10688900" y="2901106"/>
              <a:ext cx="767270" cy="2362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EDB3A8C1-CF46-4007-8578-C856AA61CA94}"/>
                </a:ext>
              </a:extLst>
            </p:cNvPr>
            <p:cNvSpPr/>
            <p:nvPr/>
          </p:nvSpPr>
          <p:spPr>
            <a:xfrm>
              <a:off x="11537394" y="3366604"/>
              <a:ext cx="179320" cy="197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9" name="直接箭头连接符 188">
              <a:extLst>
                <a:ext uri="{FF2B5EF4-FFF2-40B4-BE49-F238E27FC236}">
                  <a16:creationId xmlns:a16="http://schemas.microsoft.com/office/drawing/2014/main" id="{28DBDBF8-28D3-4769-9613-A4ED5E2F3490}"/>
                </a:ext>
              </a:extLst>
            </p:cNvPr>
            <p:cNvCxnSpPr>
              <a:cxnSpLocks/>
              <a:stCxn id="188" idx="0"/>
            </p:cNvCxnSpPr>
            <p:nvPr/>
          </p:nvCxnSpPr>
          <p:spPr>
            <a:xfrm flipV="1">
              <a:off x="11627054" y="2151622"/>
              <a:ext cx="346" cy="121498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94" name="矩形 193">
              <a:extLst>
                <a:ext uri="{FF2B5EF4-FFF2-40B4-BE49-F238E27FC236}">
                  <a16:creationId xmlns:a16="http://schemas.microsoft.com/office/drawing/2014/main" id="{A0925D2B-8F9E-4914-8FFA-448B2A9DECF0}"/>
                </a:ext>
              </a:extLst>
            </p:cNvPr>
            <p:cNvSpPr/>
            <p:nvPr/>
          </p:nvSpPr>
          <p:spPr>
            <a:xfrm>
              <a:off x="10884945" y="3578304"/>
              <a:ext cx="1268106" cy="276999"/>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200" dirty="0">
                  <a:latin typeface="+mj-ea"/>
                  <a:ea typeface="+mj-ea"/>
                </a:rPr>
                <a:t>粗粒度广告特征 </a:t>
              </a:r>
            </a:p>
          </p:txBody>
        </p:sp>
        <p:sp>
          <p:nvSpPr>
            <p:cNvPr id="181" name="矩形 180">
              <a:extLst>
                <a:ext uri="{FF2B5EF4-FFF2-40B4-BE49-F238E27FC236}">
                  <a16:creationId xmlns:a16="http://schemas.microsoft.com/office/drawing/2014/main" id="{CBFF17F5-011B-45EC-AFC0-8A400D9C19F7}"/>
                </a:ext>
              </a:extLst>
            </p:cNvPr>
            <p:cNvSpPr/>
            <p:nvPr/>
          </p:nvSpPr>
          <p:spPr>
            <a:xfrm>
              <a:off x="9871542" y="4133050"/>
              <a:ext cx="2205888" cy="276871"/>
            </a:xfrm>
            <a:prstGeom prst="rect">
              <a:avLst/>
            </a:prstGeom>
            <a:ln>
              <a:prstDash val="dash"/>
            </a:ln>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sz="1199" dirty="0">
                  <a:latin typeface="+mj-ea"/>
                  <a:ea typeface="+mj-ea"/>
                </a:rPr>
                <a:t> 排序竞争</a:t>
              </a:r>
              <a:r>
                <a:rPr lang="en-US" altLang="zh-CN" sz="1199" dirty="0">
                  <a:latin typeface="+mj-ea"/>
                  <a:ea typeface="+mj-ea"/>
                </a:rPr>
                <a:t>/</a:t>
              </a:r>
              <a:r>
                <a:rPr lang="zh-CN" altLang="en-US" sz="1199" dirty="0">
                  <a:latin typeface="+mj-ea"/>
                  <a:ea typeface="+mj-ea"/>
                </a:rPr>
                <a:t>预估偏差实时特征</a:t>
              </a:r>
            </a:p>
          </p:txBody>
        </p:sp>
      </p:grpSp>
      <mc:AlternateContent xmlns:mc="http://schemas.openxmlformats.org/markup-compatibility/2006" xmlns:a14="http://schemas.microsoft.com/office/drawing/2010/main">
        <mc:Choice Requires="a14">
          <p:sp>
            <p:nvSpPr>
              <p:cNvPr id="195" name="文本框 194">
                <a:extLst>
                  <a:ext uri="{FF2B5EF4-FFF2-40B4-BE49-F238E27FC236}">
                    <a16:creationId xmlns:a16="http://schemas.microsoft.com/office/drawing/2014/main" id="{40ED8977-E6F2-450C-87F3-57246691861A}"/>
                  </a:ext>
                </a:extLst>
              </p:cNvPr>
              <p:cNvSpPr txBox="1"/>
              <p:nvPr/>
            </p:nvSpPr>
            <p:spPr>
              <a:xfrm>
                <a:off x="-49227" y="5660071"/>
                <a:ext cx="5287950" cy="70057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dirty="0">
                    <a:latin typeface="+mj-ea"/>
                    <a:ea typeface="+mj-ea"/>
                  </a:rPr>
                  <a:t>模型：</a:t>
                </a:r>
                <a:endParaRPr lang="en-US" altLang="zh-CN" sz="1400" dirty="0">
                  <a:latin typeface="+mj-ea"/>
                  <a:ea typeface="+mj-ea"/>
                </a:endParaRPr>
              </a:p>
              <a:p>
                <a:pPr marL="742950" lvl="1" indent="-285750">
                  <a:lnSpc>
                    <a:spcPct val="150000"/>
                  </a:lnSpc>
                  <a:buFont typeface="Arial" panose="020B0604020202020204" pitchFamily="34" charset="0"/>
                  <a:buChar char="•"/>
                </a:pPr>
                <a14:m>
                  <m:oMath xmlns:m="http://schemas.openxmlformats.org/officeDocument/2006/math">
                    <m:r>
                      <a:rPr lang="en-US" altLang="zh-CN" sz="1400" i="1" dirty="0" smtClean="0">
                        <a:latin typeface="Cambria Math" panose="02040503050406030204" pitchFamily="18" charset="0"/>
                        <a:ea typeface="+mj-ea"/>
                      </a:rPr>
                      <m:t>𝐹𝑀</m:t>
                    </m:r>
                    <m:r>
                      <a:rPr lang="en-US" altLang="zh-CN" sz="1400" i="1" dirty="0" smtClean="0">
                        <a:latin typeface="Cambria Math" panose="02040503050406030204" pitchFamily="18" charset="0"/>
                        <a:ea typeface="+mj-ea"/>
                      </a:rPr>
                      <m:t>+</m:t>
                    </m:r>
                    <m:r>
                      <a:rPr lang="en-US" altLang="zh-CN" sz="1400" i="1" dirty="0" smtClean="0">
                        <a:latin typeface="Cambria Math" panose="02040503050406030204" pitchFamily="18" charset="0"/>
                        <a:ea typeface="+mj-ea"/>
                      </a:rPr>
                      <m:t>𝑠𝑒𝑙𝑓</m:t>
                    </m:r>
                    <m:r>
                      <a:rPr lang="en-US" altLang="zh-CN" sz="1400" i="1" dirty="0" smtClean="0">
                        <a:latin typeface="Cambria Math" panose="02040503050406030204" pitchFamily="18" charset="0"/>
                        <a:ea typeface="+mj-ea"/>
                      </a:rPr>
                      <m:t>−</m:t>
                    </m:r>
                    <m:r>
                      <a:rPr lang="en-US" altLang="zh-CN" sz="1400" i="1" dirty="0" smtClean="0">
                        <a:latin typeface="Cambria Math" panose="02040503050406030204" pitchFamily="18" charset="0"/>
                        <a:ea typeface="+mj-ea"/>
                      </a:rPr>
                      <m:t>𝑎𝑡𝑡𝑒𝑛𝑡𝑖𝑜𝑛</m:t>
                    </m:r>
                    <m:r>
                      <a:rPr lang="en-US" altLang="zh-CN" sz="1400" b="0" i="1" dirty="0" smtClean="0">
                        <a:latin typeface="Cambria Math" panose="02040503050406030204" pitchFamily="18" charset="0"/>
                        <a:ea typeface="+mj-ea"/>
                      </a:rPr>
                      <m:t>+</m:t>
                    </m:r>
                    <m:r>
                      <a:rPr lang="en-US" altLang="zh-CN" sz="1400" b="0" i="1" dirty="0" smtClean="0">
                        <a:latin typeface="Cambria Math" panose="02040503050406030204" pitchFamily="18" charset="0"/>
                        <a:ea typeface="+mj-ea"/>
                      </a:rPr>
                      <m:t>𝑠𝑢𝑚</m:t>
                    </m:r>
                    <m:r>
                      <a:rPr lang="en-US" altLang="zh-CN" sz="1400" b="0" i="1" dirty="0" smtClean="0">
                        <a:latin typeface="Cambria Math" panose="02040503050406030204" pitchFamily="18" charset="0"/>
                        <a:ea typeface="+mj-ea"/>
                      </a:rPr>
                      <m:t> </m:t>
                    </m:r>
                    <m:r>
                      <a:rPr lang="en-US" altLang="zh-CN" sz="1400" b="0" i="1" dirty="0" smtClean="0">
                        <a:latin typeface="Cambria Math" panose="02040503050406030204" pitchFamily="18" charset="0"/>
                        <a:ea typeface="+mj-ea"/>
                      </a:rPr>
                      <m:t>𝑝𝑜𝑜𝑙𝑖𝑛𝑔</m:t>
                    </m:r>
                  </m:oMath>
                </a14:m>
                <a:r>
                  <a:rPr lang="zh-CN" altLang="en-US" sz="1400" dirty="0">
                    <a:latin typeface="+mj-ea"/>
                    <a:ea typeface="+mj-ea"/>
                  </a:rPr>
                  <a:t>处理窗口类特征</a:t>
                </a:r>
                <a:endParaRPr lang="en-US" altLang="zh-CN" sz="1400" dirty="0">
                  <a:latin typeface="+mj-ea"/>
                  <a:ea typeface="+mj-ea"/>
                </a:endParaRPr>
              </a:p>
            </p:txBody>
          </p:sp>
        </mc:Choice>
        <mc:Fallback xmlns="">
          <p:sp>
            <p:nvSpPr>
              <p:cNvPr id="195" name="文本框 194">
                <a:extLst>
                  <a:ext uri="{FF2B5EF4-FFF2-40B4-BE49-F238E27FC236}">
                    <a16:creationId xmlns:a16="http://schemas.microsoft.com/office/drawing/2014/main" id="{40ED8977-E6F2-450C-87F3-57246691861A}"/>
                  </a:ext>
                </a:extLst>
              </p:cNvPr>
              <p:cNvSpPr txBox="1">
                <a:spLocks noRot="1" noChangeAspect="1" noMove="1" noResize="1" noEditPoints="1" noAdjustHandles="1" noChangeArrowheads="1" noChangeShapeType="1" noTextEdit="1"/>
              </p:cNvSpPr>
              <p:nvPr/>
            </p:nvSpPr>
            <p:spPr>
              <a:xfrm>
                <a:off x="-49227" y="5660071"/>
                <a:ext cx="5287950" cy="700576"/>
              </a:xfrm>
              <a:prstGeom prst="rect">
                <a:avLst/>
              </a:prstGeom>
              <a:blipFill>
                <a:blip r:embed="rId7"/>
                <a:stretch>
                  <a:fillRect l="-231"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0" name="文本框 189">
                <a:extLst>
                  <a:ext uri="{FF2B5EF4-FFF2-40B4-BE49-F238E27FC236}">
                    <a16:creationId xmlns:a16="http://schemas.microsoft.com/office/drawing/2014/main" id="{ABDCA8C5-D58C-4C2B-AB2F-0C7A6680E592}"/>
                  </a:ext>
                </a:extLst>
              </p:cNvPr>
              <p:cNvSpPr txBox="1"/>
              <p:nvPr/>
            </p:nvSpPr>
            <p:spPr>
              <a:xfrm>
                <a:off x="-34484" y="2978716"/>
                <a:ext cx="5176752" cy="2641236"/>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14:m>
                  <m:oMath xmlns:m="http://schemas.openxmlformats.org/officeDocument/2006/math">
                    <m:r>
                      <a:rPr lang="en-US" altLang="zh-CN" sz="1400" i="1" dirty="0">
                        <a:latin typeface="Cambria Math" panose="02040503050406030204" pitchFamily="18" charset="0"/>
                        <a:ea typeface="+mj-ea"/>
                      </a:rPr>
                      <m:t>𝑝𝑑𝑐𝑣𝑟</m:t>
                    </m:r>
                  </m:oMath>
                </a14:m>
                <a:r>
                  <a:rPr lang="zh-CN" altLang="en-US" sz="1400" dirty="0">
                    <a:latin typeface="+mj-ea"/>
                    <a:ea typeface="+mj-ea"/>
                  </a:rPr>
                  <a:t>预估偏差特征：整体</a:t>
                </a:r>
                <a:r>
                  <a:rPr lang="en-US" altLang="zh-CN" sz="1400" dirty="0">
                    <a:latin typeface="+mj-ea"/>
                    <a:ea typeface="+mj-ea"/>
                  </a:rPr>
                  <a:t>/</a:t>
                </a:r>
                <a14:m>
                  <m:oMath xmlns:m="http://schemas.openxmlformats.org/officeDocument/2006/math">
                    <m:r>
                      <a:rPr lang="en-US" altLang="zh-CN" sz="1400" b="0" i="1" smtClean="0">
                        <a:latin typeface="Cambria Math" panose="02040503050406030204" pitchFamily="18" charset="0"/>
                        <a:ea typeface="+mj-ea"/>
                      </a:rPr>
                      <m:t>𝑝𝑑𝑐𝑣𝑟</m:t>
                    </m:r>
                  </m:oMath>
                </a14:m>
                <a:r>
                  <a:rPr lang="zh-CN" altLang="en-US" sz="1400" dirty="0">
                    <a:latin typeface="+mj-ea"/>
                    <a:ea typeface="+mj-ea"/>
                  </a:rPr>
                  <a:t>分档位</a:t>
                </a:r>
                <a14:m>
                  <m:oMath xmlns:m="http://schemas.openxmlformats.org/officeDocument/2006/math">
                    <m:r>
                      <a:rPr lang="en-US" altLang="zh-CN" sz="1400" i="1" dirty="0">
                        <a:latin typeface="Cambria Math" panose="02040503050406030204" pitchFamily="18" charset="0"/>
                        <a:ea typeface="+mj-ea"/>
                      </a:rPr>
                      <m:t>𝑝𝑑𝑐𝑣𝑟</m:t>
                    </m:r>
                    <m:r>
                      <a:rPr lang="en-US" altLang="zh-CN" sz="1400" b="0" i="1" dirty="0" smtClean="0">
                        <a:latin typeface="Cambria Math" panose="02040503050406030204" pitchFamily="18" charset="0"/>
                        <a:ea typeface="+mj-ea"/>
                      </a:rPr>
                      <m:t>𝐵</m:t>
                    </m:r>
                    <m:r>
                      <a:rPr lang="en-US" altLang="zh-CN" sz="1400" i="1" dirty="0">
                        <a:latin typeface="Cambria Math" panose="02040503050406030204" pitchFamily="18" charset="0"/>
                        <a:ea typeface="+mj-ea"/>
                      </a:rPr>
                      <m:t>𝑖𝑎𝑠</m:t>
                    </m:r>
                  </m:oMath>
                </a14:m>
                <a:r>
                  <a:rPr lang="zh-CN" altLang="en-US" sz="1400" i="0" dirty="0">
                    <a:latin typeface="+mj-ea"/>
                    <a:ea typeface="+mj-ea"/>
                  </a:rPr>
                  <a:t>、真实次留</a:t>
                </a:r>
                <a:r>
                  <a:rPr lang="zh-CN" altLang="en-US" sz="1400" dirty="0">
                    <a:latin typeface="+mj-ea"/>
                    <a:ea typeface="+mj-ea"/>
                  </a:rPr>
                  <a:t>量</a:t>
                </a:r>
                <a14:m>
                  <m:oMath xmlns:m="http://schemas.openxmlformats.org/officeDocument/2006/math">
                    <m:r>
                      <a:rPr lang="en-US" altLang="zh-CN" sz="1400" i="1" dirty="0" smtClean="0">
                        <a:latin typeface="Cambria Math" panose="02040503050406030204" pitchFamily="18" charset="0"/>
                        <a:ea typeface="+mj-ea"/>
                      </a:rPr>
                      <m:t>(</m:t>
                    </m:r>
                  </m:oMath>
                </a14:m>
                <a:r>
                  <a:rPr lang="zh-CN" altLang="en-US" sz="1400" dirty="0">
                    <a:latin typeface="+mj-ea"/>
                    <a:ea typeface="+mj-ea"/>
                  </a:rPr>
                  <a:t>注：</a:t>
                </a:r>
                <a14:m>
                  <m:oMath xmlns:m="http://schemas.openxmlformats.org/officeDocument/2006/math">
                    <m:r>
                      <a:rPr lang="en-US" altLang="zh-CN" sz="1400" i="1" dirty="0">
                        <a:latin typeface="Cambria Math" panose="02040503050406030204" pitchFamily="18" charset="0"/>
                        <a:ea typeface="+mj-ea"/>
                      </a:rPr>
                      <m:t>𝑇</m:t>
                    </m:r>
                    <m:r>
                      <a:rPr lang="en-US" altLang="zh-CN" sz="1400" i="1" dirty="0">
                        <a:latin typeface="Cambria Math" panose="02040503050406030204" pitchFamily="18" charset="0"/>
                        <a:ea typeface="+mj-ea"/>
                      </a:rPr>
                      <m:t>−2</m:t>
                    </m:r>
                  </m:oMath>
                </a14:m>
                <a:r>
                  <a:rPr lang="zh-CN" altLang="en-US" sz="1400" dirty="0">
                    <a:latin typeface="+mj-ea"/>
                    <a:ea typeface="+mj-ea"/>
                  </a:rPr>
                  <a:t>日开始前溯</a:t>
                </a:r>
                <a14:m>
                  <m:oMath xmlns:m="http://schemas.openxmlformats.org/officeDocument/2006/math">
                    <m:r>
                      <a:rPr lang="en-US" altLang="zh-CN" sz="1400" i="1" dirty="0">
                        <a:latin typeface="Cambria Math" panose="02040503050406030204" pitchFamily="18" charset="0"/>
                        <a:ea typeface="+mj-ea"/>
                      </a:rPr>
                      <m:t>1</m:t>
                    </m:r>
                    <m:r>
                      <a:rPr lang="en-US" altLang="zh-CN" sz="1400" i="1" dirty="0">
                        <a:latin typeface="Cambria Math" panose="02040503050406030204" pitchFamily="18" charset="0"/>
                        <a:ea typeface="+mj-ea"/>
                      </a:rPr>
                      <m:t>𝑑𝑎𝑦</m:t>
                    </m:r>
                    <m:r>
                      <a:rPr lang="en-US" altLang="zh-CN" sz="1400" i="1" dirty="0">
                        <a:latin typeface="Cambria Math" panose="02040503050406030204" pitchFamily="18" charset="0"/>
                        <a:ea typeface="+mj-ea"/>
                      </a:rPr>
                      <m:t>~7</m:t>
                    </m:r>
                    <m:r>
                      <a:rPr lang="en-US" altLang="zh-CN" sz="1400" i="1" dirty="0">
                        <a:latin typeface="Cambria Math" panose="02040503050406030204" pitchFamily="18" charset="0"/>
                        <a:ea typeface="+mj-ea"/>
                      </a:rPr>
                      <m:t>𝑑𝑎𝑦</m:t>
                    </m:r>
                    <m:r>
                      <a:rPr lang="en-US" altLang="zh-CN" sz="1400" i="1" dirty="0">
                        <a:latin typeface="Cambria Math" panose="02040503050406030204" pitchFamily="18" charset="0"/>
                        <a:ea typeface="+mj-ea"/>
                      </a:rPr>
                      <m:t> </m:t>
                    </m:r>
                  </m:oMath>
                </a14:m>
                <a:r>
                  <a:rPr lang="zh-CN" altLang="en-US" sz="1400" dirty="0">
                    <a:latin typeface="+mj-ea"/>
                    <a:ea typeface="+mj-ea"/>
                  </a:rPr>
                  <a:t>全天</a:t>
                </a:r>
                <a:r>
                  <a:rPr lang="en-US" altLang="zh-CN" sz="1400" dirty="0">
                    <a:latin typeface="+mj-ea"/>
                    <a:ea typeface="+mj-ea"/>
                  </a:rPr>
                  <a:t>/</a:t>
                </a:r>
                <a:r>
                  <a:rPr lang="zh-CN" altLang="en-US" sz="1400" dirty="0">
                    <a:latin typeface="+mj-ea"/>
                    <a:ea typeface="+mj-ea"/>
                  </a:rPr>
                  <a:t>同时段</a:t>
                </a:r>
                <a14:m>
                  <m:oMath xmlns:m="http://schemas.openxmlformats.org/officeDocument/2006/math">
                    <m:r>
                      <a:rPr lang="en-US" altLang="zh-CN" sz="1400" i="1" dirty="0" smtClean="0">
                        <a:latin typeface="Cambria Math" panose="02040503050406030204" pitchFamily="18" charset="0"/>
                        <a:ea typeface="+mj-ea"/>
                      </a:rPr>
                      <m:t>)</m:t>
                    </m:r>
                    <m:r>
                      <a:rPr lang="zh-CN" altLang="en-US" sz="1400" i="1" dirty="0">
                        <a:latin typeface="Cambria Math" panose="02040503050406030204" pitchFamily="18" charset="0"/>
                        <a:ea typeface="+mj-ea"/>
                      </a:rPr>
                      <m:t>，</m:t>
                    </m:r>
                  </m:oMath>
                </a14:m>
                <a:r>
                  <a:rPr lang="en-US" altLang="zh-CN" sz="1400" i="1" dirty="0">
                    <a:latin typeface="+mj-ea"/>
                    <a:ea typeface="+mj-ea"/>
                  </a:rPr>
                  <a:t> </a:t>
                </a:r>
                <a14:m>
                  <m:oMath xmlns:m="http://schemas.openxmlformats.org/officeDocument/2006/math">
                    <m:r>
                      <a:rPr lang="en-US" altLang="zh-CN" sz="1400" i="1" dirty="0">
                        <a:latin typeface="Cambria Math" panose="02040503050406030204" pitchFamily="18" charset="0"/>
                        <a:ea typeface="+mj-ea"/>
                      </a:rPr>
                      <m:t>𝑇</m:t>
                    </m:r>
                  </m:oMath>
                </a14:m>
                <a:r>
                  <a:rPr lang="zh-CN" altLang="en-US" sz="1400" dirty="0">
                    <a:latin typeface="+mj-ea"/>
                    <a:ea typeface="+mj-ea"/>
                  </a:rPr>
                  <a:t>日截止到当前累计</a:t>
                </a:r>
                <a14:m>
                  <m:oMath xmlns:m="http://schemas.openxmlformats.org/officeDocument/2006/math">
                    <m:r>
                      <a:rPr lang="zh-CN" altLang="en-US" sz="1400" i="1" dirty="0">
                        <a:latin typeface="Cambria Math" panose="02040503050406030204" pitchFamily="18" charset="0"/>
                        <a:ea typeface="+mj-ea"/>
                      </a:rPr>
                      <m:t>激活量</m:t>
                    </m:r>
                  </m:oMath>
                </a14:m>
                <a:r>
                  <a:rPr lang="en-US" altLang="zh-CN" sz="1400" dirty="0">
                    <a:latin typeface="+mj-ea"/>
                    <a:ea typeface="+mj-ea"/>
                  </a:rPr>
                  <a:t>/</a:t>
                </a:r>
                <a:r>
                  <a:rPr lang="zh-CN" altLang="en-US" sz="1400" dirty="0">
                    <a:latin typeface="+mj-ea"/>
                    <a:ea typeface="+mj-ea"/>
                  </a:rPr>
                  <a:t>累计</a:t>
                </a:r>
                <a14:m>
                  <m:oMath xmlns:m="http://schemas.openxmlformats.org/officeDocument/2006/math">
                    <m:r>
                      <a:rPr lang="en-US" altLang="zh-CN" sz="1400" i="1" dirty="0">
                        <a:latin typeface="Cambria Math" panose="02040503050406030204" pitchFamily="18" charset="0"/>
                        <a:ea typeface="+mj-ea"/>
                      </a:rPr>
                      <m:t>𝑝𝑑𝑐𝑣𝑟</m:t>
                    </m:r>
                  </m:oMath>
                </a14:m>
                <a:r>
                  <a:rPr lang="en-US" altLang="zh-CN" sz="1400" dirty="0">
                    <a:latin typeface="+mj-ea"/>
                    <a:ea typeface="+mj-ea"/>
                  </a:rPr>
                  <a:t>/</a:t>
                </a:r>
                <a:r>
                  <a:rPr lang="zh-CN" altLang="en-US" sz="1400" dirty="0">
                    <a:latin typeface="+mj-ea"/>
                    <a:ea typeface="+mj-ea"/>
                  </a:rPr>
                  <a:t>各档位</a:t>
                </a:r>
                <a14:m>
                  <m:oMath xmlns:m="http://schemas.openxmlformats.org/officeDocument/2006/math">
                    <m:r>
                      <a:rPr lang="en-US" altLang="zh-CN" sz="1400" i="1" dirty="0">
                        <a:latin typeface="Cambria Math" panose="02040503050406030204" pitchFamily="18" charset="0"/>
                        <a:ea typeface="+mj-ea"/>
                      </a:rPr>
                      <m:t>𝑝𝑑𝑐𝑣𝑟</m:t>
                    </m:r>
                  </m:oMath>
                </a14:m>
                <a:r>
                  <a:rPr lang="zh-CN" altLang="en-US" sz="1400" dirty="0">
                    <a:latin typeface="+mj-ea"/>
                    <a:ea typeface="+mj-ea"/>
                  </a:rPr>
                  <a:t>占比</a:t>
                </a:r>
                <a:r>
                  <a:rPr lang="en-US" altLang="zh-CN" sz="1400" dirty="0">
                    <a:latin typeface="+mj-ea"/>
                    <a:ea typeface="+mj-ea"/>
                  </a:rPr>
                  <a:t>…</a:t>
                </a:r>
                <a:endParaRPr lang="en-US" altLang="zh-CN" sz="1400" i="1" dirty="0">
                  <a:latin typeface="+mj-ea"/>
                  <a:ea typeface="+mj-ea"/>
                </a:endParaRPr>
              </a:p>
              <a:p>
                <a:pPr marL="742950" lvl="1" indent="-285750">
                  <a:lnSpc>
                    <a:spcPct val="150000"/>
                  </a:lnSpc>
                  <a:buFont typeface="Arial" panose="020B0604020202020204" pitchFamily="34" charset="0"/>
                  <a:buChar char="•"/>
                </a:pPr>
                <a:r>
                  <a:rPr lang="zh-CN" altLang="en-US" sz="1400" dirty="0">
                    <a:latin typeface="+mj-ea"/>
                    <a:ea typeface="+mj-ea"/>
                  </a:rPr>
                  <a:t>排序竞争特征：最近</a:t>
                </a:r>
                <a14:m>
                  <m:oMath xmlns:m="http://schemas.openxmlformats.org/officeDocument/2006/math">
                    <m:r>
                      <a:rPr lang="en-US" altLang="zh-CN" sz="1400" b="0" i="1" dirty="0" smtClean="0">
                        <a:latin typeface="Cambria Math" panose="02040503050406030204" pitchFamily="18" charset="0"/>
                        <a:ea typeface="+mj-ea"/>
                      </a:rPr>
                      <m:t>1</m:t>
                    </m:r>
                    <m:r>
                      <a:rPr lang="en-US" altLang="zh-CN" sz="1400" b="0" i="1" dirty="0" smtClean="0">
                        <a:latin typeface="Cambria Math" panose="02040503050406030204" pitchFamily="18" charset="0"/>
                        <a:ea typeface="+mj-ea"/>
                      </a:rPr>
                      <m:t>h</m:t>
                    </m:r>
                    <m:r>
                      <a:rPr lang="en-US" altLang="zh-CN" sz="1400" b="0" i="1" dirty="0" smtClean="0">
                        <a:latin typeface="Cambria Math" panose="02040503050406030204" pitchFamily="18" charset="0"/>
                        <a:ea typeface="+mj-ea"/>
                      </a:rPr>
                      <m:t>~7</m:t>
                    </m:r>
                    <m:r>
                      <a:rPr lang="en-US" altLang="zh-CN" sz="1400" i="1" dirty="0" smtClean="0">
                        <a:latin typeface="Cambria Math" panose="02040503050406030204" pitchFamily="18" charset="0"/>
                        <a:ea typeface="+mj-ea"/>
                      </a:rPr>
                      <m:t>𝑑𝑎𝑦</m:t>
                    </m:r>
                  </m:oMath>
                </a14:m>
                <a:r>
                  <a:rPr lang="zh-CN" altLang="en-US" sz="1400" dirty="0">
                    <a:latin typeface="+mj-ea"/>
                    <a:ea typeface="+mj-ea"/>
                  </a:rPr>
                  <a:t>广告整体</a:t>
                </a:r>
                <a:r>
                  <a:rPr lang="en-US" altLang="zh-CN" sz="1400" dirty="0">
                    <a:latin typeface="+mj-ea"/>
                    <a:ea typeface="+mj-ea"/>
                  </a:rPr>
                  <a:t>/</a:t>
                </a:r>
                <a14:m>
                  <m:oMath xmlns:m="http://schemas.openxmlformats.org/officeDocument/2006/math">
                    <m:r>
                      <a:rPr lang="en-US" altLang="zh-CN" sz="1400" i="1">
                        <a:latin typeface="Cambria Math" panose="02040503050406030204" pitchFamily="18" charset="0"/>
                        <a:ea typeface="+mj-ea"/>
                      </a:rPr>
                      <m:t>𝑝𝑑𝑐𝑣𝑟</m:t>
                    </m:r>
                  </m:oMath>
                </a14:m>
                <a:r>
                  <a:rPr lang="zh-CN" altLang="en-US" sz="1400" dirty="0">
                    <a:latin typeface="+mj-ea"/>
                    <a:ea typeface="+mj-ea"/>
                  </a:rPr>
                  <a:t>分档位竞争时刻</a:t>
                </a:r>
                <a14:m>
                  <m:oMath xmlns:m="http://schemas.openxmlformats.org/officeDocument/2006/math">
                    <m:r>
                      <a:rPr lang="en-US" altLang="zh-CN" sz="1400" i="1" dirty="0" smtClean="0">
                        <a:latin typeface="Cambria Math" panose="02040503050406030204" pitchFamily="18" charset="0"/>
                        <a:ea typeface="+mj-ea"/>
                      </a:rPr>
                      <m:t>𝑒𝐶𝑃𝑀</m:t>
                    </m:r>
                  </m:oMath>
                </a14:m>
                <a:r>
                  <a:rPr lang="zh-CN" altLang="en-US" sz="1400" dirty="0">
                    <a:latin typeface="+mj-ea"/>
                    <a:ea typeface="+mj-ea"/>
                  </a:rPr>
                  <a:t>均值、竞争获胜时</a:t>
                </a:r>
                <a14:m>
                  <m:oMath xmlns:m="http://schemas.openxmlformats.org/officeDocument/2006/math">
                    <m:r>
                      <a:rPr lang="en-US" altLang="zh-CN" sz="1400" i="1" dirty="0" smtClean="0">
                        <a:latin typeface="Cambria Math" panose="02040503050406030204" pitchFamily="18" charset="0"/>
                        <a:ea typeface="+mj-ea"/>
                      </a:rPr>
                      <m:t>𝑒𝐶𝑃𝑀</m:t>
                    </m:r>
                  </m:oMath>
                </a14:m>
                <a:r>
                  <a:rPr lang="zh-CN" altLang="en-US" sz="1400" dirty="0">
                    <a:latin typeface="+mj-ea"/>
                    <a:ea typeface="+mj-ea"/>
                  </a:rPr>
                  <a:t>均值、竞争失败时赢取广告的平均</a:t>
                </a:r>
                <a14:m>
                  <m:oMath xmlns:m="http://schemas.openxmlformats.org/officeDocument/2006/math">
                    <m:r>
                      <a:rPr lang="en-US" altLang="zh-CN" sz="1400" i="1" dirty="0" smtClean="0">
                        <a:latin typeface="Cambria Math" panose="02040503050406030204" pitchFamily="18" charset="0"/>
                        <a:ea typeface="+mj-ea"/>
                      </a:rPr>
                      <m:t>𝑒𝐶𝑃𝑀</m:t>
                    </m:r>
                    <m:r>
                      <a:rPr lang="zh-CN" altLang="en-US" sz="1400" i="1" dirty="0">
                        <a:latin typeface="Cambria Math" panose="02040503050406030204" pitchFamily="18" charset="0"/>
                        <a:ea typeface="+mj-ea"/>
                      </a:rPr>
                      <m:t>；</m:t>
                    </m:r>
                    <m:sSub>
                      <m:sSubPr>
                        <m:ctrlPr>
                          <a:rPr lang="en-US" altLang="zh-CN" sz="1400" i="1" dirty="0">
                            <a:latin typeface="Cambria Math" panose="02040503050406030204" pitchFamily="18" charset="0"/>
                            <a:ea typeface="+mj-ea"/>
                          </a:rPr>
                        </m:ctrlPr>
                      </m:sSubPr>
                      <m:e>
                        <m:r>
                          <a:rPr lang="en-US" altLang="zh-CN" sz="1400" i="1" dirty="0">
                            <a:latin typeface="Cambria Math" panose="02040503050406030204" pitchFamily="18" charset="0"/>
                            <a:ea typeface="+mj-ea"/>
                          </a:rPr>
                          <m:t>𝑒𝐶𝑃𝑀</m:t>
                        </m:r>
                      </m:e>
                      <m:sub>
                        <m:r>
                          <a:rPr lang="en-US" altLang="zh-CN" sz="1400" i="1" dirty="0">
                            <a:latin typeface="Cambria Math" panose="02040503050406030204" pitchFamily="18" charset="0"/>
                            <a:ea typeface="+mj-ea"/>
                          </a:rPr>
                          <m:t>𝑉</m:t>
                        </m:r>
                        <m:r>
                          <a:rPr lang="en-US" altLang="zh-CN" sz="1400" i="1" dirty="0">
                            <a:latin typeface="Cambria Math" panose="02040503050406030204" pitchFamily="18" charset="0"/>
                            <a:ea typeface="+mj-ea"/>
                          </a:rPr>
                          <m:t>1</m:t>
                        </m:r>
                      </m:sub>
                    </m:sSub>
                  </m:oMath>
                </a14:m>
                <a:r>
                  <a:rPr lang="zh-CN" altLang="en-US" sz="1400" i="0" dirty="0">
                    <a:latin typeface="+mj-ea"/>
                    <a:ea typeface="+mj-ea"/>
                  </a:rPr>
                  <a:t>；</a:t>
                </a:r>
                <a:endParaRPr lang="en-US" altLang="zh-CN" sz="1400" dirty="0">
                  <a:latin typeface="+mj-ea"/>
                  <a:ea typeface="+mj-ea"/>
                </a:endParaRPr>
              </a:p>
              <a:p>
                <a:pPr marL="742950" lvl="1" indent="-285750">
                  <a:lnSpc>
                    <a:spcPct val="150000"/>
                  </a:lnSpc>
                  <a:buFont typeface="Arial" panose="020B0604020202020204" pitchFamily="34" charset="0"/>
                  <a:buChar char="•"/>
                </a:pPr>
                <a:r>
                  <a:rPr lang="zh-CN" altLang="en-US" sz="1400" dirty="0">
                    <a:latin typeface="+mj-ea"/>
                    <a:ea typeface="+mj-ea"/>
                  </a:rPr>
                  <a:t>时间特征：当前小时、星期、是否节假日</a:t>
                </a:r>
                <a:r>
                  <a:rPr lang="en-US" altLang="zh-CN" sz="1400" dirty="0">
                    <a:latin typeface="+mj-ea"/>
                    <a:ea typeface="+mj-ea"/>
                  </a:rPr>
                  <a:t>…</a:t>
                </a:r>
              </a:p>
            </p:txBody>
          </p:sp>
        </mc:Choice>
        <mc:Fallback xmlns="">
          <p:sp>
            <p:nvSpPr>
              <p:cNvPr id="190" name="文本框 189">
                <a:extLst>
                  <a:ext uri="{FF2B5EF4-FFF2-40B4-BE49-F238E27FC236}">
                    <a16:creationId xmlns:a16="http://schemas.microsoft.com/office/drawing/2014/main" id="{ABDCA8C5-D58C-4C2B-AB2F-0C7A6680E592}"/>
                  </a:ext>
                </a:extLst>
              </p:cNvPr>
              <p:cNvSpPr txBox="1">
                <a:spLocks noRot="1" noChangeAspect="1" noMove="1" noResize="1" noEditPoints="1" noAdjustHandles="1" noChangeArrowheads="1" noChangeShapeType="1" noTextEdit="1"/>
              </p:cNvSpPr>
              <p:nvPr/>
            </p:nvSpPr>
            <p:spPr>
              <a:xfrm>
                <a:off x="-34484" y="2978716"/>
                <a:ext cx="5176752" cy="2641236"/>
              </a:xfrm>
              <a:prstGeom prst="rect">
                <a:avLst/>
              </a:prstGeom>
              <a:blipFill>
                <a:blip r:embed="rId8"/>
                <a:stretch>
                  <a:fillRect b="-13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6" name="文本框 195">
                <a:extLst>
                  <a:ext uri="{FF2B5EF4-FFF2-40B4-BE49-F238E27FC236}">
                    <a16:creationId xmlns:a16="http://schemas.microsoft.com/office/drawing/2014/main" id="{5DC0313A-8A89-439D-9F52-70DAA1AD1BDA}"/>
                  </a:ext>
                </a:extLst>
              </p:cNvPr>
              <p:cNvSpPr txBox="1"/>
              <p:nvPr/>
            </p:nvSpPr>
            <p:spPr>
              <a:xfrm>
                <a:off x="-49227" y="6376976"/>
                <a:ext cx="5287950" cy="377411"/>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14:m>
                  <m:oMath xmlns:m="http://schemas.openxmlformats.org/officeDocument/2006/math">
                    <m:r>
                      <a:rPr lang="en-US" altLang="zh-CN" sz="1400" i="1" dirty="0" smtClean="0">
                        <a:latin typeface="Cambria Math" panose="02040503050406030204" pitchFamily="18" charset="0"/>
                        <a:ea typeface="+mj-ea"/>
                      </a:rPr>
                      <m:t>𝐷𝑁𝑁</m:t>
                    </m:r>
                    <m:r>
                      <a:rPr lang="en-US" altLang="zh-CN" sz="1400" i="1" dirty="0" smtClean="0">
                        <a:latin typeface="Cambria Math" panose="02040503050406030204" pitchFamily="18" charset="0"/>
                        <a:ea typeface="+mj-ea"/>
                      </a:rPr>
                      <m:t>+</m:t>
                    </m:r>
                    <m:r>
                      <a:rPr lang="en-US" altLang="zh-CN" sz="1400" i="1" dirty="0" smtClean="0">
                        <a:latin typeface="Cambria Math" panose="02040503050406030204" pitchFamily="18" charset="0"/>
                        <a:ea typeface="+mj-ea"/>
                      </a:rPr>
                      <m:t>𝑟𝑒𝑔𝑟𝑒𝑠𝑠𝑖𝑜𝑛</m:t>
                    </m:r>
                    <m:r>
                      <a:rPr lang="en-US" altLang="zh-CN" sz="1400" i="1" dirty="0" smtClean="0">
                        <a:latin typeface="Cambria Math" panose="02040503050406030204" pitchFamily="18" charset="0"/>
                        <a:ea typeface="+mj-ea"/>
                      </a:rPr>
                      <m:t> </m:t>
                    </m:r>
                    <m:r>
                      <a:rPr lang="en-US" altLang="zh-CN" sz="1400" i="1" dirty="0" smtClean="0">
                        <a:latin typeface="Cambria Math" panose="02040503050406030204" pitchFamily="18" charset="0"/>
                        <a:ea typeface="+mj-ea"/>
                      </a:rPr>
                      <m:t>𝑙𝑎𝑦𝑒𝑟</m:t>
                    </m:r>
                  </m:oMath>
                </a14:m>
                <a:r>
                  <a:rPr lang="zh-CN" altLang="en-US" sz="1400" dirty="0">
                    <a:latin typeface="+mj-ea"/>
                    <a:ea typeface="+mj-ea"/>
                  </a:rPr>
                  <a:t>拟合回归值</a:t>
                </a:r>
              </a:p>
            </p:txBody>
          </p:sp>
        </mc:Choice>
        <mc:Fallback xmlns="">
          <p:sp>
            <p:nvSpPr>
              <p:cNvPr id="196" name="文本框 195">
                <a:extLst>
                  <a:ext uri="{FF2B5EF4-FFF2-40B4-BE49-F238E27FC236}">
                    <a16:creationId xmlns:a16="http://schemas.microsoft.com/office/drawing/2014/main" id="{5DC0313A-8A89-439D-9F52-70DAA1AD1BDA}"/>
                  </a:ext>
                </a:extLst>
              </p:cNvPr>
              <p:cNvSpPr txBox="1">
                <a:spLocks noRot="1" noChangeAspect="1" noMove="1" noResize="1" noEditPoints="1" noAdjustHandles="1" noChangeArrowheads="1" noChangeShapeType="1" noTextEdit="1"/>
              </p:cNvSpPr>
              <p:nvPr/>
            </p:nvSpPr>
            <p:spPr>
              <a:xfrm>
                <a:off x="-49227" y="6376976"/>
                <a:ext cx="5287950" cy="377411"/>
              </a:xfrm>
              <a:prstGeom prst="rect">
                <a:avLst/>
              </a:prstGeom>
              <a:blipFill>
                <a:blip r:embed="rId9"/>
                <a:stretch>
                  <a:fillRect b="-16129"/>
                </a:stretch>
              </a:blipFill>
            </p:spPr>
            <p:txBody>
              <a:bodyPr/>
              <a:lstStyle/>
              <a:p>
                <a:r>
                  <a:rPr lang="zh-CN" altLang="en-US">
                    <a:noFill/>
                  </a:rPr>
                  <a:t> </a:t>
                </a:r>
              </a:p>
            </p:txBody>
          </p:sp>
        </mc:Fallback>
      </mc:AlternateContent>
      <p:grpSp>
        <p:nvGrpSpPr>
          <p:cNvPr id="270" name="组合 269">
            <a:extLst>
              <a:ext uri="{FF2B5EF4-FFF2-40B4-BE49-F238E27FC236}">
                <a16:creationId xmlns:a16="http://schemas.microsoft.com/office/drawing/2014/main" id="{63475607-FA17-4389-B9FD-E86F0655F7FB}"/>
              </a:ext>
            </a:extLst>
          </p:cNvPr>
          <p:cNvGrpSpPr/>
          <p:nvPr/>
        </p:nvGrpSpPr>
        <p:grpSpPr>
          <a:xfrm>
            <a:off x="5122368" y="1145284"/>
            <a:ext cx="4407195" cy="3183776"/>
            <a:chOff x="5122368" y="1145284"/>
            <a:chExt cx="4407195" cy="3183776"/>
          </a:xfrm>
        </p:grpSpPr>
        <p:cxnSp>
          <p:nvCxnSpPr>
            <p:cNvPr id="271" name="直接箭头连接符 270">
              <a:extLst>
                <a:ext uri="{FF2B5EF4-FFF2-40B4-BE49-F238E27FC236}">
                  <a16:creationId xmlns:a16="http://schemas.microsoft.com/office/drawing/2014/main" id="{CE7DDDCA-20EB-47E2-9574-A86321AFF497}"/>
                </a:ext>
              </a:extLst>
            </p:cNvPr>
            <p:cNvCxnSpPr>
              <a:cxnSpLocks/>
              <a:stCxn id="287" idx="0"/>
            </p:cNvCxnSpPr>
            <p:nvPr/>
          </p:nvCxnSpPr>
          <p:spPr bwMode="auto">
            <a:xfrm flipH="1" flipV="1">
              <a:off x="5949019" y="1970020"/>
              <a:ext cx="662368" cy="820068"/>
            </a:xfrm>
            <a:prstGeom prst="straightConnector1">
              <a:avLst/>
            </a:prstGeom>
            <a:ln w="38100">
              <a:solidFill>
                <a:schemeClr val="tx2">
                  <a:lumMod val="20000"/>
                  <a:lumOff val="80000"/>
                </a:schemeClr>
              </a:solidFill>
              <a:prstDash val="dash"/>
              <a:headEnd type="none" w="med" len="med"/>
              <a:tailEnd type="triangl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72" name="矩形 271">
              <a:extLst>
                <a:ext uri="{FF2B5EF4-FFF2-40B4-BE49-F238E27FC236}">
                  <a16:creationId xmlns:a16="http://schemas.microsoft.com/office/drawing/2014/main" id="{39AA13B9-28F5-45D0-AAEF-E9726F03CBDF}"/>
                </a:ext>
              </a:extLst>
            </p:cNvPr>
            <p:cNvSpPr/>
            <p:nvPr/>
          </p:nvSpPr>
          <p:spPr bwMode="auto">
            <a:xfrm>
              <a:off x="6281883" y="2802305"/>
              <a:ext cx="3050364" cy="546556"/>
            </a:xfrm>
            <a:prstGeom prst="rect">
              <a:avLst/>
            </a:prstGeom>
            <a:ln>
              <a:prstDash val="dash"/>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3" name="矩形 272">
              <a:extLst>
                <a:ext uri="{FF2B5EF4-FFF2-40B4-BE49-F238E27FC236}">
                  <a16:creationId xmlns:a16="http://schemas.microsoft.com/office/drawing/2014/main" id="{9EA34BCC-50CD-4329-953C-C153434DF73B}"/>
                </a:ext>
              </a:extLst>
            </p:cNvPr>
            <p:cNvSpPr/>
            <p:nvPr/>
          </p:nvSpPr>
          <p:spPr>
            <a:xfrm flipH="1">
              <a:off x="8931182" y="3872357"/>
              <a:ext cx="266056" cy="276691"/>
            </a:xfrm>
            <a:prstGeom prst="rect">
              <a:avLst/>
            </a:prstGeom>
          </p:spPr>
          <p:txBody>
            <a:bodyPr wrap="square">
              <a:spAutoFit/>
            </a:bodyPr>
            <a:lstStyle/>
            <a:p>
              <a:r>
                <a:rPr lang="en-US" altLang="zh-CN" sz="1199" dirty="0"/>
                <a:t>Q</a:t>
              </a:r>
              <a:endParaRPr lang="zh-CN" altLang="en-US" sz="1199" dirty="0"/>
            </a:p>
          </p:txBody>
        </p:sp>
        <p:sp>
          <p:nvSpPr>
            <p:cNvPr id="274" name="矩形 273">
              <a:extLst>
                <a:ext uri="{FF2B5EF4-FFF2-40B4-BE49-F238E27FC236}">
                  <a16:creationId xmlns:a16="http://schemas.microsoft.com/office/drawing/2014/main" id="{03BB0949-A3A0-46B4-9ECF-8EB7C8D27827}"/>
                </a:ext>
              </a:extLst>
            </p:cNvPr>
            <p:cNvSpPr/>
            <p:nvPr/>
          </p:nvSpPr>
          <p:spPr>
            <a:xfrm>
              <a:off x="6227480" y="3880343"/>
              <a:ext cx="279062" cy="261312"/>
            </a:xfrm>
            <a:prstGeom prst="rect">
              <a:avLst/>
            </a:prstGeom>
          </p:spPr>
          <p:txBody>
            <a:bodyPr wrap="none">
              <a:spAutoFit/>
            </a:bodyPr>
            <a:lstStyle/>
            <a:p>
              <a:r>
                <a:rPr lang="en-US" altLang="zh-CN" sz="1099" dirty="0"/>
                <a:t>K</a:t>
              </a:r>
            </a:p>
          </p:txBody>
        </p:sp>
        <p:cxnSp>
          <p:nvCxnSpPr>
            <p:cNvPr id="275" name="连接符: 肘形 274">
              <a:extLst>
                <a:ext uri="{FF2B5EF4-FFF2-40B4-BE49-F238E27FC236}">
                  <a16:creationId xmlns:a16="http://schemas.microsoft.com/office/drawing/2014/main" id="{7DB4E72F-653A-46B8-890A-6DB0D18D5D4C}"/>
                </a:ext>
              </a:extLst>
            </p:cNvPr>
            <p:cNvCxnSpPr>
              <a:cxnSpLocks/>
            </p:cNvCxnSpPr>
            <p:nvPr/>
          </p:nvCxnSpPr>
          <p:spPr>
            <a:xfrm rot="16200000" flipV="1">
              <a:off x="5548549" y="3367838"/>
              <a:ext cx="1288018" cy="159067"/>
            </a:xfrm>
            <a:prstGeom prst="bentConnector3">
              <a:avLst>
                <a:gd name="adj1" fmla="val -176"/>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76" name="矩形 275">
              <a:extLst>
                <a:ext uri="{FF2B5EF4-FFF2-40B4-BE49-F238E27FC236}">
                  <a16:creationId xmlns:a16="http://schemas.microsoft.com/office/drawing/2014/main" id="{961EC4FE-7054-4228-8AB6-E73A1B3F4172}"/>
                </a:ext>
              </a:extLst>
            </p:cNvPr>
            <p:cNvSpPr/>
            <p:nvPr/>
          </p:nvSpPr>
          <p:spPr>
            <a:xfrm>
              <a:off x="5893609" y="3894005"/>
              <a:ext cx="279062" cy="261312"/>
            </a:xfrm>
            <a:prstGeom prst="rect">
              <a:avLst/>
            </a:prstGeom>
          </p:spPr>
          <p:txBody>
            <a:bodyPr wrap="none">
              <a:spAutoFit/>
            </a:bodyPr>
            <a:lstStyle/>
            <a:p>
              <a:r>
                <a:rPr lang="en-US" altLang="zh-CN" sz="1099" dirty="0"/>
                <a:t>V</a:t>
              </a:r>
            </a:p>
          </p:txBody>
        </p:sp>
        <p:grpSp>
          <p:nvGrpSpPr>
            <p:cNvPr id="277" name="组合 276">
              <a:extLst>
                <a:ext uri="{FF2B5EF4-FFF2-40B4-BE49-F238E27FC236}">
                  <a16:creationId xmlns:a16="http://schemas.microsoft.com/office/drawing/2014/main" id="{F46964D8-F20A-44B4-81C7-52C247CA463E}"/>
                </a:ext>
              </a:extLst>
            </p:cNvPr>
            <p:cNvGrpSpPr/>
            <p:nvPr/>
          </p:nvGrpSpPr>
          <p:grpSpPr>
            <a:xfrm>
              <a:off x="6070276" y="3467126"/>
              <a:ext cx="1077406" cy="246061"/>
              <a:chOff x="4263552" y="2533307"/>
              <a:chExt cx="931665" cy="262617"/>
            </a:xfrm>
          </p:grpSpPr>
          <p:sp>
            <p:nvSpPr>
              <p:cNvPr id="336" name="矩形: 圆角 335">
                <a:extLst>
                  <a:ext uri="{FF2B5EF4-FFF2-40B4-BE49-F238E27FC236}">
                    <a16:creationId xmlns:a16="http://schemas.microsoft.com/office/drawing/2014/main" id="{4D02BCC2-0B90-4397-AED2-B2D2B6264FB7}"/>
                  </a:ext>
                </a:extLst>
              </p:cNvPr>
              <p:cNvSpPr/>
              <p:nvPr/>
            </p:nvSpPr>
            <p:spPr>
              <a:xfrm>
                <a:off x="4416324" y="2586517"/>
                <a:ext cx="625760" cy="16882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399" dirty="0">
                  <a:solidFill>
                    <a:schemeClr val="tx1"/>
                  </a:solidFill>
                </a:endParaRPr>
              </a:p>
            </p:txBody>
          </p:sp>
          <p:sp>
            <p:nvSpPr>
              <p:cNvPr id="337" name="矩形 336">
                <a:extLst>
                  <a:ext uri="{FF2B5EF4-FFF2-40B4-BE49-F238E27FC236}">
                    <a16:creationId xmlns:a16="http://schemas.microsoft.com/office/drawing/2014/main" id="{0F31E18E-8064-409B-820A-E964AE2D9E91}"/>
                  </a:ext>
                </a:extLst>
              </p:cNvPr>
              <p:cNvSpPr/>
              <p:nvPr/>
            </p:nvSpPr>
            <p:spPr>
              <a:xfrm>
                <a:off x="4263552" y="2533307"/>
                <a:ext cx="931665" cy="262617"/>
              </a:xfrm>
              <a:prstGeom prst="rect">
                <a:avLst/>
              </a:prstGeom>
            </p:spPr>
            <p:txBody>
              <a:bodyPr wrap="square">
                <a:spAutoFit/>
              </a:bodyPr>
              <a:lstStyle/>
              <a:p>
                <a:pPr algn="ctr"/>
                <a:r>
                  <a:rPr lang="en-US" altLang="zh-CN" sz="999" dirty="0"/>
                  <a:t>Attention unit </a:t>
                </a:r>
                <a:endParaRPr lang="zh-CN" altLang="en-US" sz="999" dirty="0"/>
              </a:p>
            </p:txBody>
          </p:sp>
        </p:grpSp>
        <p:grpSp>
          <p:nvGrpSpPr>
            <p:cNvPr id="278" name="组合 277">
              <a:extLst>
                <a:ext uri="{FF2B5EF4-FFF2-40B4-BE49-F238E27FC236}">
                  <a16:creationId xmlns:a16="http://schemas.microsoft.com/office/drawing/2014/main" id="{B4B9598B-1DE1-4854-9109-74580EE63E99}"/>
                </a:ext>
              </a:extLst>
            </p:cNvPr>
            <p:cNvGrpSpPr/>
            <p:nvPr/>
          </p:nvGrpSpPr>
          <p:grpSpPr>
            <a:xfrm>
              <a:off x="7296895" y="3451669"/>
              <a:ext cx="1077406" cy="245933"/>
              <a:chOff x="4263552" y="2533307"/>
              <a:chExt cx="931665" cy="262480"/>
            </a:xfrm>
          </p:grpSpPr>
          <p:sp>
            <p:nvSpPr>
              <p:cNvPr id="334" name="矩形: 圆角 333">
                <a:extLst>
                  <a:ext uri="{FF2B5EF4-FFF2-40B4-BE49-F238E27FC236}">
                    <a16:creationId xmlns:a16="http://schemas.microsoft.com/office/drawing/2014/main" id="{92393AA1-3F96-4904-9CBA-AA0DA51507ED}"/>
                  </a:ext>
                </a:extLst>
              </p:cNvPr>
              <p:cNvSpPr/>
              <p:nvPr/>
            </p:nvSpPr>
            <p:spPr>
              <a:xfrm>
                <a:off x="4416324" y="2586517"/>
                <a:ext cx="630889" cy="16882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399" dirty="0">
                  <a:solidFill>
                    <a:schemeClr val="tx1"/>
                  </a:solidFill>
                </a:endParaRPr>
              </a:p>
            </p:txBody>
          </p:sp>
          <p:sp>
            <p:nvSpPr>
              <p:cNvPr id="335" name="矩形 334">
                <a:extLst>
                  <a:ext uri="{FF2B5EF4-FFF2-40B4-BE49-F238E27FC236}">
                    <a16:creationId xmlns:a16="http://schemas.microsoft.com/office/drawing/2014/main" id="{EFE270DB-EEF7-4AE8-9DD9-00D7470FAB14}"/>
                  </a:ext>
                </a:extLst>
              </p:cNvPr>
              <p:cNvSpPr/>
              <p:nvPr/>
            </p:nvSpPr>
            <p:spPr>
              <a:xfrm>
                <a:off x="4263552" y="2533307"/>
                <a:ext cx="931665" cy="262480"/>
              </a:xfrm>
              <a:prstGeom prst="rect">
                <a:avLst/>
              </a:prstGeom>
            </p:spPr>
            <p:txBody>
              <a:bodyPr wrap="square">
                <a:spAutoFit/>
              </a:bodyPr>
              <a:lstStyle/>
              <a:p>
                <a:pPr algn="ctr"/>
                <a:r>
                  <a:rPr lang="en-US" altLang="zh-CN" sz="999" dirty="0"/>
                  <a:t>Attention unit </a:t>
                </a:r>
                <a:endParaRPr lang="zh-CN" altLang="en-US" sz="999" dirty="0"/>
              </a:p>
            </p:txBody>
          </p:sp>
        </p:grpSp>
        <p:grpSp>
          <p:nvGrpSpPr>
            <p:cNvPr id="279" name="组合 278">
              <a:extLst>
                <a:ext uri="{FF2B5EF4-FFF2-40B4-BE49-F238E27FC236}">
                  <a16:creationId xmlns:a16="http://schemas.microsoft.com/office/drawing/2014/main" id="{2CC4D10F-984C-47D0-8C8A-A16BE510034D}"/>
                </a:ext>
              </a:extLst>
            </p:cNvPr>
            <p:cNvGrpSpPr/>
            <p:nvPr/>
          </p:nvGrpSpPr>
          <p:grpSpPr>
            <a:xfrm>
              <a:off x="8452157" y="3445444"/>
              <a:ext cx="1077406" cy="245933"/>
              <a:chOff x="4256882" y="2538092"/>
              <a:chExt cx="931665" cy="262480"/>
            </a:xfrm>
          </p:grpSpPr>
          <p:sp>
            <p:nvSpPr>
              <p:cNvPr id="332" name="矩形: 圆角 331">
                <a:extLst>
                  <a:ext uri="{FF2B5EF4-FFF2-40B4-BE49-F238E27FC236}">
                    <a16:creationId xmlns:a16="http://schemas.microsoft.com/office/drawing/2014/main" id="{680AC7AF-9ECD-46EC-A987-9ED7611B5943}"/>
                  </a:ext>
                </a:extLst>
              </p:cNvPr>
              <p:cNvSpPr/>
              <p:nvPr/>
            </p:nvSpPr>
            <p:spPr>
              <a:xfrm>
                <a:off x="4409257" y="2586517"/>
                <a:ext cx="626915" cy="16882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399" dirty="0">
                  <a:solidFill>
                    <a:schemeClr val="tx1"/>
                  </a:solidFill>
                </a:endParaRPr>
              </a:p>
            </p:txBody>
          </p:sp>
          <p:sp>
            <p:nvSpPr>
              <p:cNvPr id="333" name="矩形 332">
                <a:extLst>
                  <a:ext uri="{FF2B5EF4-FFF2-40B4-BE49-F238E27FC236}">
                    <a16:creationId xmlns:a16="http://schemas.microsoft.com/office/drawing/2014/main" id="{40D5A5B9-CD24-4CBF-AB82-0B477E55BFB3}"/>
                  </a:ext>
                </a:extLst>
              </p:cNvPr>
              <p:cNvSpPr/>
              <p:nvPr/>
            </p:nvSpPr>
            <p:spPr>
              <a:xfrm>
                <a:off x="4256882" y="2538092"/>
                <a:ext cx="931665" cy="262480"/>
              </a:xfrm>
              <a:prstGeom prst="rect">
                <a:avLst/>
              </a:prstGeom>
            </p:spPr>
            <p:txBody>
              <a:bodyPr wrap="square">
                <a:spAutoFit/>
              </a:bodyPr>
              <a:lstStyle/>
              <a:p>
                <a:pPr algn="ctr"/>
                <a:r>
                  <a:rPr lang="en-US" altLang="zh-CN" sz="999" dirty="0"/>
                  <a:t>Attention unit </a:t>
                </a:r>
                <a:endParaRPr lang="zh-CN" altLang="en-US" sz="999" dirty="0"/>
              </a:p>
            </p:txBody>
          </p:sp>
        </p:grpSp>
        <p:cxnSp>
          <p:nvCxnSpPr>
            <p:cNvPr id="280" name="连接符: 肘形 279">
              <a:extLst>
                <a:ext uri="{FF2B5EF4-FFF2-40B4-BE49-F238E27FC236}">
                  <a16:creationId xmlns:a16="http://schemas.microsoft.com/office/drawing/2014/main" id="{73C96CDF-9049-4593-B51C-7EC2B116118B}"/>
                </a:ext>
              </a:extLst>
            </p:cNvPr>
            <p:cNvCxnSpPr>
              <a:cxnSpLocks/>
            </p:cNvCxnSpPr>
            <p:nvPr/>
          </p:nvCxnSpPr>
          <p:spPr>
            <a:xfrm rot="5400000" flipH="1" flipV="1">
              <a:off x="6173363" y="3837890"/>
              <a:ext cx="361264" cy="163806"/>
            </a:xfrm>
            <a:prstGeom prst="bentConnector3">
              <a:avLst>
                <a:gd name="adj1" fmla="val 1813"/>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281" name="组合 280">
              <a:extLst>
                <a:ext uri="{FF2B5EF4-FFF2-40B4-BE49-F238E27FC236}">
                  <a16:creationId xmlns:a16="http://schemas.microsoft.com/office/drawing/2014/main" id="{B6287879-8FE1-4BE0-8106-10ACCE2EA71F}"/>
                </a:ext>
              </a:extLst>
            </p:cNvPr>
            <p:cNvGrpSpPr/>
            <p:nvPr/>
          </p:nvGrpSpPr>
          <p:grpSpPr>
            <a:xfrm>
              <a:off x="6266608" y="3060461"/>
              <a:ext cx="687562" cy="245934"/>
              <a:chOff x="4329634" y="2533307"/>
              <a:chExt cx="828297" cy="269129"/>
            </a:xfrm>
          </p:grpSpPr>
          <p:sp>
            <p:nvSpPr>
              <p:cNvPr id="330" name="矩形: 圆角 329">
                <a:extLst>
                  <a:ext uri="{FF2B5EF4-FFF2-40B4-BE49-F238E27FC236}">
                    <a16:creationId xmlns:a16="http://schemas.microsoft.com/office/drawing/2014/main" id="{5CB61A89-60B3-410C-ADA0-B6F19E5539C5}"/>
                  </a:ext>
                </a:extLst>
              </p:cNvPr>
              <p:cNvSpPr/>
              <p:nvPr/>
            </p:nvSpPr>
            <p:spPr>
              <a:xfrm>
                <a:off x="4416324" y="2586517"/>
                <a:ext cx="598241" cy="16882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399" dirty="0">
                  <a:solidFill>
                    <a:schemeClr val="tx1"/>
                  </a:solidFill>
                </a:endParaRPr>
              </a:p>
            </p:txBody>
          </p:sp>
          <p:sp>
            <p:nvSpPr>
              <p:cNvPr id="331" name="矩形 330">
                <a:extLst>
                  <a:ext uri="{FF2B5EF4-FFF2-40B4-BE49-F238E27FC236}">
                    <a16:creationId xmlns:a16="http://schemas.microsoft.com/office/drawing/2014/main" id="{B4AA0049-8424-497E-BE4B-CCE7002B8004}"/>
                  </a:ext>
                </a:extLst>
              </p:cNvPr>
              <p:cNvSpPr/>
              <p:nvPr/>
            </p:nvSpPr>
            <p:spPr>
              <a:xfrm>
                <a:off x="4329634" y="2533307"/>
                <a:ext cx="828297" cy="269129"/>
              </a:xfrm>
              <a:prstGeom prst="rect">
                <a:avLst/>
              </a:prstGeom>
            </p:spPr>
            <p:txBody>
              <a:bodyPr wrap="none">
                <a:spAutoFit/>
              </a:bodyPr>
              <a:lstStyle/>
              <a:p>
                <a:pPr algn="ctr"/>
                <a:r>
                  <a:rPr lang="en-US" altLang="zh-CN" sz="999" dirty="0"/>
                  <a:t>Softmax </a:t>
                </a:r>
                <a:endParaRPr lang="zh-CN" altLang="en-US" sz="999" dirty="0"/>
              </a:p>
            </p:txBody>
          </p:sp>
        </p:grpSp>
        <p:cxnSp>
          <p:nvCxnSpPr>
            <p:cNvPr id="282" name="直接箭头连接符 281">
              <a:extLst>
                <a:ext uri="{FF2B5EF4-FFF2-40B4-BE49-F238E27FC236}">
                  <a16:creationId xmlns:a16="http://schemas.microsoft.com/office/drawing/2014/main" id="{29F34AEA-AD1A-488E-8847-8CD4C6E44850}"/>
                </a:ext>
              </a:extLst>
            </p:cNvPr>
            <p:cNvCxnSpPr>
              <a:cxnSpLocks/>
              <a:stCxn id="337" idx="0"/>
              <a:endCxn id="331" idx="2"/>
            </p:cNvCxnSpPr>
            <p:nvPr/>
          </p:nvCxnSpPr>
          <p:spPr>
            <a:xfrm flipV="1">
              <a:off x="6608978" y="3306396"/>
              <a:ext cx="1411" cy="160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3" name="组合 282">
              <a:extLst>
                <a:ext uri="{FF2B5EF4-FFF2-40B4-BE49-F238E27FC236}">
                  <a16:creationId xmlns:a16="http://schemas.microsoft.com/office/drawing/2014/main" id="{5E8BC6EC-CFA4-4B80-BED4-2C2F0A755B3E}"/>
                </a:ext>
              </a:extLst>
            </p:cNvPr>
            <p:cNvGrpSpPr/>
            <p:nvPr/>
          </p:nvGrpSpPr>
          <p:grpSpPr>
            <a:xfrm>
              <a:off x="7480599" y="3066264"/>
              <a:ext cx="687562" cy="245934"/>
              <a:chOff x="4315234" y="2533307"/>
              <a:chExt cx="828297" cy="269129"/>
            </a:xfrm>
          </p:grpSpPr>
          <p:sp>
            <p:nvSpPr>
              <p:cNvPr id="328" name="矩形: 圆角 327">
                <a:extLst>
                  <a:ext uri="{FF2B5EF4-FFF2-40B4-BE49-F238E27FC236}">
                    <a16:creationId xmlns:a16="http://schemas.microsoft.com/office/drawing/2014/main" id="{44690543-4450-488D-A3C6-47664D493274}"/>
                  </a:ext>
                </a:extLst>
              </p:cNvPr>
              <p:cNvSpPr/>
              <p:nvPr/>
            </p:nvSpPr>
            <p:spPr>
              <a:xfrm>
                <a:off x="4416324" y="2586517"/>
                <a:ext cx="598241" cy="16882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399" dirty="0">
                  <a:solidFill>
                    <a:schemeClr val="tx1"/>
                  </a:solidFill>
                </a:endParaRPr>
              </a:p>
            </p:txBody>
          </p:sp>
          <p:sp>
            <p:nvSpPr>
              <p:cNvPr id="329" name="矩形 328">
                <a:extLst>
                  <a:ext uri="{FF2B5EF4-FFF2-40B4-BE49-F238E27FC236}">
                    <a16:creationId xmlns:a16="http://schemas.microsoft.com/office/drawing/2014/main" id="{4C28712B-1CD3-47D2-A08B-8144778363A2}"/>
                  </a:ext>
                </a:extLst>
              </p:cNvPr>
              <p:cNvSpPr/>
              <p:nvPr/>
            </p:nvSpPr>
            <p:spPr>
              <a:xfrm>
                <a:off x="4315234" y="2533307"/>
                <a:ext cx="828297" cy="269129"/>
              </a:xfrm>
              <a:prstGeom prst="rect">
                <a:avLst/>
              </a:prstGeom>
            </p:spPr>
            <p:txBody>
              <a:bodyPr wrap="none">
                <a:spAutoFit/>
              </a:bodyPr>
              <a:lstStyle/>
              <a:p>
                <a:pPr algn="ctr"/>
                <a:r>
                  <a:rPr lang="en-US" altLang="zh-CN" sz="999" dirty="0"/>
                  <a:t>Softmax </a:t>
                </a:r>
                <a:endParaRPr lang="zh-CN" altLang="en-US" sz="999" dirty="0"/>
              </a:p>
            </p:txBody>
          </p:sp>
        </p:grpSp>
        <p:cxnSp>
          <p:nvCxnSpPr>
            <p:cNvPr id="284" name="直接箭头连接符 283">
              <a:extLst>
                <a:ext uri="{FF2B5EF4-FFF2-40B4-BE49-F238E27FC236}">
                  <a16:creationId xmlns:a16="http://schemas.microsoft.com/office/drawing/2014/main" id="{020FD321-F039-42E7-9901-CC9DF5D2E451}"/>
                </a:ext>
              </a:extLst>
            </p:cNvPr>
            <p:cNvCxnSpPr>
              <a:cxnSpLocks/>
              <a:endCxn id="329" idx="2"/>
            </p:cNvCxnSpPr>
            <p:nvPr/>
          </p:nvCxnSpPr>
          <p:spPr>
            <a:xfrm flipH="1" flipV="1">
              <a:off x="7824380" y="3312199"/>
              <a:ext cx="2351" cy="161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5" name="组合 284">
              <a:extLst>
                <a:ext uri="{FF2B5EF4-FFF2-40B4-BE49-F238E27FC236}">
                  <a16:creationId xmlns:a16="http://schemas.microsoft.com/office/drawing/2014/main" id="{7E170961-F179-4716-91BC-465E7DE89A63}"/>
                </a:ext>
              </a:extLst>
            </p:cNvPr>
            <p:cNvGrpSpPr/>
            <p:nvPr/>
          </p:nvGrpSpPr>
          <p:grpSpPr>
            <a:xfrm>
              <a:off x="8625995" y="3060756"/>
              <a:ext cx="687562" cy="245934"/>
              <a:chOff x="4315234" y="2533307"/>
              <a:chExt cx="828297" cy="269129"/>
            </a:xfrm>
          </p:grpSpPr>
          <p:sp>
            <p:nvSpPr>
              <p:cNvPr id="326" name="矩形: 圆角 325">
                <a:extLst>
                  <a:ext uri="{FF2B5EF4-FFF2-40B4-BE49-F238E27FC236}">
                    <a16:creationId xmlns:a16="http://schemas.microsoft.com/office/drawing/2014/main" id="{892C8FC2-2E80-4796-8725-90E7A8468C98}"/>
                  </a:ext>
                </a:extLst>
              </p:cNvPr>
              <p:cNvSpPr/>
              <p:nvPr/>
            </p:nvSpPr>
            <p:spPr>
              <a:xfrm>
                <a:off x="4416324" y="2586517"/>
                <a:ext cx="598241" cy="16882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399" dirty="0">
                  <a:solidFill>
                    <a:schemeClr val="tx1"/>
                  </a:solidFill>
                </a:endParaRPr>
              </a:p>
            </p:txBody>
          </p:sp>
          <p:sp>
            <p:nvSpPr>
              <p:cNvPr id="327" name="矩形 326">
                <a:extLst>
                  <a:ext uri="{FF2B5EF4-FFF2-40B4-BE49-F238E27FC236}">
                    <a16:creationId xmlns:a16="http://schemas.microsoft.com/office/drawing/2014/main" id="{23914BA4-9112-423E-9608-C21B299A6929}"/>
                  </a:ext>
                </a:extLst>
              </p:cNvPr>
              <p:cNvSpPr/>
              <p:nvPr/>
            </p:nvSpPr>
            <p:spPr>
              <a:xfrm>
                <a:off x="4315234" y="2533307"/>
                <a:ext cx="828297" cy="269129"/>
              </a:xfrm>
              <a:prstGeom prst="rect">
                <a:avLst/>
              </a:prstGeom>
            </p:spPr>
            <p:txBody>
              <a:bodyPr wrap="none">
                <a:spAutoFit/>
              </a:bodyPr>
              <a:lstStyle/>
              <a:p>
                <a:pPr algn="ctr"/>
                <a:r>
                  <a:rPr lang="en-US" altLang="zh-CN" sz="999" dirty="0"/>
                  <a:t>Softmax </a:t>
                </a:r>
                <a:endParaRPr lang="zh-CN" altLang="en-US" sz="999" dirty="0"/>
              </a:p>
            </p:txBody>
          </p:sp>
        </p:grpSp>
        <p:cxnSp>
          <p:nvCxnSpPr>
            <p:cNvPr id="286" name="直接箭头连接符 285">
              <a:extLst>
                <a:ext uri="{FF2B5EF4-FFF2-40B4-BE49-F238E27FC236}">
                  <a16:creationId xmlns:a16="http://schemas.microsoft.com/office/drawing/2014/main" id="{D7504D25-C611-43B2-BE76-D79A94CE2038}"/>
                </a:ext>
              </a:extLst>
            </p:cNvPr>
            <p:cNvCxnSpPr>
              <a:cxnSpLocks/>
              <a:endCxn id="327" idx="2"/>
            </p:cNvCxnSpPr>
            <p:nvPr/>
          </p:nvCxnSpPr>
          <p:spPr>
            <a:xfrm flipH="1" flipV="1">
              <a:off x="8969776" y="3306689"/>
              <a:ext cx="2351" cy="161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7" name="矩形 286">
              <a:extLst>
                <a:ext uri="{FF2B5EF4-FFF2-40B4-BE49-F238E27FC236}">
                  <a16:creationId xmlns:a16="http://schemas.microsoft.com/office/drawing/2014/main" id="{F852C83C-D85A-4073-9DC1-1005468B8745}"/>
                </a:ext>
              </a:extLst>
            </p:cNvPr>
            <p:cNvSpPr/>
            <p:nvPr/>
          </p:nvSpPr>
          <p:spPr>
            <a:xfrm>
              <a:off x="6285643" y="2790088"/>
              <a:ext cx="651487" cy="246093"/>
            </a:xfrm>
            <a:prstGeom prst="rect">
              <a:avLst/>
            </a:prstGeom>
          </p:spPr>
          <p:txBody>
            <a:bodyPr wrap="square">
              <a:spAutoFit/>
            </a:bodyPr>
            <a:lstStyle/>
            <a:p>
              <a:r>
                <a:rPr lang="en-US" altLang="zh-CN" sz="999" dirty="0"/>
                <a:t>weight1</a:t>
              </a:r>
              <a:endParaRPr lang="zh-CN" altLang="en-US" sz="999" dirty="0"/>
            </a:p>
          </p:txBody>
        </p:sp>
        <p:sp>
          <p:nvSpPr>
            <p:cNvPr id="288" name="矩形 287">
              <a:extLst>
                <a:ext uri="{FF2B5EF4-FFF2-40B4-BE49-F238E27FC236}">
                  <a16:creationId xmlns:a16="http://schemas.microsoft.com/office/drawing/2014/main" id="{FED341DD-6CB7-45C2-B6D0-F674203386E7}"/>
                </a:ext>
              </a:extLst>
            </p:cNvPr>
            <p:cNvSpPr/>
            <p:nvPr/>
          </p:nvSpPr>
          <p:spPr>
            <a:xfrm flipH="1">
              <a:off x="6215099" y="2852452"/>
              <a:ext cx="789307" cy="1288019"/>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矩形 288">
              <a:extLst>
                <a:ext uri="{FF2B5EF4-FFF2-40B4-BE49-F238E27FC236}">
                  <a16:creationId xmlns:a16="http://schemas.microsoft.com/office/drawing/2014/main" id="{E320D736-1F7A-4D65-9024-2EB726CA9D6D}"/>
                </a:ext>
              </a:extLst>
            </p:cNvPr>
            <p:cNvSpPr/>
            <p:nvPr/>
          </p:nvSpPr>
          <p:spPr>
            <a:xfrm>
              <a:off x="7536797" y="2797042"/>
              <a:ext cx="623483" cy="245933"/>
            </a:xfrm>
            <a:prstGeom prst="rect">
              <a:avLst/>
            </a:prstGeom>
          </p:spPr>
          <p:txBody>
            <a:bodyPr wrap="none">
              <a:spAutoFit/>
            </a:bodyPr>
            <a:lstStyle/>
            <a:p>
              <a:r>
                <a:rPr lang="en-US" altLang="zh-CN" sz="999" dirty="0"/>
                <a:t>weight2</a:t>
              </a:r>
              <a:endParaRPr lang="zh-CN" altLang="en-US" sz="999" dirty="0"/>
            </a:p>
          </p:txBody>
        </p:sp>
        <p:sp>
          <p:nvSpPr>
            <p:cNvPr id="290" name="矩形 289">
              <a:extLst>
                <a:ext uri="{FF2B5EF4-FFF2-40B4-BE49-F238E27FC236}">
                  <a16:creationId xmlns:a16="http://schemas.microsoft.com/office/drawing/2014/main" id="{2F5B4679-84ED-483F-806F-0DADA544B2C9}"/>
                </a:ext>
              </a:extLst>
            </p:cNvPr>
            <p:cNvSpPr/>
            <p:nvPr/>
          </p:nvSpPr>
          <p:spPr>
            <a:xfrm flipH="1">
              <a:off x="7449253" y="2848352"/>
              <a:ext cx="795045" cy="1282879"/>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矩形 290">
              <a:extLst>
                <a:ext uri="{FF2B5EF4-FFF2-40B4-BE49-F238E27FC236}">
                  <a16:creationId xmlns:a16="http://schemas.microsoft.com/office/drawing/2014/main" id="{6371114F-F87F-4079-BD68-436BFFA4430F}"/>
                </a:ext>
              </a:extLst>
            </p:cNvPr>
            <p:cNvSpPr/>
            <p:nvPr/>
          </p:nvSpPr>
          <p:spPr>
            <a:xfrm>
              <a:off x="8665277" y="2794681"/>
              <a:ext cx="582211" cy="246093"/>
            </a:xfrm>
            <a:prstGeom prst="rect">
              <a:avLst/>
            </a:prstGeom>
          </p:spPr>
          <p:txBody>
            <a:bodyPr wrap="none">
              <a:spAutoFit/>
            </a:bodyPr>
            <a:lstStyle/>
            <a:p>
              <a:r>
                <a:rPr lang="en-US" altLang="zh-CN" sz="999" dirty="0" err="1"/>
                <a:t>weighti</a:t>
              </a:r>
              <a:endParaRPr lang="zh-CN" altLang="en-US" sz="999" dirty="0"/>
            </a:p>
          </p:txBody>
        </p:sp>
        <p:sp>
          <p:nvSpPr>
            <p:cNvPr id="292" name="矩形 291">
              <a:extLst>
                <a:ext uri="{FF2B5EF4-FFF2-40B4-BE49-F238E27FC236}">
                  <a16:creationId xmlns:a16="http://schemas.microsoft.com/office/drawing/2014/main" id="{49E5B5BD-EC3E-4DB3-B5C8-18EB5C1B1129}"/>
                </a:ext>
              </a:extLst>
            </p:cNvPr>
            <p:cNvSpPr/>
            <p:nvPr/>
          </p:nvSpPr>
          <p:spPr>
            <a:xfrm flipH="1">
              <a:off x="8580945" y="2852452"/>
              <a:ext cx="795045" cy="1281082"/>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矩形 292">
              <a:extLst>
                <a:ext uri="{FF2B5EF4-FFF2-40B4-BE49-F238E27FC236}">
                  <a16:creationId xmlns:a16="http://schemas.microsoft.com/office/drawing/2014/main" id="{EFE40C51-0E7E-4DD6-B0A4-6230981BC718}"/>
                </a:ext>
              </a:extLst>
            </p:cNvPr>
            <p:cNvSpPr/>
            <p:nvPr/>
          </p:nvSpPr>
          <p:spPr>
            <a:xfrm flipH="1">
              <a:off x="5177671" y="2633810"/>
              <a:ext cx="4331497" cy="1538843"/>
            </a:xfrm>
            <a:prstGeom prst="rect">
              <a:avLst/>
            </a:prstGeom>
            <a:noFill/>
            <a:ln>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矩形 293">
              <a:extLst>
                <a:ext uri="{FF2B5EF4-FFF2-40B4-BE49-F238E27FC236}">
                  <a16:creationId xmlns:a16="http://schemas.microsoft.com/office/drawing/2014/main" id="{3506476F-9F05-42D9-A962-E259C0A9C4D0}"/>
                </a:ext>
              </a:extLst>
            </p:cNvPr>
            <p:cNvSpPr/>
            <p:nvPr/>
          </p:nvSpPr>
          <p:spPr>
            <a:xfrm>
              <a:off x="5122368" y="3228755"/>
              <a:ext cx="1149675" cy="461408"/>
            </a:xfrm>
            <a:prstGeom prst="rect">
              <a:avLst/>
            </a:prstGeom>
          </p:spPr>
          <p:txBody>
            <a:bodyPr wrap="none">
              <a:spAutoFit/>
            </a:bodyPr>
            <a:lstStyle/>
            <a:p>
              <a:pPr algn="ctr"/>
              <a:r>
                <a:rPr lang="en-US" altLang="zh-CN" sz="1199" dirty="0"/>
                <a:t>self-attention </a:t>
              </a:r>
            </a:p>
            <a:p>
              <a:pPr algn="ctr"/>
              <a:r>
                <a:rPr lang="en-US" altLang="zh-CN" sz="1199" dirty="0"/>
                <a:t>layers</a:t>
              </a:r>
              <a:endParaRPr lang="zh-CN" altLang="en-US" sz="1199" dirty="0"/>
            </a:p>
          </p:txBody>
        </p:sp>
        <mc:AlternateContent xmlns:mc="http://schemas.openxmlformats.org/markup-compatibility/2006" xmlns:a14="http://schemas.microsoft.com/office/drawing/2010/main">
          <mc:Choice Requires="a14">
            <p:sp>
              <p:nvSpPr>
                <p:cNvPr id="295" name="矩形 294">
                  <a:extLst>
                    <a:ext uri="{FF2B5EF4-FFF2-40B4-BE49-F238E27FC236}">
                      <a16:creationId xmlns:a16="http://schemas.microsoft.com/office/drawing/2014/main" id="{7D28645C-CFBC-4810-A1AF-BCAAE9167BCA}"/>
                    </a:ext>
                  </a:extLst>
                </p:cNvPr>
                <p:cNvSpPr/>
                <p:nvPr/>
              </p:nvSpPr>
              <p:spPr>
                <a:xfrm>
                  <a:off x="5952549" y="2604044"/>
                  <a:ext cx="379985" cy="2766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199" i="1">
                            <a:latin typeface="Cambria Math" panose="02040503050406030204" pitchFamily="18" charset="0"/>
                          </a:rPr>
                          <m:t>⊙</m:t>
                        </m:r>
                      </m:oMath>
                    </m:oMathPara>
                  </a14:m>
                  <a:endParaRPr lang="zh-CN" altLang="en-US" sz="1199" dirty="0"/>
                </a:p>
              </p:txBody>
            </p:sp>
          </mc:Choice>
          <mc:Fallback xmlns="">
            <p:sp>
              <p:nvSpPr>
                <p:cNvPr id="295" name="矩形 294">
                  <a:extLst>
                    <a:ext uri="{FF2B5EF4-FFF2-40B4-BE49-F238E27FC236}">
                      <a16:creationId xmlns:a16="http://schemas.microsoft.com/office/drawing/2014/main" id="{7D28645C-CFBC-4810-A1AF-BCAAE9167BCA}"/>
                    </a:ext>
                  </a:extLst>
                </p:cNvPr>
                <p:cNvSpPr>
                  <a:spLocks noRot="1" noChangeAspect="1" noMove="1" noResize="1" noEditPoints="1" noAdjustHandles="1" noChangeArrowheads="1" noChangeShapeType="1" noTextEdit="1"/>
                </p:cNvSpPr>
                <p:nvPr/>
              </p:nvSpPr>
              <p:spPr>
                <a:xfrm>
                  <a:off x="5952549" y="2604044"/>
                  <a:ext cx="379985" cy="276691"/>
                </a:xfrm>
                <a:prstGeom prst="rect">
                  <a:avLst/>
                </a:prstGeom>
                <a:blipFill>
                  <a:blip r:embed="rId10"/>
                  <a:stretch>
                    <a:fillRect/>
                  </a:stretch>
                </a:blipFill>
              </p:spPr>
              <p:txBody>
                <a:bodyPr/>
                <a:lstStyle/>
                <a:p>
                  <a:r>
                    <a:rPr lang="zh-CN" altLang="en-US">
                      <a:noFill/>
                    </a:rPr>
                    <a:t> </a:t>
                  </a:r>
                </a:p>
              </p:txBody>
            </p:sp>
          </mc:Fallback>
        </mc:AlternateContent>
        <p:cxnSp>
          <p:nvCxnSpPr>
            <p:cNvPr id="296" name="直接箭头连接符 295">
              <a:extLst>
                <a:ext uri="{FF2B5EF4-FFF2-40B4-BE49-F238E27FC236}">
                  <a16:creationId xmlns:a16="http://schemas.microsoft.com/office/drawing/2014/main" id="{2A0D1CA8-F5F0-44CA-AF0E-D22C3D7DD2E5}"/>
                </a:ext>
              </a:extLst>
            </p:cNvPr>
            <p:cNvCxnSpPr>
              <a:cxnSpLocks/>
            </p:cNvCxnSpPr>
            <p:nvPr/>
          </p:nvCxnSpPr>
          <p:spPr>
            <a:xfrm flipH="1" flipV="1">
              <a:off x="6106681" y="2499264"/>
              <a:ext cx="2350" cy="182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7" name="连接符: 肘形 296">
              <a:extLst>
                <a:ext uri="{FF2B5EF4-FFF2-40B4-BE49-F238E27FC236}">
                  <a16:creationId xmlns:a16="http://schemas.microsoft.com/office/drawing/2014/main" id="{709B5A6C-A420-479A-9711-AEAB75B66DF8}"/>
                </a:ext>
              </a:extLst>
            </p:cNvPr>
            <p:cNvCxnSpPr>
              <a:cxnSpLocks/>
            </p:cNvCxnSpPr>
            <p:nvPr/>
          </p:nvCxnSpPr>
          <p:spPr>
            <a:xfrm rot="10800000">
              <a:off x="6161898" y="2745294"/>
              <a:ext cx="420516" cy="124646"/>
            </a:xfrm>
            <a:prstGeom prst="bentConnector3">
              <a:avLst>
                <a:gd name="adj1" fmla="val 11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98" name="连接符: 肘形 297">
              <a:extLst>
                <a:ext uri="{FF2B5EF4-FFF2-40B4-BE49-F238E27FC236}">
                  <a16:creationId xmlns:a16="http://schemas.microsoft.com/office/drawing/2014/main" id="{B29DAC2A-B554-41CE-99AF-7D1074AE1802}"/>
                </a:ext>
              </a:extLst>
            </p:cNvPr>
            <p:cNvCxnSpPr>
              <a:cxnSpLocks/>
            </p:cNvCxnSpPr>
            <p:nvPr/>
          </p:nvCxnSpPr>
          <p:spPr>
            <a:xfrm rot="16200000" flipV="1">
              <a:off x="6802932" y="3371767"/>
              <a:ext cx="1288018" cy="159067"/>
            </a:xfrm>
            <a:prstGeom prst="bentConnector3">
              <a:avLst>
                <a:gd name="adj1" fmla="val -176"/>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99" name="连接符: 肘形 298">
              <a:extLst>
                <a:ext uri="{FF2B5EF4-FFF2-40B4-BE49-F238E27FC236}">
                  <a16:creationId xmlns:a16="http://schemas.microsoft.com/office/drawing/2014/main" id="{38BB4E8B-B525-4D6A-8B50-73EC9A42F66E}"/>
                </a:ext>
              </a:extLst>
            </p:cNvPr>
            <p:cNvCxnSpPr>
              <a:cxnSpLocks/>
            </p:cNvCxnSpPr>
            <p:nvPr/>
          </p:nvCxnSpPr>
          <p:spPr>
            <a:xfrm rot="5400000" flipH="1" flipV="1">
              <a:off x="7427746" y="3841819"/>
              <a:ext cx="361264" cy="163806"/>
            </a:xfrm>
            <a:prstGeom prst="bentConnector3">
              <a:avLst>
                <a:gd name="adj1" fmla="val 1813"/>
              </a:avLst>
            </a:prstGeom>
            <a:ln>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300" name="矩形 299">
                  <a:extLst>
                    <a:ext uri="{FF2B5EF4-FFF2-40B4-BE49-F238E27FC236}">
                      <a16:creationId xmlns:a16="http://schemas.microsoft.com/office/drawing/2014/main" id="{04E3D2C5-CB50-45CC-9FB0-6FF2DA370019}"/>
                    </a:ext>
                  </a:extLst>
                </p:cNvPr>
                <p:cNvSpPr/>
                <p:nvPr/>
              </p:nvSpPr>
              <p:spPr>
                <a:xfrm>
                  <a:off x="7206931" y="2607972"/>
                  <a:ext cx="379985" cy="2766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199" i="1">
                            <a:latin typeface="Cambria Math" panose="02040503050406030204" pitchFamily="18" charset="0"/>
                          </a:rPr>
                          <m:t>⊙</m:t>
                        </m:r>
                      </m:oMath>
                    </m:oMathPara>
                  </a14:m>
                  <a:endParaRPr lang="zh-CN" altLang="en-US" sz="1199" dirty="0"/>
                </a:p>
              </p:txBody>
            </p:sp>
          </mc:Choice>
          <mc:Fallback xmlns="">
            <p:sp>
              <p:nvSpPr>
                <p:cNvPr id="300" name="矩形 299">
                  <a:extLst>
                    <a:ext uri="{FF2B5EF4-FFF2-40B4-BE49-F238E27FC236}">
                      <a16:creationId xmlns:a16="http://schemas.microsoft.com/office/drawing/2014/main" id="{04E3D2C5-CB50-45CC-9FB0-6FF2DA370019}"/>
                    </a:ext>
                  </a:extLst>
                </p:cNvPr>
                <p:cNvSpPr>
                  <a:spLocks noRot="1" noChangeAspect="1" noMove="1" noResize="1" noEditPoints="1" noAdjustHandles="1" noChangeArrowheads="1" noChangeShapeType="1" noTextEdit="1"/>
                </p:cNvSpPr>
                <p:nvPr/>
              </p:nvSpPr>
              <p:spPr>
                <a:xfrm>
                  <a:off x="7206931" y="2607972"/>
                  <a:ext cx="379985" cy="276691"/>
                </a:xfrm>
                <a:prstGeom prst="rect">
                  <a:avLst/>
                </a:prstGeom>
                <a:blipFill>
                  <a:blip r:embed="rId11"/>
                  <a:stretch>
                    <a:fillRect/>
                  </a:stretch>
                </a:blipFill>
              </p:spPr>
              <p:txBody>
                <a:bodyPr/>
                <a:lstStyle/>
                <a:p>
                  <a:r>
                    <a:rPr lang="zh-CN" altLang="en-US">
                      <a:noFill/>
                    </a:rPr>
                    <a:t> </a:t>
                  </a:r>
                </a:p>
              </p:txBody>
            </p:sp>
          </mc:Fallback>
        </mc:AlternateContent>
        <p:cxnSp>
          <p:nvCxnSpPr>
            <p:cNvPr id="301" name="直接箭头连接符 300">
              <a:extLst>
                <a:ext uri="{FF2B5EF4-FFF2-40B4-BE49-F238E27FC236}">
                  <a16:creationId xmlns:a16="http://schemas.microsoft.com/office/drawing/2014/main" id="{091B4116-4546-46E3-98B0-4458BB096A60}"/>
                </a:ext>
              </a:extLst>
            </p:cNvPr>
            <p:cNvCxnSpPr>
              <a:cxnSpLocks/>
            </p:cNvCxnSpPr>
            <p:nvPr/>
          </p:nvCxnSpPr>
          <p:spPr>
            <a:xfrm flipH="1" flipV="1">
              <a:off x="7361065" y="2503193"/>
              <a:ext cx="2350" cy="182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2" name="连接符: 肘形 301">
              <a:extLst>
                <a:ext uri="{FF2B5EF4-FFF2-40B4-BE49-F238E27FC236}">
                  <a16:creationId xmlns:a16="http://schemas.microsoft.com/office/drawing/2014/main" id="{338D1127-3A33-4488-8DA1-32DA91C01E72}"/>
                </a:ext>
              </a:extLst>
            </p:cNvPr>
            <p:cNvCxnSpPr>
              <a:cxnSpLocks/>
            </p:cNvCxnSpPr>
            <p:nvPr/>
          </p:nvCxnSpPr>
          <p:spPr>
            <a:xfrm rot="10800000">
              <a:off x="7416281" y="2749222"/>
              <a:ext cx="420516" cy="124646"/>
            </a:xfrm>
            <a:prstGeom prst="bentConnector3">
              <a:avLst>
                <a:gd name="adj1" fmla="val 1115"/>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3" name="连接符: 肘形 302">
              <a:extLst>
                <a:ext uri="{FF2B5EF4-FFF2-40B4-BE49-F238E27FC236}">
                  <a16:creationId xmlns:a16="http://schemas.microsoft.com/office/drawing/2014/main" id="{64A9F1D8-C178-4D48-8D5E-F2BFA388786A}"/>
                </a:ext>
              </a:extLst>
            </p:cNvPr>
            <p:cNvCxnSpPr>
              <a:cxnSpLocks/>
            </p:cNvCxnSpPr>
            <p:nvPr/>
          </p:nvCxnSpPr>
          <p:spPr>
            <a:xfrm rot="16200000" flipV="1">
              <a:off x="7936285" y="3372134"/>
              <a:ext cx="1288018" cy="159067"/>
            </a:xfrm>
            <a:prstGeom prst="bentConnector3">
              <a:avLst>
                <a:gd name="adj1" fmla="val -176"/>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04" name="连接符: 肘形 303">
              <a:extLst>
                <a:ext uri="{FF2B5EF4-FFF2-40B4-BE49-F238E27FC236}">
                  <a16:creationId xmlns:a16="http://schemas.microsoft.com/office/drawing/2014/main" id="{45121350-1C61-42F1-9C6B-AE3641A32956}"/>
                </a:ext>
              </a:extLst>
            </p:cNvPr>
            <p:cNvCxnSpPr>
              <a:cxnSpLocks/>
            </p:cNvCxnSpPr>
            <p:nvPr/>
          </p:nvCxnSpPr>
          <p:spPr>
            <a:xfrm rot="5400000" flipH="1" flipV="1">
              <a:off x="8561099" y="3842186"/>
              <a:ext cx="361264" cy="163806"/>
            </a:xfrm>
            <a:prstGeom prst="bentConnector3">
              <a:avLst>
                <a:gd name="adj1" fmla="val 1813"/>
              </a:avLst>
            </a:prstGeom>
            <a:ln>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305" name="矩形 304">
                  <a:extLst>
                    <a:ext uri="{FF2B5EF4-FFF2-40B4-BE49-F238E27FC236}">
                      <a16:creationId xmlns:a16="http://schemas.microsoft.com/office/drawing/2014/main" id="{8752AD3F-54F6-4D6E-8136-220CAB0055BE}"/>
                    </a:ext>
                  </a:extLst>
                </p:cNvPr>
                <p:cNvSpPr/>
                <p:nvPr/>
              </p:nvSpPr>
              <p:spPr>
                <a:xfrm>
                  <a:off x="8340284" y="2608340"/>
                  <a:ext cx="379985" cy="2766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199" i="1">
                            <a:latin typeface="Cambria Math" panose="02040503050406030204" pitchFamily="18" charset="0"/>
                          </a:rPr>
                          <m:t>⊙</m:t>
                        </m:r>
                      </m:oMath>
                    </m:oMathPara>
                  </a14:m>
                  <a:endParaRPr lang="zh-CN" altLang="en-US" sz="1199" dirty="0"/>
                </a:p>
              </p:txBody>
            </p:sp>
          </mc:Choice>
          <mc:Fallback xmlns="">
            <p:sp>
              <p:nvSpPr>
                <p:cNvPr id="305" name="矩形 304">
                  <a:extLst>
                    <a:ext uri="{FF2B5EF4-FFF2-40B4-BE49-F238E27FC236}">
                      <a16:creationId xmlns:a16="http://schemas.microsoft.com/office/drawing/2014/main" id="{8752AD3F-54F6-4D6E-8136-220CAB0055BE}"/>
                    </a:ext>
                  </a:extLst>
                </p:cNvPr>
                <p:cNvSpPr>
                  <a:spLocks noRot="1" noChangeAspect="1" noMove="1" noResize="1" noEditPoints="1" noAdjustHandles="1" noChangeArrowheads="1" noChangeShapeType="1" noTextEdit="1"/>
                </p:cNvSpPr>
                <p:nvPr/>
              </p:nvSpPr>
              <p:spPr>
                <a:xfrm>
                  <a:off x="8340284" y="2608340"/>
                  <a:ext cx="379985" cy="276691"/>
                </a:xfrm>
                <a:prstGeom prst="rect">
                  <a:avLst/>
                </a:prstGeom>
                <a:blipFill>
                  <a:blip r:embed="rId12"/>
                  <a:stretch>
                    <a:fillRect/>
                  </a:stretch>
                </a:blipFill>
              </p:spPr>
              <p:txBody>
                <a:bodyPr/>
                <a:lstStyle/>
                <a:p>
                  <a:r>
                    <a:rPr lang="zh-CN" altLang="en-US">
                      <a:noFill/>
                    </a:rPr>
                    <a:t> </a:t>
                  </a:r>
                </a:p>
              </p:txBody>
            </p:sp>
          </mc:Fallback>
        </mc:AlternateContent>
        <p:cxnSp>
          <p:nvCxnSpPr>
            <p:cNvPr id="306" name="直接箭头连接符 305">
              <a:extLst>
                <a:ext uri="{FF2B5EF4-FFF2-40B4-BE49-F238E27FC236}">
                  <a16:creationId xmlns:a16="http://schemas.microsoft.com/office/drawing/2014/main" id="{24AC5307-CEDA-41D7-9238-029F34698362}"/>
                </a:ext>
              </a:extLst>
            </p:cNvPr>
            <p:cNvCxnSpPr>
              <a:cxnSpLocks/>
            </p:cNvCxnSpPr>
            <p:nvPr/>
          </p:nvCxnSpPr>
          <p:spPr>
            <a:xfrm flipH="1" flipV="1">
              <a:off x="8494417" y="2503560"/>
              <a:ext cx="2350" cy="182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7" name="连接符: 肘形 306">
              <a:extLst>
                <a:ext uri="{FF2B5EF4-FFF2-40B4-BE49-F238E27FC236}">
                  <a16:creationId xmlns:a16="http://schemas.microsoft.com/office/drawing/2014/main" id="{BD4CCB3A-F6CF-4D9F-BB83-C124075B10F1}"/>
                </a:ext>
              </a:extLst>
            </p:cNvPr>
            <p:cNvCxnSpPr>
              <a:cxnSpLocks/>
            </p:cNvCxnSpPr>
            <p:nvPr/>
          </p:nvCxnSpPr>
          <p:spPr>
            <a:xfrm rot="10800000">
              <a:off x="8549634" y="2749590"/>
              <a:ext cx="420516" cy="124646"/>
            </a:xfrm>
            <a:prstGeom prst="bentConnector3">
              <a:avLst>
                <a:gd name="adj1" fmla="val 1115"/>
              </a:avLst>
            </a:prstGeom>
            <a:ln>
              <a:tailEnd type="triangle"/>
            </a:ln>
          </p:spPr>
          <p:style>
            <a:lnRef idx="1">
              <a:schemeClr val="accent4"/>
            </a:lnRef>
            <a:fillRef idx="0">
              <a:schemeClr val="accent4"/>
            </a:fillRef>
            <a:effectRef idx="0">
              <a:schemeClr val="accent4"/>
            </a:effectRef>
            <a:fontRef idx="minor">
              <a:schemeClr val="tx1"/>
            </a:fontRef>
          </p:style>
        </p:cxnSp>
        <p:grpSp>
          <p:nvGrpSpPr>
            <p:cNvPr id="308" name="组合 307">
              <a:extLst>
                <a:ext uri="{FF2B5EF4-FFF2-40B4-BE49-F238E27FC236}">
                  <a16:creationId xmlns:a16="http://schemas.microsoft.com/office/drawing/2014/main" id="{6D1D4D66-C9C5-4E3D-888A-28B2C3000B4B}"/>
                </a:ext>
              </a:extLst>
            </p:cNvPr>
            <p:cNvGrpSpPr/>
            <p:nvPr/>
          </p:nvGrpSpPr>
          <p:grpSpPr>
            <a:xfrm>
              <a:off x="6771710" y="2151621"/>
              <a:ext cx="945814" cy="246061"/>
              <a:chOff x="4206303" y="2533586"/>
              <a:chExt cx="841896" cy="269268"/>
            </a:xfrm>
          </p:grpSpPr>
          <p:sp>
            <p:nvSpPr>
              <p:cNvPr id="324" name="矩形: 圆角 323">
                <a:extLst>
                  <a:ext uri="{FF2B5EF4-FFF2-40B4-BE49-F238E27FC236}">
                    <a16:creationId xmlns:a16="http://schemas.microsoft.com/office/drawing/2014/main" id="{F8D87DD9-9BDA-425E-8DD1-8B8F27D540E8}"/>
                  </a:ext>
                </a:extLst>
              </p:cNvPr>
              <p:cNvSpPr/>
              <p:nvPr/>
            </p:nvSpPr>
            <p:spPr>
              <a:xfrm>
                <a:off x="4216142" y="2574909"/>
                <a:ext cx="816191" cy="16340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399" dirty="0">
                  <a:solidFill>
                    <a:schemeClr val="tx1"/>
                  </a:solidFill>
                  <a:highlight>
                    <a:srgbClr val="00FFFF"/>
                  </a:highlight>
                </a:endParaRPr>
              </a:p>
            </p:txBody>
          </p:sp>
          <p:sp>
            <p:nvSpPr>
              <p:cNvPr id="325" name="矩形 324">
                <a:extLst>
                  <a:ext uri="{FF2B5EF4-FFF2-40B4-BE49-F238E27FC236}">
                    <a16:creationId xmlns:a16="http://schemas.microsoft.com/office/drawing/2014/main" id="{E116DFEF-1E2F-4A24-B20E-693E4E9AC91F}"/>
                  </a:ext>
                </a:extLst>
              </p:cNvPr>
              <p:cNvSpPr/>
              <p:nvPr/>
            </p:nvSpPr>
            <p:spPr>
              <a:xfrm>
                <a:off x="4206303" y="2533586"/>
                <a:ext cx="841896" cy="269268"/>
              </a:xfrm>
              <a:prstGeom prst="rect">
                <a:avLst/>
              </a:prstGeom>
            </p:spPr>
            <p:txBody>
              <a:bodyPr wrap="square">
                <a:spAutoFit/>
              </a:bodyPr>
              <a:lstStyle/>
              <a:p>
                <a:pPr algn="ctr"/>
                <a:r>
                  <a:rPr lang="en-US" altLang="zh-CN" sz="999" dirty="0"/>
                  <a:t>Sum pooling</a:t>
                </a:r>
                <a:endParaRPr lang="zh-CN" altLang="en-US" sz="999" dirty="0"/>
              </a:p>
            </p:txBody>
          </p:sp>
        </p:grpSp>
        <p:sp>
          <p:nvSpPr>
            <p:cNvPr id="309" name="左大括号 308">
              <a:extLst>
                <a:ext uri="{FF2B5EF4-FFF2-40B4-BE49-F238E27FC236}">
                  <a16:creationId xmlns:a16="http://schemas.microsoft.com/office/drawing/2014/main" id="{366E8283-E44C-4FB3-99E4-F41AAA247949}"/>
                </a:ext>
              </a:extLst>
            </p:cNvPr>
            <p:cNvSpPr/>
            <p:nvPr/>
          </p:nvSpPr>
          <p:spPr>
            <a:xfrm rot="5400000">
              <a:off x="7236515" y="1154189"/>
              <a:ext cx="95258" cy="2474231"/>
            </a:xfrm>
            <a:prstGeom prst="leftBrace">
              <a:avLst>
                <a:gd name="adj1" fmla="val 8333"/>
                <a:gd name="adj2" fmla="val 4877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0" name="矩形 309">
              <a:extLst>
                <a:ext uri="{FF2B5EF4-FFF2-40B4-BE49-F238E27FC236}">
                  <a16:creationId xmlns:a16="http://schemas.microsoft.com/office/drawing/2014/main" id="{4257117B-C71C-4D08-9515-06DFEE9E4922}"/>
                </a:ext>
              </a:extLst>
            </p:cNvPr>
            <p:cNvSpPr/>
            <p:nvPr/>
          </p:nvSpPr>
          <p:spPr>
            <a:xfrm>
              <a:off x="7486632" y="3892134"/>
              <a:ext cx="279062" cy="261312"/>
            </a:xfrm>
            <a:prstGeom prst="rect">
              <a:avLst/>
            </a:prstGeom>
          </p:spPr>
          <p:txBody>
            <a:bodyPr wrap="none">
              <a:spAutoFit/>
            </a:bodyPr>
            <a:lstStyle/>
            <a:p>
              <a:r>
                <a:rPr lang="en-US" altLang="zh-CN" sz="1099" dirty="0"/>
                <a:t>K</a:t>
              </a:r>
            </a:p>
          </p:txBody>
        </p:sp>
        <p:sp>
          <p:nvSpPr>
            <p:cNvPr id="311" name="矩形 310">
              <a:extLst>
                <a:ext uri="{FF2B5EF4-FFF2-40B4-BE49-F238E27FC236}">
                  <a16:creationId xmlns:a16="http://schemas.microsoft.com/office/drawing/2014/main" id="{18A469D9-D865-4EF7-997A-ADE7C605BF51}"/>
                </a:ext>
              </a:extLst>
            </p:cNvPr>
            <p:cNvSpPr/>
            <p:nvPr/>
          </p:nvSpPr>
          <p:spPr>
            <a:xfrm>
              <a:off x="7150536" y="3888887"/>
              <a:ext cx="279062" cy="261312"/>
            </a:xfrm>
            <a:prstGeom prst="rect">
              <a:avLst/>
            </a:prstGeom>
          </p:spPr>
          <p:txBody>
            <a:bodyPr wrap="none">
              <a:spAutoFit/>
            </a:bodyPr>
            <a:lstStyle/>
            <a:p>
              <a:r>
                <a:rPr lang="en-US" altLang="zh-CN" sz="1099" dirty="0"/>
                <a:t>V</a:t>
              </a:r>
            </a:p>
          </p:txBody>
        </p:sp>
        <p:sp>
          <p:nvSpPr>
            <p:cNvPr id="312" name="矩形 311">
              <a:extLst>
                <a:ext uri="{FF2B5EF4-FFF2-40B4-BE49-F238E27FC236}">
                  <a16:creationId xmlns:a16="http://schemas.microsoft.com/office/drawing/2014/main" id="{08ED7933-68B9-48A0-A917-A11EB75075BA}"/>
                </a:ext>
              </a:extLst>
            </p:cNvPr>
            <p:cNvSpPr/>
            <p:nvPr/>
          </p:nvSpPr>
          <p:spPr>
            <a:xfrm>
              <a:off x="8616480" y="3863179"/>
              <a:ext cx="279062" cy="261312"/>
            </a:xfrm>
            <a:prstGeom prst="rect">
              <a:avLst/>
            </a:prstGeom>
          </p:spPr>
          <p:txBody>
            <a:bodyPr wrap="none">
              <a:spAutoFit/>
            </a:bodyPr>
            <a:lstStyle/>
            <a:p>
              <a:r>
                <a:rPr lang="en-US" altLang="zh-CN" sz="1099" dirty="0"/>
                <a:t>K</a:t>
              </a:r>
            </a:p>
          </p:txBody>
        </p:sp>
        <p:sp>
          <p:nvSpPr>
            <p:cNvPr id="313" name="矩形 312">
              <a:extLst>
                <a:ext uri="{FF2B5EF4-FFF2-40B4-BE49-F238E27FC236}">
                  <a16:creationId xmlns:a16="http://schemas.microsoft.com/office/drawing/2014/main" id="{CA8529D7-63B7-46BB-A370-59819197F0A9}"/>
                </a:ext>
              </a:extLst>
            </p:cNvPr>
            <p:cNvSpPr/>
            <p:nvPr/>
          </p:nvSpPr>
          <p:spPr>
            <a:xfrm>
              <a:off x="8300428" y="3916438"/>
              <a:ext cx="279062" cy="261312"/>
            </a:xfrm>
            <a:prstGeom prst="rect">
              <a:avLst/>
            </a:prstGeom>
          </p:spPr>
          <p:txBody>
            <a:bodyPr wrap="none">
              <a:spAutoFit/>
            </a:bodyPr>
            <a:lstStyle/>
            <a:p>
              <a:r>
                <a:rPr lang="en-US" altLang="zh-CN" sz="1099" dirty="0"/>
                <a:t>V</a:t>
              </a:r>
            </a:p>
          </p:txBody>
        </p:sp>
        <p:sp>
          <p:nvSpPr>
            <p:cNvPr id="314" name="矩形 313">
              <a:extLst>
                <a:ext uri="{FF2B5EF4-FFF2-40B4-BE49-F238E27FC236}">
                  <a16:creationId xmlns:a16="http://schemas.microsoft.com/office/drawing/2014/main" id="{F7565405-A804-458F-B2D9-3F0DFD9CA01C}"/>
                </a:ext>
              </a:extLst>
            </p:cNvPr>
            <p:cNvSpPr/>
            <p:nvPr/>
          </p:nvSpPr>
          <p:spPr>
            <a:xfrm flipH="1">
              <a:off x="7757142" y="3879030"/>
              <a:ext cx="266056" cy="261440"/>
            </a:xfrm>
            <a:prstGeom prst="rect">
              <a:avLst/>
            </a:prstGeom>
          </p:spPr>
          <p:txBody>
            <a:bodyPr wrap="square">
              <a:spAutoFit/>
            </a:bodyPr>
            <a:lstStyle/>
            <a:p>
              <a:r>
                <a:rPr lang="en-US" altLang="zh-CN" sz="1099" dirty="0"/>
                <a:t>Q</a:t>
              </a:r>
              <a:endParaRPr lang="zh-CN" altLang="en-US" sz="1099" dirty="0"/>
            </a:p>
          </p:txBody>
        </p:sp>
        <p:sp>
          <p:nvSpPr>
            <p:cNvPr id="315" name="矩形 314">
              <a:extLst>
                <a:ext uri="{FF2B5EF4-FFF2-40B4-BE49-F238E27FC236}">
                  <a16:creationId xmlns:a16="http://schemas.microsoft.com/office/drawing/2014/main" id="{4467E44E-4B2F-4A71-BC26-6EFB1AA41516}"/>
                </a:ext>
              </a:extLst>
            </p:cNvPr>
            <p:cNvSpPr/>
            <p:nvPr/>
          </p:nvSpPr>
          <p:spPr>
            <a:xfrm flipH="1">
              <a:off x="6537369" y="3884384"/>
              <a:ext cx="266056" cy="261440"/>
            </a:xfrm>
            <a:prstGeom prst="rect">
              <a:avLst/>
            </a:prstGeom>
          </p:spPr>
          <p:txBody>
            <a:bodyPr wrap="square">
              <a:spAutoFit/>
            </a:bodyPr>
            <a:lstStyle/>
            <a:p>
              <a:r>
                <a:rPr lang="en-US" altLang="zh-CN" sz="1099" dirty="0"/>
                <a:t>Q</a:t>
              </a:r>
              <a:endParaRPr lang="zh-CN" altLang="en-US" sz="1099" dirty="0"/>
            </a:p>
          </p:txBody>
        </p:sp>
        <p:grpSp>
          <p:nvGrpSpPr>
            <p:cNvPr id="316" name="组合 315">
              <a:extLst>
                <a:ext uri="{FF2B5EF4-FFF2-40B4-BE49-F238E27FC236}">
                  <a16:creationId xmlns:a16="http://schemas.microsoft.com/office/drawing/2014/main" id="{B755E328-0C3B-43A3-817B-54094693FB9F}"/>
                </a:ext>
              </a:extLst>
            </p:cNvPr>
            <p:cNvGrpSpPr/>
            <p:nvPr/>
          </p:nvGrpSpPr>
          <p:grpSpPr>
            <a:xfrm>
              <a:off x="5149279" y="1145284"/>
              <a:ext cx="2346332" cy="801689"/>
              <a:chOff x="7335948" y="5533538"/>
              <a:chExt cx="2346332" cy="801689"/>
            </a:xfrm>
          </p:grpSpPr>
          <p:sp>
            <p:nvSpPr>
              <p:cNvPr id="321" name="矩形 320">
                <a:extLst>
                  <a:ext uri="{FF2B5EF4-FFF2-40B4-BE49-F238E27FC236}">
                    <a16:creationId xmlns:a16="http://schemas.microsoft.com/office/drawing/2014/main" id="{1AEAE3EA-51C3-40E2-A852-E014A45D7604}"/>
                  </a:ext>
                </a:extLst>
              </p:cNvPr>
              <p:cNvSpPr/>
              <p:nvPr/>
            </p:nvSpPr>
            <p:spPr>
              <a:xfrm>
                <a:off x="7356558" y="5533538"/>
                <a:ext cx="2325722" cy="801689"/>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22" name="文本框 321">
                    <a:extLst>
                      <a:ext uri="{FF2B5EF4-FFF2-40B4-BE49-F238E27FC236}">
                        <a16:creationId xmlns:a16="http://schemas.microsoft.com/office/drawing/2014/main" id="{6E99AA51-B561-4D52-947D-4D165D047F41}"/>
                      </a:ext>
                    </a:extLst>
                  </p:cNvPr>
                  <p:cNvSpPr txBox="1"/>
                  <p:nvPr/>
                </p:nvSpPr>
                <p:spPr>
                  <a:xfrm>
                    <a:off x="7425392" y="5629797"/>
                    <a:ext cx="2169953"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𝑠𝑐𝑜𝑟𝑒</m:t>
                          </m:r>
                          <m:d>
                            <m:dPr>
                              <m:ctrlPr>
                                <a:rPr lang="en-US" altLang="zh-CN" sz="1000" i="1">
                                  <a:latin typeface="Cambria Math" panose="02040503050406030204" pitchFamily="18" charset="0"/>
                                </a:rPr>
                              </m:ctrlPr>
                            </m:dPr>
                            <m:e>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𝐾</m:t>
                                  </m:r>
                                </m:e>
                                <m:sub>
                                  <m:r>
                                    <a:rPr lang="en-US" altLang="zh-CN" sz="1000" i="1">
                                      <a:latin typeface="Cambria Math" panose="02040503050406030204" pitchFamily="18" charset="0"/>
                                    </a:rPr>
                                    <m:t>𝑖</m:t>
                                  </m:r>
                                </m:sub>
                              </m:sSub>
                              <m:r>
                                <a:rPr lang="en-US" altLang="zh-CN" sz="1000" i="1">
                                  <a:latin typeface="Cambria Math" panose="02040503050406030204" pitchFamily="18" charset="0"/>
                                </a:rPr>
                                <m:t>,</m:t>
                              </m:r>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𝑄</m:t>
                                  </m:r>
                                </m:e>
                                <m:sub>
                                  <m:r>
                                    <a:rPr lang="en-US" altLang="zh-CN" sz="1000" b="0" i="1" smtClean="0">
                                      <a:latin typeface="Cambria Math" panose="02040503050406030204" pitchFamily="18" charset="0"/>
                                    </a:rPr>
                                    <m:t>𝑖</m:t>
                                  </m:r>
                                </m:sub>
                              </m:sSub>
                            </m:e>
                          </m:d>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𝑊</m:t>
                              </m:r>
                            </m:e>
                            <m:sub>
                              <m:r>
                                <a:rPr lang="en-US" altLang="zh-CN" sz="1000" i="1">
                                  <a:latin typeface="Cambria Math" panose="02040503050406030204" pitchFamily="18" charset="0"/>
                                </a:rPr>
                                <m:t>3</m:t>
                              </m:r>
                            </m:sub>
                          </m:sSub>
                          <m:r>
                            <a:rPr lang="en-US" altLang="zh-CN" sz="1000" i="1">
                              <a:latin typeface="Cambria Math" panose="02040503050406030204" pitchFamily="18" charset="0"/>
                            </a:rPr>
                            <m:t>𝑡𝑎𝑛h</m:t>
                          </m:r>
                          <m:d>
                            <m:dPr>
                              <m:ctrlPr>
                                <a:rPr lang="en-US" altLang="zh-CN" sz="1000" i="1">
                                  <a:latin typeface="Cambria Math" panose="02040503050406030204" pitchFamily="18" charset="0"/>
                                </a:rPr>
                              </m:ctrlPr>
                            </m:dPr>
                            <m:e>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𝑊</m:t>
                                  </m:r>
                                </m:e>
                                <m:sub>
                                  <m:r>
                                    <a:rPr lang="en-US" altLang="zh-CN" sz="1000" i="1">
                                      <a:latin typeface="Cambria Math" panose="02040503050406030204" pitchFamily="18" charset="0"/>
                                    </a:rPr>
                                    <m:t>1</m:t>
                                  </m:r>
                                </m:sub>
                              </m:sSub>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𝐾</m:t>
                                  </m:r>
                                </m:e>
                                <m:sub>
                                  <m:r>
                                    <a:rPr lang="en-US" altLang="zh-CN" sz="1000" i="1">
                                      <a:latin typeface="Cambria Math" panose="02040503050406030204" pitchFamily="18" charset="0"/>
                                    </a:rPr>
                                    <m:t>𝑖</m:t>
                                  </m:r>
                                </m:sub>
                              </m:sSub>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𝑊</m:t>
                                  </m:r>
                                </m:e>
                                <m:sub>
                                  <m:r>
                                    <a:rPr lang="en-US" altLang="zh-CN" sz="1000" i="1">
                                      <a:latin typeface="Cambria Math" panose="02040503050406030204" pitchFamily="18" charset="0"/>
                                    </a:rPr>
                                    <m:t>2</m:t>
                                  </m:r>
                                </m:sub>
                              </m:sSub>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𝑄</m:t>
                                  </m:r>
                                </m:e>
                                <m:sub>
                                  <m:r>
                                    <a:rPr lang="en-US" altLang="zh-CN" sz="1000" i="1">
                                      <a:latin typeface="Cambria Math" panose="02040503050406030204" pitchFamily="18" charset="0"/>
                                    </a:rPr>
                                    <m:t>𝑖</m:t>
                                  </m:r>
                                </m:sub>
                              </m:sSub>
                              <m:r>
                                <a:rPr lang="en-US" altLang="zh-CN" sz="1000" i="1">
                                  <a:latin typeface="Cambria Math" panose="02040503050406030204" pitchFamily="18" charset="0"/>
                                </a:rPr>
                                <m:t>]</m:t>
                              </m:r>
                            </m:e>
                          </m:d>
                        </m:oMath>
                      </m:oMathPara>
                    </a14:m>
                    <a:endParaRPr lang="zh-CN" altLang="en-US" sz="1000" dirty="0"/>
                  </a:p>
                </p:txBody>
              </p:sp>
            </mc:Choice>
            <mc:Fallback xmlns="">
              <p:sp>
                <p:nvSpPr>
                  <p:cNvPr id="192" name="文本框 191">
                    <a:extLst>
                      <a:ext uri="{FF2B5EF4-FFF2-40B4-BE49-F238E27FC236}">
                        <a16:creationId xmlns:a16="http://schemas.microsoft.com/office/drawing/2014/main" id="{9FB04448-B458-4D2F-9770-DE2DDEB83511}"/>
                      </a:ext>
                    </a:extLst>
                  </p:cNvPr>
                  <p:cNvSpPr txBox="1">
                    <a:spLocks noRot="1" noChangeAspect="1" noMove="1" noResize="1" noEditPoints="1" noAdjustHandles="1" noChangeArrowheads="1" noChangeShapeType="1" noTextEdit="1"/>
                  </p:cNvSpPr>
                  <p:nvPr/>
                </p:nvSpPr>
                <p:spPr>
                  <a:xfrm>
                    <a:off x="7425392" y="5629797"/>
                    <a:ext cx="2169953" cy="153888"/>
                  </a:xfrm>
                  <a:prstGeom prst="rect">
                    <a:avLst/>
                  </a:prstGeom>
                  <a:blipFill>
                    <a:blip r:embed="rId18"/>
                    <a:stretch>
                      <a:fillRect l="-281" t="-4000"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3" name="矩形 322">
                    <a:extLst>
                      <a:ext uri="{FF2B5EF4-FFF2-40B4-BE49-F238E27FC236}">
                        <a16:creationId xmlns:a16="http://schemas.microsoft.com/office/drawing/2014/main" id="{87BEA6E5-AA24-4ABA-9D5D-76F10C612329}"/>
                      </a:ext>
                    </a:extLst>
                  </p:cNvPr>
                  <p:cNvSpPr/>
                  <p:nvPr/>
                </p:nvSpPr>
                <p:spPr>
                  <a:xfrm>
                    <a:off x="7335948" y="5860371"/>
                    <a:ext cx="1763823" cy="4544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𝑤𝑒𝑖𝑔h𝑡</m:t>
                              </m:r>
                            </m:e>
                            <m:sub>
                              <m:r>
                                <a:rPr lang="en-US" altLang="zh-CN" sz="1000" i="1">
                                  <a:latin typeface="Cambria Math" panose="02040503050406030204" pitchFamily="18" charset="0"/>
                                </a:rPr>
                                <m:t>𝑖</m:t>
                              </m:r>
                            </m:sub>
                          </m:sSub>
                          <m:r>
                            <a:rPr lang="en-US" altLang="zh-CN" sz="1000" i="1">
                              <a:latin typeface="Cambria Math" panose="02040503050406030204" pitchFamily="18" charset="0"/>
                            </a:rPr>
                            <m:t>=</m:t>
                          </m:r>
                          <m:f>
                            <m:fPr>
                              <m:ctrlPr>
                                <a:rPr lang="en-US" altLang="zh-CN" sz="1000" i="1">
                                  <a:latin typeface="Cambria Math" panose="02040503050406030204" pitchFamily="18" charset="0"/>
                                </a:rPr>
                              </m:ctrlPr>
                            </m:fPr>
                            <m:num>
                              <m:sSup>
                                <m:sSupPr>
                                  <m:ctrlPr>
                                    <a:rPr lang="en-US" altLang="zh-CN" sz="1000" i="1">
                                      <a:latin typeface="Cambria Math" panose="02040503050406030204" pitchFamily="18" charset="0"/>
                                    </a:rPr>
                                  </m:ctrlPr>
                                </m:sSupPr>
                                <m:e>
                                  <m:r>
                                    <a:rPr lang="en-US" altLang="zh-CN" sz="1000" i="1">
                                      <a:latin typeface="Cambria Math" panose="02040503050406030204" pitchFamily="18" charset="0"/>
                                    </a:rPr>
                                    <m:t>𝑒</m:t>
                                  </m:r>
                                </m:e>
                                <m:sup>
                                  <m:r>
                                    <a:rPr lang="en-US" altLang="zh-CN" sz="1000" i="1">
                                      <a:latin typeface="Cambria Math" panose="02040503050406030204" pitchFamily="18" charset="0"/>
                                    </a:rPr>
                                    <m:t>𝑠𝑐𝑜𝑟𝑒</m:t>
                                  </m:r>
                                  <m:d>
                                    <m:dPr>
                                      <m:ctrlPr>
                                        <a:rPr lang="en-US" altLang="zh-CN" sz="1000" i="1">
                                          <a:latin typeface="Cambria Math" panose="02040503050406030204" pitchFamily="18" charset="0"/>
                                        </a:rPr>
                                      </m:ctrlPr>
                                    </m:dPr>
                                    <m:e>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𝐾</m:t>
                                          </m:r>
                                        </m:e>
                                        <m:sub>
                                          <m:r>
                                            <a:rPr lang="en-US" altLang="zh-CN" sz="1000" i="1">
                                              <a:latin typeface="Cambria Math" panose="02040503050406030204" pitchFamily="18" charset="0"/>
                                            </a:rPr>
                                            <m:t>𝑖</m:t>
                                          </m:r>
                                        </m:sub>
                                      </m:sSub>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𝑄</m:t>
                                          </m:r>
                                        </m:e>
                                        <m:sub>
                                          <m:r>
                                            <a:rPr lang="en-US" altLang="zh-CN" sz="1000" i="1">
                                              <a:latin typeface="Cambria Math" panose="02040503050406030204" pitchFamily="18" charset="0"/>
                                            </a:rPr>
                                            <m:t>𝑖</m:t>
                                          </m:r>
                                        </m:sub>
                                      </m:sSub>
                                    </m:e>
                                  </m:d>
                                </m:sup>
                              </m:sSup>
                            </m:num>
                            <m:den>
                              <m:nary>
                                <m:naryPr>
                                  <m:chr m:val="∑"/>
                                  <m:ctrlPr>
                                    <a:rPr lang="en-US" altLang="zh-CN" sz="1000" i="1">
                                      <a:latin typeface="Cambria Math" panose="02040503050406030204" pitchFamily="18" charset="0"/>
                                    </a:rPr>
                                  </m:ctrlPr>
                                </m:naryPr>
                                <m:sub>
                                  <m:r>
                                    <m:rPr>
                                      <m:brk m:alnAt="23"/>
                                    </m:rPr>
                                    <a:rPr lang="en-US" altLang="zh-CN" sz="1000" i="1">
                                      <a:latin typeface="Cambria Math" panose="02040503050406030204" pitchFamily="18" charset="0"/>
                                    </a:rPr>
                                    <m:t>𝑖</m:t>
                                  </m:r>
                                  <m:r>
                                    <a:rPr lang="en-US" altLang="zh-CN" sz="1000" i="1">
                                      <a:latin typeface="Cambria Math" panose="02040503050406030204" pitchFamily="18" charset="0"/>
                                    </a:rPr>
                                    <m:t>=1</m:t>
                                  </m:r>
                                </m:sub>
                                <m:sup>
                                  <m:r>
                                    <a:rPr lang="en-US" altLang="zh-CN" sz="1000" i="1">
                                      <a:latin typeface="Cambria Math" panose="02040503050406030204" pitchFamily="18" charset="0"/>
                                    </a:rPr>
                                    <m:t>𝑛</m:t>
                                  </m:r>
                                </m:sup>
                                <m:e>
                                  <m:sSup>
                                    <m:sSupPr>
                                      <m:ctrlPr>
                                        <a:rPr lang="en-US" altLang="zh-CN" sz="1000" i="1">
                                          <a:latin typeface="Cambria Math" panose="02040503050406030204" pitchFamily="18" charset="0"/>
                                        </a:rPr>
                                      </m:ctrlPr>
                                    </m:sSupPr>
                                    <m:e>
                                      <m:r>
                                        <a:rPr lang="en-US" altLang="zh-CN" sz="1000" i="1">
                                          <a:latin typeface="Cambria Math" panose="02040503050406030204" pitchFamily="18" charset="0"/>
                                        </a:rPr>
                                        <m:t>𝑒</m:t>
                                      </m:r>
                                    </m:e>
                                    <m:sup>
                                      <m:r>
                                        <a:rPr lang="en-US" altLang="zh-CN" sz="1000" i="1">
                                          <a:latin typeface="Cambria Math" panose="02040503050406030204" pitchFamily="18" charset="0"/>
                                        </a:rPr>
                                        <m:t>𝑠𝑐𝑜𝑟𝑒</m:t>
                                      </m:r>
                                      <m:d>
                                        <m:dPr>
                                          <m:ctrlPr>
                                            <a:rPr lang="en-US" altLang="zh-CN" sz="1000" i="1">
                                              <a:latin typeface="Cambria Math" panose="02040503050406030204" pitchFamily="18" charset="0"/>
                                            </a:rPr>
                                          </m:ctrlPr>
                                        </m:dPr>
                                        <m:e>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𝐾</m:t>
                                              </m:r>
                                            </m:e>
                                            <m:sub>
                                              <m:r>
                                                <a:rPr lang="en-US" altLang="zh-CN" sz="1000" i="1">
                                                  <a:latin typeface="Cambria Math" panose="02040503050406030204" pitchFamily="18" charset="0"/>
                                                </a:rPr>
                                                <m:t>𝑖</m:t>
                                              </m:r>
                                            </m:sub>
                                          </m:sSub>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𝑄</m:t>
                                              </m:r>
                                            </m:e>
                                            <m:sub>
                                              <m:r>
                                                <a:rPr lang="en-US" altLang="zh-CN" sz="1000" i="1">
                                                  <a:latin typeface="Cambria Math" panose="02040503050406030204" pitchFamily="18" charset="0"/>
                                                </a:rPr>
                                                <m:t>𝑖</m:t>
                                              </m:r>
                                            </m:sub>
                                          </m:sSub>
                                        </m:e>
                                      </m:d>
                                    </m:sup>
                                  </m:sSup>
                                </m:e>
                              </m:nary>
                            </m:den>
                          </m:f>
                        </m:oMath>
                      </m:oMathPara>
                    </a14:m>
                    <a:endParaRPr lang="zh-CN" altLang="en-US" sz="1000" dirty="0"/>
                  </a:p>
                </p:txBody>
              </p:sp>
            </mc:Choice>
            <mc:Fallback xmlns="">
              <p:sp>
                <p:nvSpPr>
                  <p:cNvPr id="193" name="矩形 192">
                    <a:extLst>
                      <a:ext uri="{FF2B5EF4-FFF2-40B4-BE49-F238E27FC236}">
                        <a16:creationId xmlns:a16="http://schemas.microsoft.com/office/drawing/2014/main" id="{F53A9305-368B-4032-A2E1-C33D09942C5B}"/>
                      </a:ext>
                    </a:extLst>
                  </p:cNvPr>
                  <p:cNvSpPr>
                    <a:spLocks noRot="1" noChangeAspect="1" noMove="1" noResize="1" noEditPoints="1" noAdjustHandles="1" noChangeArrowheads="1" noChangeShapeType="1" noTextEdit="1"/>
                  </p:cNvSpPr>
                  <p:nvPr/>
                </p:nvSpPr>
                <p:spPr>
                  <a:xfrm>
                    <a:off x="7335948" y="5860371"/>
                    <a:ext cx="1763823" cy="454483"/>
                  </a:xfrm>
                  <a:prstGeom prst="rect">
                    <a:avLst/>
                  </a:prstGeom>
                  <a:blipFill>
                    <a:blip r:embed="rId19"/>
                    <a:stretch>
                      <a:fillRect t="-1333" b="-77333"/>
                    </a:stretch>
                  </a:blipFill>
                </p:spPr>
                <p:txBody>
                  <a:bodyPr/>
                  <a:lstStyle/>
                  <a:p>
                    <a:r>
                      <a:rPr lang="zh-CN" altLang="en-US">
                        <a:noFill/>
                      </a:rPr>
                      <a:t> </a:t>
                    </a:r>
                  </a:p>
                </p:txBody>
              </p:sp>
            </mc:Fallback>
          </mc:AlternateContent>
        </p:grpSp>
        <p:cxnSp>
          <p:nvCxnSpPr>
            <p:cNvPr id="317" name="连接符: 肘形 316">
              <a:extLst>
                <a:ext uri="{FF2B5EF4-FFF2-40B4-BE49-F238E27FC236}">
                  <a16:creationId xmlns:a16="http://schemas.microsoft.com/office/drawing/2014/main" id="{06066CBE-C459-4124-AA11-96898DF36EC4}"/>
                </a:ext>
              </a:extLst>
            </p:cNvPr>
            <p:cNvCxnSpPr>
              <a:cxnSpLocks/>
            </p:cNvCxnSpPr>
            <p:nvPr/>
          </p:nvCxnSpPr>
          <p:spPr>
            <a:xfrm rot="5400000" flipH="1" flipV="1">
              <a:off x="6217909" y="3791453"/>
              <a:ext cx="589728" cy="485486"/>
            </a:xfrm>
            <a:prstGeom prst="bentConnector3">
              <a:avLst>
                <a:gd name="adj1" fmla="val 38764"/>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18" name="连接符: 肘形 317">
              <a:extLst>
                <a:ext uri="{FF2B5EF4-FFF2-40B4-BE49-F238E27FC236}">
                  <a16:creationId xmlns:a16="http://schemas.microsoft.com/office/drawing/2014/main" id="{91AF7768-1110-4898-B874-C10AE35E7287}"/>
                </a:ext>
              </a:extLst>
            </p:cNvPr>
            <p:cNvCxnSpPr>
              <a:cxnSpLocks/>
            </p:cNvCxnSpPr>
            <p:nvPr/>
          </p:nvCxnSpPr>
          <p:spPr>
            <a:xfrm rot="5400000" flipH="1" flipV="1">
              <a:off x="7469791" y="3785644"/>
              <a:ext cx="589728" cy="485486"/>
            </a:xfrm>
            <a:prstGeom prst="bentConnector3">
              <a:avLst>
                <a:gd name="adj1" fmla="val 38764"/>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19" name="连接符: 肘形 318">
              <a:extLst>
                <a:ext uri="{FF2B5EF4-FFF2-40B4-BE49-F238E27FC236}">
                  <a16:creationId xmlns:a16="http://schemas.microsoft.com/office/drawing/2014/main" id="{8B2E985D-82C5-4923-AFF2-CF08D6884583}"/>
                </a:ext>
              </a:extLst>
            </p:cNvPr>
            <p:cNvCxnSpPr>
              <a:cxnSpLocks/>
            </p:cNvCxnSpPr>
            <p:nvPr/>
          </p:nvCxnSpPr>
          <p:spPr>
            <a:xfrm rot="5400000" flipH="1" flipV="1">
              <a:off x="8609242" y="3785428"/>
              <a:ext cx="589728" cy="485486"/>
            </a:xfrm>
            <a:prstGeom prst="bentConnector3">
              <a:avLst>
                <a:gd name="adj1" fmla="val 38764"/>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20" name="直接连接符 319">
              <a:extLst>
                <a:ext uri="{FF2B5EF4-FFF2-40B4-BE49-F238E27FC236}">
                  <a16:creationId xmlns:a16="http://schemas.microsoft.com/office/drawing/2014/main" id="{E7972098-0F8C-4061-9C80-F26004C47110}"/>
                </a:ext>
              </a:extLst>
            </p:cNvPr>
            <p:cNvCxnSpPr>
              <a:cxnSpLocks/>
            </p:cNvCxnSpPr>
            <p:nvPr/>
          </p:nvCxnSpPr>
          <p:spPr bwMode="auto">
            <a:xfrm flipV="1">
              <a:off x="6455036" y="3872357"/>
              <a:ext cx="2697199" cy="7986"/>
            </a:xfrm>
            <a:prstGeom prst="line">
              <a:avLst/>
            </a:prstGeom>
            <a:ln>
              <a:solidFill>
                <a:schemeClr val="accent1">
                  <a:lumMod val="60000"/>
                  <a:lumOff val="40000"/>
                </a:schemeClr>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294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95" grpId="0"/>
      <p:bldP spid="190" grpId="0"/>
      <p:bldP spid="19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7D96943B-8E1A-4EF1-A818-753375770FE5}"/>
              </a:ext>
            </a:extLst>
          </p:cNvPr>
          <p:cNvGrpSpPr/>
          <p:nvPr/>
        </p:nvGrpSpPr>
        <p:grpSpPr>
          <a:xfrm>
            <a:off x="-1" y="0"/>
            <a:ext cx="12184064" cy="818826"/>
            <a:chOff x="-1" y="0"/>
            <a:chExt cx="12184064" cy="818826"/>
          </a:xfrm>
        </p:grpSpPr>
        <p:sp>
          <p:nvSpPr>
            <p:cNvPr id="47" name="矩形 46">
              <a:extLst>
                <a:ext uri="{FF2B5EF4-FFF2-40B4-BE49-F238E27FC236}">
                  <a16:creationId xmlns:a16="http://schemas.microsoft.com/office/drawing/2014/main" id="{5F7CEF24-9032-4B10-B8AA-979466942865}"/>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grpSp>
          <p:nvGrpSpPr>
            <p:cNvPr id="48" name="组合 47">
              <a:extLst>
                <a:ext uri="{FF2B5EF4-FFF2-40B4-BE49-F238E27FC236}">
                  <a16:creationId xmlns:a16="http://schemas.microsoft.com/office/drawing/2014/main" id="{D9520F87-C661-49E3-9421-9DA43637E60B}"/>
                </a:ext>
              </a:extLst>
            </p:cNvPr>
            <p:cNvGrpSpPr/>
            <p:nvPr/>
          </p:nvGrpSpPr>
          <p:grpSpPr>
            <a:xfrm>
              <a:off x="0" y="818826"/>
              <a:ext cx="12167232" cy="0"/>
              <a:chOff x="0" y="683817"/>
              <a:chExt cx="12167232" cy="0"/>
            </a:xfrm>
          </p:grpSpPr>
          <p:cxnSp>
            <p:nvCxnSpPr>
              <p:cNvPr id="49" name="直接连接符 48">
                <a:extLst>
                  <a:ext uri="{FF2B5EF4-FFF2-40B4-BE49-F238E27FC236}">
                    <a16:creationId xmlns:a16="http://schemas.microsoft.com/office/drawing/2014/main" id="{594EE522-7C1D-4268-B883-87864646D682}"/>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a:extLst>
                  <a:ext uri="{FF2B5EF4-FFF2-40B4-BE49-F238E27FC236}">
                    <a16:creationId xmlns:a16="http://schemas.microsoft.com/office/drawing/2014/main" id="{1282A722-C091-4058-8ECE-43B219830F05}"/>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50">
                <a:extLst>
                  <a:ext uri="{FF2B5EF4-FFF2-40B4-BE49-F238E27FC236}">
                    <a16:creationId xmlns:a16="http://schemas.microsoft.com/office/drawing/2014/main" id="{93424EDE-01BA-4E62-8F01-072ECB8F6D52}"/>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51">
                <a:extLst>
                  <a:ext uri="{FF2B5EF4-FFF2-40B4-BE49-F238E27FC236}">
                    <a16:creationId xmlns:a16="http://schemas.microsoft.com/office/drawing/2014/main" id="{2139C108-3AE0-489D-A7CF-5094C89FA73B}"/>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B21DD737-655C-46CE-9ACD-CA0E3B9A70C4}"/>
                  </a:ext>
                </a:extLst>
              </p:cNvPr>
              <p:cNvSpPr txBox="1"/>
              <p:nvPr/>
            </p:nvSpPr>
            <p:spPr>
              <a:xfrm>
                <a:off x="151635" y="162630"/>
                <a:ext cx="11925795" cy="523220"/>
              </a:xfrm>
              <a:prstGeom prst="rect">
                <a:avLst/>
              </a:prstGeom>
              <a:noFill/>
            </p:spPr>
            <p:txBody>
              <a:bodyPr wrap="square" rtlCol="0">
                <a:spAutoFit/>
              </a:bodyPr>
              <a:lstStyle/>
              <a:p>
                <a14:m>
                  <m:oMath xmlns:m="http://schemas.openxmlformats.org/officeDocument/2006/math">
                    <m:r>
                      <a:rPr lang="en-US" altLang="zh-CN" sz="2800" b="1" i="1" dirty="0" smtClean="0">
                        <a:latin typeface="Cambria Math" panose="02040503050406030204" pitchFamily="18" charset="0"/>
                        <a:ea typeface="+mj-ea"/>
                      </a:rPr>
                      <m:t>𝑽</m:t>
                    </m:r>
                    <m:r>
                      <a:rPr lang="en-US" altLang="zh-CN" sz="2800" b="1" i="1" dirty="0" smtClean="0">
                        <a:latin typeface="Cambria Math" panose="02040503050406030204" pitchFamily="18" charset="0"/>
                        <a:ea typeface="+mj-ea"/>
                      </a:rPr>
                      <m:t>𝟐</m:t>
                    </m:r>
                  </m:oMath>
                </a14:m>
                <a:r>
                  <a:rPr lang="zh-CN" altLang="en-US" sz="2800" b="1" dirty="0">
                    <a:latin typeface="+mj-ea"/>
                    <a:ea typeface="+mj-ea"/>
                  </a:rPr>
                  <a:t>：多轮调优，显著提升了广告消耗与考核达标率</a:t>
                </a:r>
                <a:endParaRPr lang="zh-CN" altLang="en-US" sz="2000" b="1" dirty="0">
                  <a:solidFill>
                    <a:srgbClr val="92D050"/>
                  </a:solidFill>
                  <a:latin typeface="+mj-ea"/>
                  <a:ea typeface="+mj-ea"/>
                </a:endParaRPr>
              </a:p>
            </p:txBody>
          </p:sp>
        </mc:Choice>
        <mc:Fallback xmlns="">
          <p:sp>
            <p:nvSpPr>
              <p:cNvPr id="104" name="文本框 103">
                <a:extLst>
                  <a:ext uri="{FF2B5EF4-FFF2-40B4-BE49-F238E27FC236}">
                    <a16:creationId xmlns:a16="http://schemas.microsoft.com/office/drawing/2014/main" id="{B21DD737-655C-46CE-9ACD-CA0E3B9A70C4}"/>
                  </a:ext>
                </a:extLst>
              </p:cNvPr>
              <p:cNvSpPr txBox="1">
                <a:spLocks noRot="1" noChangeAspect="1" noMove="1" noResize="1" noEditPoints="1" noAdjustHandles="1" noChangeArrowheads="1" noChangeShapeType="1" noTextEdit="1"/>
              </p:cNvSpPr>
              <p:nvPr/>
            </p:nvSpPr>
            <p:spPr>
              <a:xfrm>
                <a:off x="151635" y="162630"/>
                <a:ext cx="11925795" cy="523220"/>
              </a:xfrm>
              <a:prstGeom prst="rect">
                <a:avLst/>
              </a:prstGeom>
              <a:blipFill>
                <a:blip r:embed="rId3"/>
                <a:stretch>
                  <a:fillRect t="-12791"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7" name="表格 66">
                <a:extLst>
                  <a:ext uri="{FF2B5EF4-FFF2-40B4-BE49-F238E27FC236}">
                    <a16:creationId xmlns:a16="http://schemas.microsoft.com/office/drawing/2014/main" id="{4D0324E0-6272-4302-B679-C38ED1C84FAA}"/>
                  </a:ext>
                </a:extLst>
              </p:cNvPr>
              <p:cNvGraphicFramePr>
                <a:graphicFrameLocks noGrp="1"/>
              </p:cNvGraphicFramePr>
              <p:nvPr>
                <p:extLst>
                  <p:ext uri="{D42A27DB-BD31-4B8C-83A1-F6EECF244321}">
                    <p14:modId xmlns:p14="http://schemas.microsoft.com/office/powerpoint/2010/main" val="1266433138"/>
                  </p:ext>
                </p:extLst>
              </p:nvPr>
            </p:nvGraphicFramePr>
            <p:xfrm>
              <a:off x="6976634" y="1252208"/>
              <a:ext cx="4838966" cy="1259260"/>
            </p:xfrm>
            <a:graphic>
              <a:graphicData uri="http://schemas.openxmlformats.org/drawingml/2006/table">
                <a:tbl>
                  <a:tblPr>
                    <a:tableStyleId>{22838BEF-8BB2-4498-84A7-C5851F593DF1}</a:tableStyleId>
                  </a:tblPr>
                  <a:tblGrid>
                    <a:gridCol w="1255450">
                      <a:extLst>
                        <a:ext uri="{9D8B030D-6E8A-4147-A177-3AD203B41FA5}">
                          <a16:colId xmlns:a16="http://schemas.microsoft.com/office/drawing/2014/main" val="1179271274"/>
                        </a:ext>
                      </a:extLst>
                    </a:gridCol>
                    <a:gridCol w="1231072">
                      <a:extLst>
                        <a:ext uri="{9D8B030D-6E8A-4147-A177-3AD203B41FA5}">
                          <a16:colId xmlns:a16="http://schemas.microsoft.com/office/drawing/2014/main" val="3152678121"/>
                        </a:ext>
                      </a:extLst>
                    </a:gridCol>
                    <a:gridCol w="877596">
                      <a:extLst>
                        <a:ext uri="{9D8B030D-6E8A-4147-A177-3AD203B41FA5}">
                          <a16:colId xmlns:a16="http://schemas.microsoft.com/office/drawing/2014/main" val="4095920748"/>
                        </a:ext>
                      </a:extLst>
                    </a:gridCol>
                    <a:gridCol w="1474848">
                      <a:extLst>
                        <a:ext uri="{9D8B030D-6E8A-4147-A177-3AD203B41FA5}">
                          <a16:colId xmlns:a16="http://schemas.microsoft.com/office/drawing/2014/main" val="1907895051"/>
                        </a:ext>
                      </a:extLst>
                    </a:gridCol>
                  </a:tblGrid>
                  <a:tr h="314815">
                    <a:tc gridSpan="4">
                      <a:txBody>
                        <a:bodyPr/>
                        <a:lstStyle/>
                        <a:p>
                          <a:pPr algn="ctr" fontAlgn="ctr"/>
                          <a:r>
                            <a:rPr lang="zh-CN" altLang="en-US" sz="1400" u="none" strike="noStrike" dirty="0">
                              <a:effectLst/>
                            </a:rPr>
                            <a:t>朋友圈网服类目</a:t>
                          </a:r>
                          <a14:m>
                            <m:oMath xmlns:m="http://schemas.openxmlformats.org/officeDocument/2006/math">
                              <m:r>
                                <a:rPr lang="en-US" altLang="zh-CN" sz="1400" u="none" strike="noStrike" dirty="0" smtClean="0">
                                  <a:effectLst/>
                                  <a:latin typeface="Cambria Math" panose="02040503050406030204" pitchFamily="18" charset="0"/>
                                </a:rPr>
                                <m:t>(2020</m:t>
                              </m:r>
                            </m:oMath>
                          </a14:m>
                          <a:r>
                            <a:rPr lang="zh-CN" altLang="en-US" sz="1400" u="none" strike="noStrike" dirty="0">
                              <a:effectLst/>
                            </a:rPr>
                            <a:t>年</a:t>
                          </a:r>
                          <a14:m>
                            <m:oMath xmlns:m="http://schemas.openxmlformats.org/officeDocument/2006/math">
                              <m:r>
                                <a:rPr lang="en-US" altLang="zh-CN" sz="1400" u="none" strike="noStrike" kern="1200" dirty="0" smtClean="0">
                                  <a:effectLst/>
                                  <a:latin typeface="Cambria Math" panose="02040503050406030204" pitchFamily="18" charset="0"/>
                                </a:rPr>
                                <m:t>12</m:t>
                              </m:r>
                            </m:oMath>
                          </a14:m>
                          <a:r>
                            <a:rPr lang="zh-CN" altLang="en-US" sz="1400" u="none" strike="noStrike" dirty="0">
                              <a:effectLst/>
                            </a:rPr>
                            <a:t>月</a:t>
                          </a:r>
                          <a:r>
                            <a:rPr lang="en-US" altLang="zh-CN" sz="1400" u="none" strike="noStrike" dirty="0">
                              <a:effectLst/>
                            </a:rPr>
                            <a:t>)</a:t>
                          </a:r>
                          <a:endParaRPr lang="zh-CN" altLang="en-US" sz="1400" b="0" i="0" u="none" strike="noStrike" dirty="0">
                            <a:solidFill>
                              <a:srgbClr val="000000"/>
                            </a:solidFill>
                            <a:effectLst/>
                            <a:latin typeface="+mj-ea"/>
                            <a:ea typeface="+mj-ea"/>
                          </a:endParaRPr>
                        </a:p>
                      </a:txBody>
                      <a:tcPr marL="9525" marR="9525" marT="9525"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3287724"/>
                      </a:ext>
                    </a:extLst>
                  </a:tr>
                  <a:tr h="314815">
                    <a:tc>
                      <a:txBody>
                        <a:bodyPr/>
                        <a:lstStyle/>
                        <a:p>
                          <a:pPr algn="ctr" fontAlgn="ctr"/>
                          <a:r>
                            <a:rPr lang="zh-CN" altLang="en-US" sz="1400" u="none" strike="noStrike">
                              <a:effectLst/>
                            </a:rPr>
                            <a:t>类别</a:t>
                          </a:r>
                          <a:endParaRPr lang="zh-CN" altLang="en-US" sz="1400" b="0" i="0" u="none" strike="noStrike">
                            <a:solidFill>
                              <a:srgbClr val="000000"/>
                            </a:solidFill>
                            <a:effectLst/>
                            <a:latin typeface="+mj-ea"/>
                            <a:ea typeface="+mj-ea"/>
                          </a:endParaRPr>
                        </a:p>
                      </a:txBody>
                      <a:tcPr marL="9525" marR="9525" marT="9525" marB="0" anchor="ctr"/>
                    </a:tc>
                    <a:tc>
                      <a:txBody>
                        <a:bodyPr/>
                        <a:lstStyle/>
                        <a:p>
                          <a:pPr algn="ctr" fontAlgn="ctr"/>
                          <a:r>
                            <a:rPr lang="zh-CN" altLang="en-US" sz="1400" u="none" strike="noStrike" dirty="0">
                              <a:effectLst/>
                            </a:rPr>
                            <a:t>日考核达标率</a:t>
                          </a:r>
                          <a:endParaRPr lang="zh-CN" altLang="en-US" sz="1400" b="0" i="0" u="none" strike="noStrike" dirty="0">
                            <a:solidFill>
                              <a:srgbClr val="000000"/>
                            </a:solidFill>
                            <a:effectLst/>
                            <a:latin typeface="+mj-ea"/>
                            <a:ea typeface="+mj-ea"/>
                          </a:endParaRPr>
                        </a:p>
                      </a:txBody>
                      <a:tcPr marL="9525" marR="9525" marT="9525" marB="0" anchor="ctr"/>
                    </a:tc>
                    <a:tc>
                      <a:txBody>
                        <a:bodyPr/>
                        <a:lstStyle/>
                        <a:p>
                          <a:pPr algn="ctr" fontAlgn="ctr"/>
                          <a:r>
                            <a:rPr lang="zh-CN" altLang="en-US" sz="1400" u="none" strike="noStrike" dirty="0">
                              <a:effectLst/>
                            </a:rPr>
                            <a:t>日次留率</a:t>
                          </a:r>
                          <a:endParaRPr lang="zh-CN" altLang="en-US" sz="1400" b="0" i="0" u="none" strike="noStrike" dirty="0">
                            <a:solidFill>
                              <a:srgbClr val="000000"/>
                            </a:solidFill>
                            <a:effectLst/>
                            <a:latin typeface="+mj-ea"/>
                            <a:ea typeface="+mj-ea"/>
                          </a:endParaRPr>
                        </a:p>
                      </a:txBody>
                      <a:tcPr marL="9525" marR="9525" marT="9525" marB="0" anchor="ctr"/>
                    </a:tc>
                    <a:tc>
                      <a:txBody>
                        <a:bodyPr/>
                        <a:lstStyle/>
                        <a:p>
                          <a:pPr algn="ctr" fontAlgn="ctr"/>
                          <a:r>
                            <a:rPr lang="zh-CN" altLang="en-US" sz="1400" u="none" strike="noStrike" dirty="0">
                              <a:effectLst/>
                            </a:rPr>
                            <a:t>日平均消耗</a:t>
                          </a:r>
                          <a:r>
                            <a:rPr lang="en-US" altLang="zh-CN" sz="1400" u="none" strike="noStrike" dirty="0">
                              <a:effectLst/>
                            </a:rPr>
                            <a:t>(</a:t>
                          </a:r>
                          <a:r>
                            <a:rPr lang="zh-CN" altLang="en-US" sz="1400" u="none" strike="noStrike" dirty="0">
                              <a:effectLst/>
                            </a:rPr>
                            <a:t>元</a:t>
                          </a:r>
                          <a:r>
                            <a:rPr lang="en-US" altLang="zh-CN" sz="1400" u="none" strike="noStrike" dirty="0">
                              <a:effectLst/>
                            </a:rPr>
                            <a:t>)</a:t>
                          </a:r>
                          <a:endParaRPr lang="en-US" altLang="zh-CN" sz="1400" b="0" i="0" u="none" strike="noStrike" dirty="0">
                            <a:solidFill>
                              <a:srgbClr val="000000"/>
                            </a:solidFill>
                            <a:effectLst/>
                            <a:latin typeface="+mj-ea"/>
                            <a:ea typeface="+mj-ea"/>
                          </a:endParaRPr>
                        </a:p>
                      </a:txBody>
                      <a:tcPr marL="9525" marR="9525" marT="9525" marB="0" anchor="ctr"/>
                    </a:tc>
                    <a:extLst>
                      <a:ext uri="{0D108BD9-81ED-4DB2-BD59-A6C34878D82A}">
                        <a16:rowId xmlns:a16="http://schemas.microsoft.com/office/drawing/2014/main" val="3006224323"/>
                      </a:ext>
                    </a:extLst>
                  </a:tr>
                  <a:tr h="314815">
                    <a:tc>
                      <a:txBody>
                        <a:bodyPr/>
                        <a:lstStyle/>
                        <a:p>
                          <a:pPr algn="ctr" fontAlgn="ctr"/>
                          <a:r>
                            <a:rPr lang="zh-CN" altLang="en-US" sz="1400" u="none" strike="noStrike" dirty="0">
                              <a:effectLst/>
                            </a:rPr>
                            <a:t>对照组</a:t>
                          </a:r>
                          <a:endParaRPr lang="zh-CN" altLang="en-US" sz="1400" b="0" i="0" u="none" strike="noStrike" dirty="0">
                            <a:solidFill>
                              <a:srgbClr val="000000"/>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400" u="none" strike="noStrike" dirty="0" smtClean="0">
                                    <a:effectLst/>
                                    <a:latin typeface="Cambria Math" panose="02040503050406030204" pitchFamily="18" charset="0"/>
                                  </a:rPr>
                                  <m:t>63.16%</m:t>
                                </m:r>
                              </m:oMath>
                            </m:oMathPara>
                          </a14:m>
                          <a:endParaRPr lang="en-US" altLang="zh-CN" sz="1400" b="0" i="0" u="none" strike="noStrike" dirty="0">
                            <a:solidFill>
                              <a:srgbClr val="C00000"/>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400" u="none" strike="noStrike" dirty="0" smtClean="0">
                                    <a:effectLst/>
                                    <a:latin typeface="Cambria Math" panose="02040503050406030204" pitchFamily="18" charset="0"/>
                                  </a:rPr>
                                  <m:t>31%</m:t>
                                </m:r>
                              </m:oMath>
                            </m:oMathPara>
                          </a14:m>
                          <a:endParaRPr lang="en-US" altLang="zh-CN" sz="1400" b="0" i="0" u="none" strike="noStrike" dirty="0">
                            <a:solidFill>
                              <a:srgbClr val="C00000"/>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400" u="none" strike="noStrike" dirty="0" smtClean="0">
                                    <a:effectLst/>
                                    <a:latin typeface="Cambria Math" panose="02040503050406030204" pitchFamily="18" charset="0"/>
                                  </a:rPr>
                                  <m:t>107.15</m:t>
                                </m:r>
                              </m:oMath>
                            </m:oMathPara>
                          </a14:m>
                          <a:endParaRPr lang="en-US" altLang="zh-CN" sz="1400" b="0" i="0" u="none" strike="noStrike" dirty="0">
                            <a:solidFill>
                              <a:srgbClr val="C00000"/>
                            </a:solidFill>
                            <a:effectLst/>
                            <a:latin typeface="+mj-ea"/>
                            <a:ea typeface="+mj-ea"/>
                          </a:endParaRPr>
                        </a:p>
                      </a:txBody>
                      <a:tcPr marL="9525" marR="9525" marT="9525" marB="0" anchor="ctr"/>
                    </a:tc>
                    <a:extLst>
                      <a:ext uri="{0D108BD9-81ED-4DB2-BD59-A6C34878D82A}">
                        <a16:rowId xmlns:a16="http://schemas.microsoft.com/office/drawing/2014/main" val="1542297748"/>
                      </a:ext>
                    </a:extLst>
                  </a:tr>
                  <a:tr h="314815">
                    <a:tc>
                      <a:txBody>
                        <a:bodyPr/>
                        <a:lstStyle/>
                        <a:p>
                          <a:pPr algn="ctr" fontAlgn="ctr"/>
                          <a:r>
                            <a:rPr lang="zh-CN" altLang="en-US" sz="1400" u="none" strike="noStrike">
                              <a:effectLst/>
                            </a:rPr>
                            <a:t>实验组</a:t>
                          </a:r>
                          <a:endParaRPr lang="zh-CN" altLang="en-US" sz="1400" b="0" i="0" u="none" strike="noStrike">
                            <a:solidFill>
                              <a:srgbClr val="000000"/>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400" u="none" strike="noStrike" dirty="0" smtClean="0">
                                    <a:effectLst/>
                                    <a:latin typeface="Cambria Math" panose="02040503050406030204" pitchFamily="18" charset="0"/>
                                  </a:rPr>
                                  <m:t>79.78%</m:t>
                                </m:r>
                              </m:oMath>
                            </m:oMathPara>
                          </a14:m>
                          <a:endParaRPr lang="en-US" altLang="zh-CN" sz="1400" b="0" i="0" u="none" strike="noStrike" dirty="0">
                            <a:solidFill>
                              <a:srgbClr val="C00000"/>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400" u="none" strike="noStrike" dirty="0" smtClean="0">
                                    <a:effectLst/>
                                    <a:latin typeface="Cambria Math" panose="02040503050406030204" pitchFamily="18" charset="0"/>
                                  </a:rPr>
                                  <m:t>33%</m:t>
                                </m:r>
                              </m:oMath>
                            </m:oMathPara>
                          </a14:m>
                          <a:endParaRPr lang="en-US" altLang="zh-CN" sz="1400" b="0" i="0" u="none" strike="noStrike" dirty="0">
                            <a:solidFill>
                              <a:srgbClr val="C00000"/>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400" u="none" strike="noStrike" dirty="0" smtClean="0">
                                    <a:effectLst/>
                                    <a:latin typeface="Cambria Math" panose="02040503050406030204" pitchFamily="18" charset="0"/>
                                  </a:rPr>
                                  <m:t>139.28</m:t>
                                </m:r>
                              </m:oMath>
                            </m:oMathPara>
                          </a14:m>
                          <a:endParaRPr lang="en-US" altLang="zh-CN" sz="1400" b="0" i="0" u="none" strike="noStrike" dirty="0">
                            <a:solidFill>
                              <a:srgbClr val="C00000"/>
                            </a:solidFill>
                            <a:effectLst/>
                            <a:latin typeface="+mj-ea"/>
                            <a:ea typeface="+mj-ea"/>
                          </a:endParaRPr>
                        </a:p>
                      </a:txBody>
                      <a:tcPr marL="9525" marR="9525" marT="9525" marB="0" anchor="ctr"/>
                    </a:tc>
                    <a:extLst>
                      <a:ext uri="{0D108BD9-81ED-4DB2-BD59-A6C34878D82A}">
                        <a16:rowId xmlns:a16="http://schemas.microsoft.com/office/drawing/2014/main" val="3832970401"/>
                      </a:ext>
                    </a:extLst>
                  </a:tr>
                </a:tbl>
              </a:graphicData>
            </a:graphic>
          </p:graphicFrame>
        </mc:Choice>
        <mc:Fallback xmlns="">
          <p:graphicFrame>
            <p:nvGraphicFramePr>
              <p:cNvPr id="67" name="表格 66">
                <a:extLst>
                  <a:ext uri="{FF2B5EF4-FFF2-40B4-BE49-F238E27FC236}">
                    <a16:creationId xmlns:a16="http://schemas.microsoft.com/office/drawing/2014/main" id="{4D0324E0-6272-4302-B679-C38ED1C84FAA}"/>
                  </a:ext>
                </a:extLst>
              </p:cNvPr>
              <p:cNvGraphicFramePr>
                <a:graphicFrameLocks noGrp="1"/>
              </p:cNvGraphicFramePr>
              <p:nvPr>
                <p:extLst>
                  <p:ext uri="{D42A27DB-BD31-4B8C-83A1-F6EECF244321}">
                    <p14:modId xmlns:p14="http://schemas.microsoft.com/office/powerpoint/2010/main" val="1266433138"/>
                  </p:ext>
                </p:extLst>
              </p:nvPr>
            </p:nvGraphicFramePr>
            <p:xfrm>
              <a:off x="6976634" y="1252208"/>
              <a:ext cx="4838966" cy="1259260"/>
            </p:xfrm>
            <a:graphic>
              <a:graphicData uri="http://schemas.openxmlformats.org/drawingml/2006/table">
                <a:tbl>
                  <a:tblPr>
                    <a:tableStyleId>{22838BEF-8BB2-4498-84A7-C5851F593DF1}</a:tableStyleId>
                  </a:tblPr>
                  <a:tblGrid>
                    <a:gridCol w="1255450">
                      <a:extLst>
                        <a:ext uri="{9D8B030D-6E8A-4147-A177-3AD203B41FA5}">
                          <a16:colId xmlns:a16="http://schemas.microsoft.com/office/drawing/2014/main" val="1179271274"/>
                        </a:ext>
                      </a:extLst>
                    </a:gridCol>
                    <a:gridCol w="1231072">
                      <a:extLst>
                        <a:ext uri="{9D8B030D-6E8A-4147-A177-3AD203B41FA5}">
                          <a16:colId xmlns:a16="http://schemas.microsoft.com/office/drawing/2014/main" val="3152678121"/>
                        </a:ext>
                      </a:extLst>
                    </a:gridCol>
                    <a:gridCol w="877596">
                      <a:extLst>
                        <a:ext uri="{9D8B030D-6E8A-4147-A177-3AD203B41FA5}">
                          <a16:colId xmlns:a16="http://schemas.microsoft.com/office/drawing/2014/main" val="4095920748"/>
                        </a:ext>
                      </a:extLst>
                    </a:gridCol>
                    <a:gridCol w="1474848">
                      <a:extLst>
                        <a:ext uri="{9D8B030D-6E8A-4147-A177-3AD203B41FA5}">
                          <a16:colId xmlns:a16="http://schemas.microsoft.com/office/drawing/2014/main" val="1907895051"/>
                        </a:ext>
                      </a:extLst>
                    </a:gridCol>
                  </a:tblGrid>
                  <a:tr h="314815">
                    <a:tc gridSpan="4">
                      <a:txBody>
                        <a:bodyPr/>
                        <a:lstStyle/>
                        <a:p>
                          <a:endParaRPr lang="zh-CN"/>
                        </a:p>
                      </a:txBody>
                      <a:tcPr marL="9525" marR="9525" marT="9525" marB="0" anchor="ctr">
                        <a:blipFill>
                          <a:blip r:embed="rId4"/>
                          <a:stretch>
                            <a:fillRect l="-126" t="-1923" r="-252" b="-317308"/>
                          </a:stretch>
                        </a:blip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3287724"/>
                      </a:ext>
                    </a:extLst>
                  </a:tr>
                  <a:tr h="314815">
                    <a:tc>
                      <a:txBody>
                        <a:bodyPr/>
                        <a:lstStyle/>
                        <a:p>
                          <a:pPr algn="ctr" fontAlgn="ctr"/>
                          <a:r>
                            <a:rPr lang="zh-CN" altLang="en-US" sz="1400" u="none" strike="noStrike">
                              <a:effectLst/>
                            </a:rPr>
                            <a:t>类别</a:t>
                          </a:r>
                          <a:endParaRPr lang="zh-CN" altLang="en-US" sz="1400" b="0" i="0" u="none" strike="noStrike">
                            <a:solidFill>
                              <a:srgbClr val="000000"/>
                            </a:solidFill>
                            <a:effectLst/>
                            <a:latin typeface="+mj-ea"/>
                            <a:ea typeface="+mj-ea"/>
                          </a:endParaRPr>
                        </a:p>
                      </a:txBody>
                      <a:tcPr marL="9525" marR="9525" marT="9525" marB="0" anchor="ctr"/>
                    </a:tc>
                    <a:tc>
                      <a:txBody>
                        <a:bodyPr/>
                        <a:lstStyle/>
                        <a:p>
                          <a:pPr algn="ctr" fontAlgn="ctr"/>
                          <a:r>
                            <a:rPr lang="zh-CN" altLang="en-US" sz="1400" u="none" strike="noStrike" dirty="0">
                              <a:effectLst/>
                            </a:rPr>
                            <a:t>日考核达标率</a:t>
                          </a:r>
                          <a:endParaRPr lang="zh-CN" altLang="en-US" sz="1400" b="0" i="0" u="none" strike="noStrike" dirty="0">
                            <a:solidFill>
                              <a:srgbClr val="000000"/>
                            </a:solidFill>
                            <a:effectLst/>
                            <a:latin typeface="+mj-ea"/>
                            <a:ea typeface="+mj-ea"/>
                          </a:endParaRPr>
                        </a:p>
                      </a:txBody>
                      <a:tcPr marL="9525" marR="9525" marT="9525" marB="0" anchor="ctr"/>
                    </a:tc>
                    <a:tc>
                      <a:txBody>
                        <a:bodyPr/>
                        <a:lstStyle/>
                        <a:p>
                          <a:pPr algn="ctr" fontAlgn="ctr"/>
                          <a:r>
                            <a:rPr lang="zh-CN" altLang="en-US" sz="1400" u="none" strike="noStrike" dirty="0">
                              <a:effectLst/>
                            </a:rPr>
                            <a:t>日次留率</a:t>
                          </a:r>
                          <a:endParaRPr lang="zh-CN" altLang="en-US" sz="1400" b="0" i="0" u="none" strike="noStrike" dirty="0">
                            <a:solidFill>
                              <a:srgbClr val="000000"/>
                            </a:solidFill>
                            <a:effectLst/>
                            <a:latin typeface="+mj-ea"/>
                            <a:ea typeface="+mj-ea"/>
                          </a:endParaRPr>
                        </a:p>
                      </a:txBody>
                      <a:tcPr marL="9525" marR="9525" marT="9525" marB="0" anchor="ctr"/>
                    </a:tc>
                    <a:tc>
                      <a:txBody>
                        <a:bodyPr/>
                        <a:lstStyle/>
                        <a:p>
                          <a:pPr algn="ctr" fontAlgn="ctr"/>
                          <a:r>
                            <a:rPr lang="zh-CN" altLang="en-US" sz="1400" u="none" strike="noStrike" dirty="0">
                              <a:effectLst/>
                            </a:rPr>
                            <a:t>日平均消耗</a:t>
                          </a:r>
                          <a:r>
                            <a:rPr lang="en-US" altLang="zh-CN" sz="1400" u="none" strike="noStrike" dirty="0">
                              <a:effectLst/>
                            </a:rPr>
                            <a:t>(</a:t>
                          </a:r>
                          <a:r>
                            <a:rPr lang="zh-CN" altLang="en-US" sz="1400" u="none" strike="noStrike" dirty="0">
                              <a:effectLst/>
                            </a:rPr>
                            <a:t>元</a:t>
                          </a:r>
                          <a:r>
                            <a:rPr lang="en-US" altLang="zh-CN" sz="1400" u="none" strike="noStrike" dirty="0">
                              <a:effectLst/>
                            </a:rPr>
                            <a:t>)</a:t>
                          </a:r>
                          <a:endParaRPr lang="en-US" altLang="zh-CN" sz="1400" b="0" i="0" u="none" strike="noStrike" dirty="0">
                            <a:solidFill>
                              <a:srgbClr val="000000"/>
                            </a:solidFill>
                            <a:effectLst/>
                            <a:latin typeface="+mj-ea"/>
                            <a:ea typeface="+mj-ea"/>
                          </a:endParaRPr>
                        </a:p>
                      </a:txBody>
                      <a:tcPr marL="9525" marR="9525" marT="9525" marB="0" anchor="ctr"/>
                    </a:tc>
                    <a:extLst>
                      <a:ext uri="{0D108BD9-81ED-4DB2-BD59-A6C34878D82A}">
                        <a16:rowId xmlns:a16="http://schemas.microsoft.com/office/drawing/2014/main" val="3006224323"/>
                      </a:ext>
                    </a:extLst>
                  </a:tr>
                  <a:tr h="314815">
                    <a:tc>
                      <a:txBody>
                        <a:bodyPr/>
                        <a:lstStyle/>
                        <a:p>
                          <a:pPr algn="ctr" fontAlgn="ctr"/>
                          <a:r>
                            <a:rPr lang="zh-CN" altLang="en-US" sz="1400" u="none" strike="noStrike" dirty="0">
                              <a:effectLst/>
                            </a:rPr>
                            <a:t>对照组</a:t>
                          </a:r>
                          <a:endParaRPr lang="zh-CN" altLang="en-US" sz="1400" b="0" i="0" u="none" strike="noStrike" dirty="0">
                            <a:solidFill>
                              <a:srgbClr val="000000"/>
                            </a:solidFill>
                            <a:effectLst/>
                            <a:latin typeface="+mj-ea"/>
                            <a:ea typeface="+mj-ea"/>
                          </a:endParaRPr>
                        </a:p>
                      </a:txBody>
                      <a:tcPr marL="9525" marR="9525" marT="9525" marB="0" anchor="ctr"/>
                    </a:tc>
                    <a:tc>
                      <a:txBody>
                        <a:bodyPr/>
                        <a:lstStyle/>
                        <a:p>
                          <a:endParaRPr lang="zh-CN"/>
                        </a:p>
                      </a:txBody>
                      <a:tcPr marL="9525" marR="9525" marT="9525" marB="0" anchor="ctr">
                        <a:blipFill>
                          <a:blip r:embed="rId4"/>
                          <a:stretch>
                            <a:fillRect l="-101970" t="-205882" r="-191133" b="-121569"/>
                          </a:stretch>
                        </a:blipFill>
                      </a:tcPr>
                    </a:tc>
                    <a:tc>
                      <a:txBody>
                        <a:bodyPr/>
                        <a:lstStyle/>
                        <a:p>
                          <a:endParaRPr lang="zh-CN"/>
                        </a:p>
                      </a:txBody>
                      <a:tcPr marL="9525" marR="9525" marT="9525" marB="0" anchor="ctr">
                        <a:blipFill>
                          <a:blip r:embed="rId4"/>
                          <a:stretch>
                            <a:fillRect l="-284722" t="-205882" r="-169444" b="-121569"/>
                          </a:stretch>
                        </a:blipFill>
                      </a:tcPr>
                    </a:tc>
                    <a:tc>
                      <a:txBody>
                        <a:bodyPr/>
                        <a:lstStyle/>
                        <a:p>
                          <a:endParaRPr lang="zh-CN"/>
                        </a:p>
                      </a:txBody>
                      <a:tcPr marL="9525" marR="9525" marT="9525" marB="0" anchor="ctr">
                        <a:blipFill>
                          <a:blip r:embed="rId4"/>
                          <a:stretch>
                            <a:fillRect l="-228926" t="-205882" r="-826" b="-121569"/>
                          </a:stretch>
                        </a:blipFill>
                      </a:tcPr>
                    </a:tc>
                    <a:extLst>
                      <a:ext uri="{0D108BD9-81ED-4DB2-BD59-A6C34878D82A}">
                        <a16:rowId xmlns:a16="http://schemas.microsoft.com/office/drawing/2014/main" val="1542297748"/>
                      </a:ext>
                    </a:extLst>
                  </a:tr>
                  <a:tr h="314815">
                    <a:tc>
                      <a:txBody>
                        <a:bodyPr/>
                        <a:lstStyle/>
                        <a:p>
                          <a:pPr algn="ctr" fontAlgn="ctr"/>
                          <a:r>
                            <a:rPr lang="zh-CN" altLang="en-US" sz="1400" u="none" strike="noStrike">
                              <a:effectLst/>
                            </a:rPr>
                            <a:t>实验组</a:t>
                          </a:r>
                          <a:endParaRPr lang="zh-CN" altLang="en-US" sz="1400" b="0" i="0" u="none" strike="noStrike">
                            <a:solidFill>
                              <a:srgbClr val="000000"/>
                            </a:solidFill>
                            <a:effectLst/>
                            <a:latin typeface="+mj-ea"/>
                            <a:ea typeface="+mj-ea"/>
                          </a:endParaRPr>
                        </a:p>
                      </a:txBody>
                      <a:tcPr marL="9525" marR="9525" marT="9525" marB="0" anchor="ctr"/>
                    </a:tc>
                    <a:tc>
                      <a:txBody>
                        <a:bodyPr/>
                        <a:lstStyle/>
                        <a:p>
                          <a:endParaRPr lang="zh-CN"/>
                        </a:p>
                      </a:txBody>
                      <a:tcPr marL="9525" marR="9525" marT="9525" marB="0" anchor="ctr">
                        <a:blipFill>
                          <a:blip r:embed="rId4"/>
                          <a:stretch>
                            <a:fillRect l="-101970" t="-300000" r="-191133" b="-19231"/>
                          </a:stretch>
                        </a:blipFill>
                      </a:tcPr>
                    </a:tc>
                    <a:tc>
                      <a:txBody>
                        <a:bodyPr/>
                        <a:lstStyle/>
                        <a:p>
                          <a:endParaRPr lang="zh-CN"/>
                        </a:p>
                      </a:txBody>
                      <a:tcPr marL="9525" marR="9525" marT="9525" marB="0" anchor="ctr">
                        <a:blipFill>
                          <a:blip r:embed="rId4"/>
                          <a:stretch>
                            <a:fillRect l="-284722" t="-300000" r="-169444" b="-19231"/>
                          </a:stretch>
                        </a:blipFill>
                      </a:tcPr>
                    </a:tc>
                    <a:tc>
                      <a:txBody>
                        <a:bodyPr/>
                        <a:lstStyle/>
                        <a:p>
                          <a:endParaRPr lang="zh-CN"/>
                        </a:p>
                      </a:txBody>
                      <a:tcPr marL="9525" marR="9525" marT="9525" marB="0" anchor="ctr">
                        <a:blipFill>
                          <a:blip r:embed="rId4"/>
                          <a:stretch>
                            <a:fillRect l="-228926" t="-300000" r="-826" b="-19231"/>
                          </a:stretch>
                        </a:blipFill>
                      </a:tcPr>
                    </a:tc>
                    <a:extLst>
                      <a:ext uri="{0D108BD9-81ED-4DB2-BD59-A6C34878D82A}">
                        <a16:rowId xmlns:a16="http://schemas.microsoft.com/office/drawing/2014/main" val="3832970401"/>
                      </a:ext>
                    </a:extLst>
                  </a:tr>
                </a:tbl>
              </a:graphicData>
            </a:graphic>
          </p:graphicFrame>
        </mc:Fallback>
      </mc:AlternateContent>
      <mc:AlternateContent xmlns:mc="http://schemas.openxmlformats.org/markup-compatibility/2006" xmlns:a14="http://schemas.microsoft.com/office/drawing/2010/main">
        <mc:Choice Requires="a14">
          <p:sp>
            <p:nvSpPr>
              <p:cNvPr id="34" name="流程图: 磁盘 33">
                <a:extLst>
                  <a:ext uri="{FF2B5EF4-FFF2-40B4-BE49-F238E27FC236}">
                    <a16:creationId xmlns:a16="http://schemas.microsoft.com/office/drawing/2014/main" id="{FAF7A0A2-6B44-49A4-AF72-FDEC32A8549B}"/>
                  </a:ext>
                </a:extLst>
              </p:cNvPr>
              <p:cNvSpPr/>
              <p:nvPr/>
            </p:nvSpPr>
            <p:spPr>
              <a:xfrm>
                <a:off x="722621" y="3193775"/>
                <a:ext cx="1920809" cy="662606"/>
              </a:xfrm>
              <a:prstGeom prst="flowChartMagneticDisk">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j-ea"/>
                    <a:ea typeface="+mj-ea"/>
                  </a:rPr>
                  <a:t>模型</a:t>
                </a:r>
                <a:endParaRPr lang="en-US" altLang="zh-CN" sz="1600" b="1" dirty="0">
                  <a:solidFill>
                    <a:schemeClr val="tx1"/>
                  </a:solidFill>
                  <a:latin typeface="+mj-ea"/>
                  <a:ea typeface="+mj-ea"/>
                </a:endParaRPr>
              </a:p>
              <a:p>
                <a:pPr algn="ctr"/>
                <a14:m>
                  <m:oMathPara xmlns:m="http://schemas.openxmlformats.org/officeDocument/2006/math">
                    <m:oMathParaPr>
                      <m:jc m:val="centerGroup"/>
                    </m:oMathParaPr>
                    <m:oMath xmlns:m="http://schemas.openxmlformats.org/officeDocument/2006/math">
                      <m:r>
                        <a:rPr lang="en-US" altLang="zh-CN" sz="1600" b="1" i="1" smtClean="0">
                          <a:solidFill>
                            <a:schemeClr val="tx1"/>
                          </a:solidFill>
                          <a:latin typeface="Cambria Math" panose="02040503050406030204" pitchFamily="18" charset="0"/>
                          <a:ea typeface="+mj-ea"/>
                        </a:rPr>
                        <m:t>𝒇𝒆𝒂𝒕𝒖𝒓𝒆</m:t>
                      </m:r>
                      <m:r>
                        <a:rPr lang="en-US" altLang="zh-CN" sz="1600" b="1" i="1" smtClean="0">
                          <a:solidFill>
                            <a:schemeClr val="tx1"/>
                          </a:solidFill>
                          <a:latin typeface="Cambria Math" panose="02040503050406030204" pitchFamily="18" charset="0"/>
                          <a:ea typeface="+mj-ea"/>
                        </a:rPr>
                        <m:t>→</m:t>
                      </m:r>
                      <m:r>
                        <a:rPr lang="en-US" altLang="zh-CN" sz="1600" b="1" i="1" smtClean="0">
                          <a:solidFill>
                            <a:schemeClr val="tx1"/>
                          </a:solidFill>
                          <a:latin typeface="Cambria Math" panose="02040503050406030204" pitchFamily="18" charset="0"/>
                          <a:ea typeface="+mj-ea"/>
                        </a:rPr>
                        <m:t>𝑫𝑪𝑽𝑹</m:t>
                      </m:r>
                    </m:oMath>
                  </m:oMathPara>
                </a14:m>
                <a:endParaRPr lang="zh-CN" altLang="en-US" sz="1600" b="1" dirty="0">
                  <a:solidFill>
                    <a:schemeClr val="tx1"/>
                  </a:solidFill>
                  <a:latin typeface="+mj-ea"/>
                  <a:ea typeface="+mj-ea"/>
                </a:endParaRPr>
              </a:p>
            </p:txBody>
          </p:sp>
        </mc:Choice>
        <mc:Fallback xmlns="">
          <p:sp>
            <p:nvSpPr>
              <p:cNvPr id="34" name="流程图: 磁盘 33">
                <a:extLst>
                  <a:ext uri="{FF2B5EF4-FFF2-40B4-BE49-F238E27FC236}">
                    <a16:creationId xmlns:a16="http://schemas.microsoft.com/office/drawing/2014/main" id="{FAF7A0A2-6B44-49A4-AF72-FDEC32A8549B}"/>
                  </a:ext>
                </a:extLst>
              </p:cNvPr>
              <p:cNvSpPr>
                <a:spLocks noRot="1" noChangeAspect="1" noMove="1" noResize="1" noEditPoints="1" noAdjustHandles="1" noChangeArrowheads="1" noChangeShapeType="1" noTextEdit="1"/>
              </p:cNvSpPr>
              <p:nvPr/>
            </p:nvSpPr>
            <p:spPr>
              <a:xfrm>
                <a:off x="722621" y="3193775"/>
                <a:ext cx="1920809" cy="662606"/>
              </a:xfrm>
              <a:prstGeom prst="flowChartMagneticDisk">
                <a:avLst/>
              </a:prstGeom>
              <a:blipFill>
                <a:blip r:embed="rId5"/>
                <a:stretch>
                  <a:fillRect b="-7207"/>
                </a:stretch>
              </a:blipFill>
              <a:ln>
                <a:solidFill>
                  <a:schemeClr val="accent1"/>
                </a:solidFill>
              </a:ln>
            </p:spPr>
            <p:txBody>
              <a:bodyPr/>
              <a:lstStyle/>
              <a:p>
                <a:r>
                  <a:rPr lang="zh-CN" altLang="en-US">
                    <a:noFill/>
                  </a:rPr>
                  <a:t> </a:t>
                </a:r>
              </a:p>
            </p:txBody>
          </p:sp>
        </mc:Fallback>
      </mc:AlternateContent>
      <p:grpSp>
        <p:nvGrpSpPr>
          <p:cNvPr id="19" name="组合 18">
            <a:extLst>
              <a:ext uri="{FF2B5EF4-FFF2-40B4-BE49-F238E27FC236}">
                <a16:creationId xmlns:a16="http://schemas.microsoft.com/office/drawing/2014/main" id="{7A413C25-102E-443D-B87A-5181BC260C8A}"/>
              </a:ext>
            </a:extLst>
          </p:cNvPr>
          <p:cNvGrpSpPr/>
          <p:nvPr/>
        </p:nvGrpSpPr>
        <p:grpSpPr>
          <a:xfrm>
            <a:off x="265039" y="4283240"/>
            <a:ext cx="2378391" cy="2054321"/>
            <a:chOff x="265039" y="4283240"/>
            <a:chExt cx="2378391" cy="2054321"/>
          </a:xfrm>
        </p:grpSpPr>
        <p:grpSp>
          <p:nvGrpSpPr>
            <p:cNvPr id="18" name="组合 17">
              <a:extLst>
                <a:ext uri="{FF2B5EF4-FFF2-40B4-BE49-F238E27FC236}">
                  <a16:creationId xmlns:a16="http://schemas.microsoft.com/office/drawing/2014/main" id="{B2632423-40AD-426E-8170-143B43E882B8}"/>
                </a:ext>
              </a:extLst>
            </p:cNvPr>
            <p:cNvGrpSpPr/>
            <p:nvPr/>
          </p:nvGrpSpPr>
          <p:grpSpPr>
            <a:xfrm>
              <a:off x="265039" y="4283240"/>
              <a:ext cx="2378391" cy="2054321"/>
              <a:chOff x="265039" y="4283240"/>
              <a:chExt cx="2378391" cy="2054321"/>
            </a:xfrm>
          </p:grpSpPr>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5774FE48-1CF7-4543-93BB-B024545F493F}"/>
                      </a:ext>
                    </a:extLst>
                  </p:cNvPr>
                  <p:cNvSpPr/>
                  <p:nvPr/>
                </p:nvSpPr>
                <p:spPr>
                  <a:xfrm>
                    <a:off x="722621" y="4283240"/>
                    <a:ext cx="1920809" cy="56132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b="1" i="1" dirty="0" smtClean="0">
                              <a:solidFill>
                                <a:schemeClr val="tx1"/>
                              </a:solidFill>
                              <a:latin typeface="Cambria Math" panose="02040503050406030204" pitchFamily="18" charset="0"/>
                            </a:rPr>
                            <m:t>𝒚</m:t>
                          </m:r>
                          <m:r>
                            <a:rPr lang="en-US" altLang="zh-CN" sz="1600" b="1" i="1" dirty="0" smtClean="0">
                              <a:solidFill>
                                <a:schemeClr val="tx1"/>
                              </a:solidFill>
                              <a:latin typeface="Cambria Math" panose="02040503050406030204" pitchFamily="18" charset="0"/>
                            </a:rPr>
                            <m:t>&gt;</m:t>
                          </m:r>
                          <m:r>
                            <a:rPr lang="en-US" altLang="zh-CN" sz="1600" b="1" i="1" dirty="0" smtClean="0">
                              <a:solidFill>
                                <a:schemeClr val="tx1"/>
                              </a:solidFill>
                              <a:latin typeface="Cambria Math" panose="02040503050406030204" pitchFamily="18" charset="0"/>
                            </a:rPr>
                            <m:t>𝒕𝒂𝒈𝒆𝒕𝑫𝒄𝒗𝒓</m:t>
                          </m:r>
                          <m:r>
                            <a:rPr lang="en-US" altLang="zh-CN" sz="1600" b="1" i="1" smtClean="0">
                              <a:solidFill>
                                <a:schemeClr val="tx1"/>
                              </a:solidFill>
                              <a:latin typeface="Cambria Math" panose="02040503050406030204" pitchFamily="18" charset="0"/>
                            </a:rPr>
                            <m:t> ?</m:t>
                          </m:r>
                        </m:oMath>
                      </m:oMathPara>
                    </a14:m>
                    <a:endParaRPr lang="zh-CN" altLang="en-US" sz="1600" b="1" dirty="0">
                      <a:solidFill>
                        <a:schemeClr val="tx1"/>
                      </a:solidFill>
                    </a:endParaRPr>
                  </a:p>
                </p:txBody>
              </p:sp>
            </mc:Choice>
            <mc:Fallback xmlns="">
              <p:sp>
                <p:nvSpPr>
                  <p:cNvPr id="40" name="矩形 39">
                    <a:extLst>
                      <a:ext uri="{FF2B5EF4-FFF2-40B4-BE49-F238E27FC236}">
                        <a16:creationId xmlns:a16="http://schemas.microsoft.com/office/drawing/2014/main" id="{5774FE48-1CF7-4543-93BB-B024545F493F}"/>
                      </a:ext>
                    </a:extLst>
                  </p:cNvPr>
                  <p:cNvSpPr>
                    <a:spLocks noRot="1" noChangeAspect="1" noMove="1" noResize="1" noEditPoints="1" noAdjustHandles="1" noChangeArrowheads="1" noChangeShapeType="1" noTextEdit="1"/>
                  </p:cNvSpPr>
                  <p:nvPr/>
                </p:nvSpPr>
                <p:spPr>
                  <a:xfrm>
                    <a:off x="722621" y="4283240"/>
                    <a:ext cx="1920809" cy="561327"/>
                  </a:xfrm>
                  <a:prstGeom prst="rect">
                    <a:avLst/>
                  </a:prstGeom>
                  <a:blipFill>
                    <a:blip r:embed="rId6"/>
                    <a:stretch>
                      <a:fillRect/>
                    </a:stretch>
                  </a:blipFill>
                  <a:ln>
                    <a:solidFill>
                      <a:schemeClr val="accent5">
                        <a:lumMod val="40000"/>
                        <a:lumOff val="60000"/>
                      </a:schemeClr>
                    </a:solidFill>
                  </a:ln>
                </p:spPr>
                <p:txBody>
                  <a:bodyPr/>
                  <a:lstStyle/>
                  <a:p>
                    <a:r>
                      <a:rPr lang="zh-CN" altLang="en-US">
                        <a:noFill/>
                      </a:rPr>
                      <a:t> </a:t>
                    </a:r>
                  </a:p>
                </p:txBody>
              </p:sp>
            </mc:Fallback>
          </mc:AlternateContent>
          <p:sp>
            <p:nvSpPr>
              <p:cNvPr id="45" name="矩形 44">
                <a:extLst>
                  <a:ext uri="{FF2B5EF4-FFF2-40B4-BE49-F238E27FC236}">
                    <a16:creationId xmlns:a16="http://schemas.microsoft.com/office/drawing/2014/main" id="{B25BA368-B5D5-46EA-9710-7DDA095BC721}"/>
                  </a:ext>
                </a:extLst>
              </p:cNvPr>
              <p:cNvSpPr/>
              <p:nvPr/>
            </p:nvSpPr>
            <p:spPr>
              <a:xfrm>
                <a:off x="265039" y="5575741"/>
                <a:ext cx="1232457" cy="76182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j-ea"/>
                    <a:ea typeface="+mj-ea"/>
                  </a:rPr>
                  <a:t>过滤</a:t>
                </a:r>
              </a:p>
            </p:txBody>
          </p:sp>
          <p:cxnSp>
            <p:nvCxnSpPr>
              <p:cNvPr id="54" name="连接符: 肘形 53">
                <a:extLst>
                  <a:ext uri="{FF2B5EF4-FFF2-40B4-BE49-F238E27FC236}">
                    <a16:creationId xmlns:a16="http://schemas.microsoft.com/office/drawing/2014/main" id="{36315B78-CDD0-49A3-A016-566368AFE2B6}"/>
                  </a:ext>
                </a:extLst>
              </p:cNvPr>
              <p:cNvCxnSpPr>
                <a:cxnSpLocks/>
                <a:stCxn id="40" idx="2"/>
                <a:endCxn id="45" idx="0"/>
              </p:cNvCxnSpPr>
              <p:nvPr/>
            </p:nvCxnSpPr>
            <p:spPr>
              <a:xfrm rot="5400000">
                <a:off x="916560" y="4809275"/>
                <a:ext cx="731174" cy="8017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7" name="文本框 56">
              <a:extLst>
                <a:ext uri="{FF2B5EF4-FFF2-40B4-BE49-F238E27FC236}">
                  <a16:creationId xmlns:a16="http://schemas.microsoft.com/office/drawing/2014/main" id="{CEF7B366-793F-4916-90D2-DB0C8C05FCA0}"/>
                </a:ext>
              </a:extLst>
            </p:cNvPr>
            <p:cNvSpPr txBox="1"/>
            <p:nvPr/>
          </p:nvSpPr>
          <p:spPr>
            <a:xfrm>
              <a:off x="881267" y="5234100"/>
              <a:ext cx="337933" cy="276999"/>
            </a:xfrm>
            <a:prstGeom prst="rect">
              <a:avLst/>
            </a:prstGeom>
            <a:noFill/>
          </p:spPr>
          <p:txBody>
            <a:bodyPr wrap="square" rtlCol="0">
              <a:spAutoFit/>
            </a:bodyPr>
            <a:lstStyle/>
            <a:p>
              <a:r>
                <a:rPr lang="zh-CN" altLang="en-US" sz="1200" dirty="0">
                  <a:latin typeface="+mj-ea"/>
                  <a:ea typeface="+mj-ea"/>
                </a:rPr>
                <a:t>否</a:t>
              </a:r>
            </a:p>
          </p:txBody>
        </p:sp>
      </p:grpSp>
      <mc:AlternateContent xmlns:mc="http://schemas.openxmlformats.org/markup-compatibility/2006" xmlns:a14="http://schemas.microsoft.com/office/drawing/2010/main">
        <mc:Choice Requires="a14">
          <p:graphicFrame>
            <p:nvGraphicFramePr>
              <p:cNvPr id="71" name="表格 70">
                <a:extLst>
                  <a:ext uri="{FF2B5EF4-FFF2-40B4-BE49-F238E27FC236}">
                    <a16:creationId xmlns:a16="http://schemas.microsoft.com/office/drawing/2014/main" id="{A751A498-53DF-44D8-9445-8F6B544EE835}"/>
                  </a:ext>
                </a:extLst>
              </p:cNvPr>
              <p:cNvGraphicFramePr>
                <a:graphicFrameLocks noGrp="1"/>
              </p:cNvGraphicFramePr>
              <p:nvPr>
                <p:extLst>
                  <p:ext uri="{D42A27DB-BD31-4B8C-83A1-F6EECF244321}">
                    <p14:modId xmlns:p14="http://schemas.microsoft.com/office/powerpoint/2010/main" val="788977323"/>
                  </p:ext>
                </p:extLst>
              </p:nvPr>
            </p:nvGraphicFramePr>
            <p:xfrm>
              <a:off x="4568989" y="2774897"/>
              <a:ext cx="1035675" cy="1066800"/>
            </p:xfrm>
            <a:graphic>
              <a:graphicData uri="http://schemas.openxmlformats.org/drawingml/2006/table">
                <a:tbl>
                  <a:tblPr firstRow="1" bandRow="1">
                    <a:tableStyleId>{BC89EF96-8CEA-46FF-86C4-4CE0E7609802}</a:tableStyleId>
                  </a:tblPr>
                  <a:tblGrid>
                    <a:gridCol w="345225">
                      <a:extLst>
                        <a:ext uri="{9D8B030D-6E8A-4147-A177-3AD203B41FA5}">
                          <a16:colId xmlns:a16="http://schemas.microsoft.com/office/drawing/2014/main" val="1338026077"/>
                        </a:ext>
                      </a:extLst>
                    </a:gridCol>
                    <a:gridCol w="345225">
                      <a:extLst>
                        <a:ext uri="{9D8B030D-6E8A-4147-A177-3AD203B41FA5}">
                          <a16:colId xmlns:a16="http://schemas.microsoft.com/office/drawing/2014/main" val="410463181"/>
                        </a:ext>
                      </a:extLst>
                    </a:gridCol>
                    <a:gridCol w="345225">
                      <a:extLst>
                        <a:ext uri="{9D8B030D-6E8A-4147-A177-3AD203B41FA5}">
                          <a16:colId xmlns:a16="http://schemas.microsoft.com/office/drawing/2014/main" val="2256539806"/>
                        </a:ext>
                      </a:extLst>
                    </a:gridCol>
                  </a:tblGrid>
                  <a:tr h="289106">
                    <a:tc gridSpan="3">
                      <a:txBody>
                        <a:bodyPr/>
                        <a:lstStyle/>
                        <a:p>
                          <a:pPr algn="ctr"/>
                          <a:r>
                            <a:rPr lang="zh-CN" altLang="en-US" sz="1600" dirty="0"/>
                            <a:t>队列</a:t>
                          </a:r>
                          <a14:m>
                            <m:oMath xmlns:m="http://schemas.openxmlformats.org/officeDocument/2006/math">
                              <m:r>
                                <a:rPr lang="en-US" altLang="zh-CN" sz="1600" dirty="0" smtClean="0">
                                  <a:latin typeface="Cambria Math" panose="02040503050406030204" pitchFamily="18" charset="0"/>
                                </a:rPr>
                                <m:t>𝑄</m:t>
                              </m:r>
                            </m:oMath>
                          </a14:m>
                          <a:endParaRPr lang="zh-CN" altLang="en-US" sz="1600" dirty="0">
                            <a:latin typeface="+mj-ea"/>
                            <a:ea typeface="+mj-ea"/>
                          </a:endParaRPr>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656436118"/>
                      </a:ext>
                    </a:extLst>
                  </a:tr>
                  <a:tr h="289106">
                    <a:tc>
                      <a:txBody>
                        <a:bodyPr/>
                        <a:lstStyle/>
                        <a:p>
                          <a:endParaRPr lang="zh-CN" altLang="en-US" dirty="0"/>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3989256439"/>
                      </a:ext>
                    </a:extLst>
                  </a:tr>
                  <a:tr h="289106">
                    <a:tc>
                      <a:txBody>
                        <a:bodyPr/>
                        <a:lstStyle/>
                        <a:p>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4027951338"/>
                      </a:ext>
                    </a:extLst>
                  </a:tr>
                </a:tbl>
              </a:graphicData>
            </a:graphic>
          </p:graphicFrame>
        </mc:Choice>
        <mc:Fallback xmlns="">
          <p:graphicFrame>
            <p:nvGraphicFramePr>
              <p:cNvPr id="71" name="表格 70">
                <a:extLst>
                  <a:ext uri="{FF2B5EF4-FFF2-40B4-BE49-F238E27FC236}">
                    <a16:creationId xmlns:a16="http://schemas.microsoft.com/office/drawing/2014/main" id="{A751A498-53DF-44D8-9445-8F6B544EE835}"/>
                  </a:ext>
                </a:extLst>
              </p:cNvPr>
              <p:cNvGraphicFramePr>
                <a:graphicFrameLocks noGrp="1"/>
              </p:cNvGraphicFramePr>
              <p:nvPr>
                <p:extLst>
                  <p:ext uri="{D42A27DB-BD31-4B8C-83A1-F6EECF244321}">
                    <p14:modId xmlns:p14="http://schemas.microsoft.com/office/powerpoint/2010/main" val="788977323"/>
                  </p:ext>
                </p:extLst>
              </p:nvPr>
            </p:nvGraphicFramePr>
            <p:xfrm>
              <a:off x="4568989" y="2774897"/>
              <a:ext cx="1035675" cy="1066800"/>
            </p:xfrm>
            <a:graphic>
              <a:graphicData uri="http://schemas.openxmlformats.org/drawingml/2006/table">
                <a:tbl>
                  <a:tblPr firstRow="1" bandRow="1">
                    <a:tableStyleId>{BC89EF96-8CEA-46FF-86C4-4CE0E7609802}</a:tableStyleId>
                  </a:tblPr>
                  <a:tblGrid>
                    <a:gridCol w="345225">
                      <a:extLst>
                        <a:ext uri="{9D8B030D-6E8A-4147-A177-3AD203B41FA5}">
                          <a16:colId xmlns:a16="http://schemas.microsoft.com/office/drawing/2014/main" val="1338026077"/>
                        </a:ext>
                      </a:extLst>
                    </a:gridCol>
                    <a:gridCol w="345225">
                      <a:extLst>
                        <a:ext uri="{9D8B030D-6E8A-4147-A177-3AD203B41FA5}">
                          <a16:colId xmlns:a16="http://schemas.microsoft.com/office/drawing/2014/main" val="410463181"/>
                        </a:ext>
                      </a:extLst>
                    </a:gridCol>
                    <a:gridCol w="345225">
                      <a:extLst>
                        <a:ext uri="{9D8B030D-6E8A-4147-A177-3AD203B41FA5}">
                          <a16:colId xmlns:a16="http://schemas.microsoft.com/office/drawing/2014/main" val="2256539806"/>
                        </a:ext>
                      </a:extLst>
                    </a:gridCol>
                  </a:tblGrid>
                  <a:tr h="335280">
                    <a:tc gridSpan="3">
                      <a:txBody>
                        <a:bodyPr/>
                        <a:lstStyle/>
                        <a:p>
                          <a:endParaRPr lang="zh-CN"/>
                        </a:p>
                      </a:txBody>
                      <a:tcPr>
                        <a:blipFill>
                          <a:blip r:embed="rId10"/>
                          <a:stretch>
                            <a:fillRect l="-585" t="-7273" r="-1754" b="-223636"/>
                          </a:stretch>
                        </a:blipFill>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656436118"/>
                      </a:ext>
                    </a:extLst>
                  </a:tr>
                  <a:tr h="365760">
                    <a:tc>
                      <a:txBody>
                        <a:bodyPr/>
                        <a:lstStyle/>
                        <a:p>
                          <a:endParaRPr lang="zh-CN" altLang="en-US" dirty="0"/>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3989256439"/>
                      </a:ext>
                    </a:extLst>
                  </a:tr>
                  <a:tr h="365760">
                    <a:tc>
                      <a:txBody>
                        <a:bodyPr/>
                        <a:lstStyle/>
                        <a:p>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4027951338"/>
                      </a:ext>
                    </a:extLst>
                  </a:tr>
                </a:tbl>
              </a:graphicData>
            </a:graphic>
          </p:graphicFrame>
        </mc:Fallback>
      </mc:AlternateContent>
      <p:grpSp>
        <p:nvGrpSpPr>
          <p:cNvPr id="5" name="组合 4">
            <a:extLst>
              <a:ext uri="{FF2B5EF4-FFF2-40B4-BE49-F238E27FC236}">
                <a16:creationId xmlns:a16="http://schemas.microsoft.com/office/drawing/2014/main" id="{41CA61E1-C6C4-47FE-9048-B77B2DEDD9D0}"/>
              </a:ext>
            </a:extLst>
          </p:cNvPr>
          <p:cNvGrpSpPr/>
          <p:nvPr/>
        </p:nvGrpSpPr>
        <p:grpSpPr>
          <a:xfrm>
            <a:off x="4757183" y="3812965"/>
            <a:ext cx="1656332" cy="441543"/>
            <a:chOff x="5086826" y="3841697"/>
            <a:chExt cx="992958" cy="441543"/>
          </a:xfrm>
        </p:grpSpPr>
        <p:cxnSp>
          <p:nvCxnSpPr>
            <p:cNvPr id="72" name="直接箭头连接符 71">
              <a:extLst>
                <a:ext uri="{FF2B5EF4-FFF2-40B4-BE49-F238E27FC236}">
                  <a16:creationId xmlns:a16="http://schemas.microsoft.com/office/drawing/2014/main" id="{505E5710-7E16-4732-9B55-239F573E9C41}"/>
                </a:ext>
              </a:extLst>
            </p:cNvPr>
            <p:cNvCxnSpPr>
              <a:cxnSpLocks/>
              <a:stCxn id="65" idx="0"/>
              <a:endCxn id="71" idx="2"/>
            </p:cNvCxnSpPr>
            <p:nvPr/>
          </p:nvCxnSpPr>
          <p:spPr>
            <a:xfrm flipH="1" flipV="1">
              <a:off x="5086826" y="3841697"/>
              <a:ext cx="2" cy="4415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57C9E0DD-A0BA-4C49-A6E9-8409150A9107}"/>
                    </a:ext>
                  </a:extLst>
                </p:cNvPr>
                <p:cNvSpPr txBox="1"/>
                <p:nvPr/>
              </p:nvSpPr>
              <p:spPr>
                <a:xfrm>
                  <a:off x="5139152" y="3912294"/>
                  <a:ext cx="940632" cy="276999"/>
                </a:xfrm>
                <a:prstGeom prst="rect">
                  <a:avLst/>
                </a:prstGeom>
                <a:noFill/>
              </p:spPr>
              <p:txBody>
                <a:bodyPr wrap="square" rtlCol="0">
                  <a:spAutoFit/>
                </a:bodyPr>
                <a:lstStyle/>
                <a:p>
                  <a:pPr algn="ctr"/>
                  <a:r>
                    <a:rPr lang="zh-CN" altLang="en-US" sz="1200" dirty="0">
                      <a:latin typeface="+mj-ea"/>
                      <a:ea typeface="+mj-ea"/>
                    </a:rPr>
                    <a:t>计算</a:t>
                  </a:r>
                  <a14:m>
                    <m:oMath xmlns:m="http://schemas.openxmlformats.org/officeDocument/2006/math">
                      <m:r>
                        <a:rPr lang="en-US" altLang="zh-CN" sz="1200" b="0" i="1" smtClean="0">
                          <a:latin typeface="Cambria Math" panose="02040503050406030204" pitchFamily="18" charset="0"/>
                          <a:ea typeface="+mj-ea"/>
                        </a:rPr>
                        <m:t>𝑙𝑎𝑏𝑒𝑙</m:t>
                      </m:r>
                      <m:r>
                        <a:rPr lang="en-US" altLang="zh-CN" sz="1200" b="0" i="0" smtClean="0">
                          <a:latin typeface="Cambria Math" panose="02040503050406030204" pitchFamily="18" charset="0"/>
                          <a:ea typeface="+mj-ea"/>
                        </a:rPr>
                        <m:t>=</m:t>
                      </m:r>
                      <m:r>
                        <a:rPr lang="en-US" altLang="zh-CN" sz="1200" b="0" i="1" smtClean="0">
                          <a:latin typeface="Cambria Math" panose="02040503050406030204" pitchFamily="18" charset="0"/>
                          <a:ea typeface="+mj-ea"/>
                        </a:rPr>
                        <m:t>𝐷𝐶𝑉𝑅</m:t>
                      </m:r>
                    </m:oMath>
                  </a14:m>
                  <a:endParaRPr lang="zh-CN" altLang="en-US" sz="1200" dirty="0">
                    <a:latin typeface="+mj-ea"/>
                    <a:ea typeface="+mj-ea"/>
                  </a:endParaRPr>
                </a:p>
              </p:txBody>
            </p:sp>
          </mc:Choice>
          <mc:Fallback xmlns="">
            <p:sp>
              <p:nvSpPr>
                <p:cNvPr id="73" name="文本框 72">
                  <a:extLst>
                    <a:ext uri="{FF2B5EF4-FFF2-40B4-BE49-F238E27FC236}">
                      <a16:creationId xmlns:a16="http://schemas.microsoft.com/office/drawing/2014/main" id="{57C9E0DD-A0BA-4C49-A6E9-8409150A9107}"/>
                    </a:ext>
                  </a:extLst>
                </p:cNvPr>
                <p:cNvSpPr txBox="1">
                  <a:spLocks noRot="1" noChangeAspect="1" noMove="1" noResize="1" noEditPoints="1" noAdjustHandles="1" noChangeArrowheads="1" noChangeShapeType="1" noTextEdit="1"/>
                </p:cNvSpPr>
                <p:nvPr/>
              </p:nvSpPr>
              <p:spPr>
                <a:xfrm>
                  <a:off x="5139152" y="3912294"/>
                  <a:ext cx="940632" cy="276999"/>
                </a:xfrm>
                <a:prstGeom prst="rect">
                  <a:avLst/>
                </a:prstGeom>
                <a:blipFill>
                  <a:blip r:embed="rId11"/>
                  <a:stretch>
                    <a:fillRect b="-15217"/>
                  </a:stretch>
                </a:blipFill>
              </p:spPr>
              <p:txBody>
                <a:bodyPr/>
                <a:lstStyle/>
                <a:p>
                  <a:r>
                    <a:rPr lang="zh-CN" altLang="en-US">
                      <a:noFill/>
                    </a:rPr>
                    <a:t> </a:t>
                  </a:r>
                </a:p>
              </p:txBody>
            </p:sp>
          </mc:Fallback>
        </mc:AlternateContent>
      </p:grpSp>
      <p:grpSp>
        <p:nvGrpSpPr>
          <p:cNvPr id="20" name="组合 19">
            <a:extLst>
              <a:ext uri="{FF2B5EF4-FFF2-40B4-BE49-F238E27FC236}">
                <a16:creationId xmlns:a16="http://schemas.microsoft.com/office/drawing/2014/main" id="{B42BCFAE-AAEC-4D29-814C-88566C171543}"/>
              </a:ext>
            </a:extLst>
          </p:cNvPr>
          <p:cNvGrpSpPr/>
          <p:nvPr/>
        </p:nvGrpSpPr>
        <p:grpSpPr>
          <a:xfrm>
            <a:off x="1624098" y="4844566"/>
            <a:ext cx="2502326" cy="1492995"/>
            <a:chOff x="1624098" y="4844566"/>
            <a:chExt cx="2502326" cy="1492995"/>
          </a:xfrm>
        </p:grpSpPr>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517F0CB2-8E44-4A0A-9DF8-E7C846F97FD5}"/>
                    </a:ext>
                  </a:extLst>
                </p:cNvPr>
                <p:cNvSpPr/>
                <p:nvPr/>
              </p:nvSpPr>
              <p:spPr>
                <a:xfrm>
                  <a:off x="1624098" y="5578274"/>
                  <a:ext cx="1700943" cy="75928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j-ea"/>
                      <a:ea typeface="+mj-ea"/>
                    </a:rPr>
                    <a:t>排序竞争</a:t>
                  </a:r>
                  <a:endParaRPr lang="en-US" altLang="zh-CN" sz="1600" b="1" dirty="0">
                    <a:solidFill>
                      <a:schemeClr val="tx1"/>
                    </a:solidFill>
                    <a:latin typeface="+mj-ea"/>
                    <a:ea typeface="+mj-ea"/>
                  </a:endParaRPr>
                </a:p>
                <a:p>
                  <a:pPr algn="ctr"/>
                  <a:r>
                    <a:rPr lang="zh-CN" altLang="en-US" sz="1600" b="1" dirty="0">
                      <a:solidFill>
                        <a:schemeClr val="tx1"/>
                      </a:solidFill>
                      <a:latin typeface="+mj-ea"/>
                      <a:ea typeface="+mj-ea"/>
                    </a:rPr>
                    <a:t>使用</a:t>
                  </a:r>
                  <a14:m>
                    <m:oMath xmlns:m="http://schemas.openxmlformats.org/officeDocument/2006/math">
                      <m:sSub>
                        <m:sSubPr>
                          <m:ctrlPr>
                            <a:rPr lang="en-US" altLang="zh-CN" sz="1600" b="1" i="1" smtClean="0">
                              <a:solidFill>
                                <a:schemeClr val="tx1"/>
                              </a:solidFill>
                              <a:latin typeface="Cambria Math" panose="02040503050406030204" pitchFamily="18" charset="0"/>
                              <a:ea typeface="+mj-ea"/>
                            </a:rPr>
                          </m:ctrlPr>
                        </m:sSubPr>
                        <m:e>
                          <m:r>
                            <a:rPr lang="en-US" altLang="zh-CN" sz="1600" b="1" i="1">
                              <a:solidFill>
                                <a:schemeClr val="tx1"/>
                              </a:solidFill>
                              <a:latin typeface="Cambria Math" panose="02040503050406030204" pitchFamily="18" charset="0"/>
                            </a:rPr>
                            <m:t>𝒆𝑪𝑷𝑴</m:t>
                          </m:r>
                        </m:e>
                        <m:sub>
                          <m:r>
                            <a:rPr lang="en-US" altLang="zh-CN" sz="1600" b="1" i="1" smtClean="0">
                              <a:solidFill>
                                <a:schemeClr val="tx1"/>
                              </a:solidFill>
                              <a:latin typeface="Cambria Math" panose="02040503050406030204" pitchFamily="18" charset="0"/>
                              <a:ea typeface="+mj-ea"/>
                            </a:rPr>
                            <m:t>𝑽</m:t>
                          </m:r>
                          <m:r>
                            <a:rPr lang="en-US" altLang="zh-CN" sz="1600" b="1" i="1" smtClean="0">
                              <a:solidFill>
                                <a:schemeClr val="tx1"/>
                              </a:solidFill>
                              <a:latin typeface="Cambria Math" panose="02040503050406030204" pitchFamily="18" charset="0"/>
                              <a:ea typeface="+mj-ea"/>
                            </a:rPr>
                            <m:t>𝟏</m:t>
                          </m:r>
                        </m:sub>
                      </m:sSub>
                      <m:r>
                        <a:rPr lang="en-US" altLang="zh-CN" sz="1600" b="1" i="1" smtClean="0">
                          <a:solidFill>
                            <a:schemeClr val="tx1"/>
                          </a:solidFill>
                          <a:latin typeface="Cambria Math" panose="02040503050406030204" pitchFamily="18" charset="0"/>
                          <a:ea typeface="+mj-ea"/>
                        </a:rPr>
                        <m:t>∗</m:t>
                      </m:r>
                      <m:r>
                        <a:rPr lang="en-US" altLang="zh-CN" sz="1600" b="1" i="1" smtClean="0">
                          <a:solidFill>
                            <a:schemeClr val="tx1"/>
                          </a:solidFill>
                          <a:latin typeface="Cambria Math" panose="02040503050406030204" pitchFamily="18" charset="0"/>
                          <a:ea typeface="+mj-ea"/>
                        </a:rPr>
                        <m:t>𝑪</m:t>
                      </m:r>
                    </m:oMath>
                  </a14:m>
                  <a:endParaRPr lang="zh-CN" altLang="en-US" sz="1600" b="1" dirty="0">
                    <a:solidFill>
                      <a:schemeClr val="tx1"/>
                    </a:solidFill>
                    <a:latin typeface="+mj-ea"/>
                    <a:ea typeface="+mj-ea"/>
                  </a:endParaRPr>
                </a:p>
              </p:txBody>
            </p:sp>
          </mc:Choice>
          <mc:Fallback xmlns="">
            <p:sp>
              <p:nvSpPr>
                <p:cNvPr id="53" name="矩形 52">
                  <a:extLst>
                    <a:ext uri="{FF2B5EF4-FFF2-40B4-BE49-F238E27FC236}">
                      <a16:creationId xmlns:a16="http://schemas.microsoft.com/office/drawing/2014/main" id="{517F0CB2-8E44-4A0A-9DF8-E7C846F97FD5}"/>
                    </a:ext>
                  </a:extLst>
                </p:cNvPr>
                <p:cNvSpPr>
                  <a:spLocks noRot="1" noChangeAspect="1" noMove="1" noResize="1" noEditPoints="1" noAdjustHandles="1" noChangeArrowheads="1" noChangeShapeType="1" noTextEdit="1"/>
                </p:cNvSpPr>
                <p:nvPr/>
              </p:nvSpPr>
              <p:spPr>
                <a:xfrm>
                  <a:off x="1624098" y="5578274"/>
                  <a:ext cx="1700943" cy="759287"/>
                </a:xfrm>
                <a:prstGeom prst="rect">
                  <a:avLst/>
                </a:prstGeom>
                <a:blipFill>
                  <a:blip r:embed="rId12"/>
                  <a:stretch>
                    <a:fillRect l="-356"/>
                  </a:stretch>
                </a:blipFill>
                <a:ln>
                  <a:solidFill>
                    <a:schemeClr val="accent5">
                      <a:lumMod val="40000"/>
                      <a:lumOff val="60000"/>
                    </a:schemeClr>
                  </a:solidFill>
                </a:ln>
              </p:spPr>
              <p:txBody>
                <a:bodyPr/>
                <a:lstStyle/>
                <a:p>
                  <a:r>
                    <a:rPr lang="zh-CN" altLang="en-US">
                      <a:noFill/>
                    </a:rPr>
                    <a:t> </a:t>
                  </a:r>
                </a:p>
              </p:txBody>
            </p:sp>
          </mc:Fallback>
        </mc:AlternateContent>
        <p:cxnSp>
          <p:nvCxnSpPr>
            <p:cNvPr id="55" name="连接符: 肘形 54">
              <a:extLst>
                <a:ext uri="{FF2B5EF4-FFF2-40B4-BE49-F238E27FC236}">
                  <a16:creationId xmlns:a16="http://schemas.microsoft.com/office/drawing/2014/main" id="{8A8B3CAD-C513-4510-8BC3-5B058966BF54}"/>
                </a:ext>
              </a:extLst>
            </p:cNvPr>
            <p:cNvCxnSpPr>
              <a:cxnSpLocks/>
              <a:stCxn id="40" idx="2"/>
              <a:endCxn id="53" idx="0"/>
            </p:cNvCxnSpPr>
            <p:nvPr/>
          </p:nvCxnSpPr>
          <p:spPr>
            <a:xfrm rot="16200000" flipH="1">
              <a:off x="1711945" y="4815648"/>
              <a:ext cx="733707" cy="7915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23AAE7CD-1B6A-407C-BC9B-B4F8BD93B09F}"/>
                </a:ext>
              </a:extLst>
            </p:cNvPr>
            <p:cNvSpPr txBox="1"/>
            <p:nvPr/>
          </p:nvSpPr>
          <p:spPr>
            <a:xfrm>
              <a:off x="2199231" y="5249430"/>
              <a:ext cx="337933" cy="276999"/>
            </a:xfrm>
            <a:prstGeom prst="rect">
              <a:avLst/>
            </a:prstGeom>
            <a:noFill/>
          </p:spPr>
          <p:txBody>
            <a:bodyPr wrap="square" rtlCol="0">
              <a:spAutoFit/>
            </a:bodyPr>
            <a:lstStyle/>
            <a:p>
              <a:r>
                <a:rPr lang="zh-CN" altLang="en-US" sz="1200" dirty="0">
                  <a:latin typeface="+mj-ea"/>
                  <a:ea typeface="+mj-ea"/>
                </a:rPr>
                <a:t>是</a:t>
              </a:r>
            </a:p>
          </p:txBody>
        </p:sp>
        <p:cxnSp>
          <p:nvCxnSpPr>
            <p:cNvPr id="76" name="直接箭头连接符 75">
              <a:extLst>
                <a:ext uri="{FF2B5EF4-FFF2-40B4-BE49-F238E27FC236}">
                  <a16:creationId xmlns:a16="http://schemas.microsoft.com/office/drawing/2014/main" id="{0DF7D07D-BE51-4C3F-8F4A-C9CFC9B01A26}"/>
                </a:ext>
              </a:extLst>
            </p:cNvPr>
            <p:cNvCxnSpPr>
              <a:cxnSpLocks/>
              <a:stCxn id="53" idx="3"/>
              <a:endCxn id="60" idx="1"/>
            </p:cNvCxnSpPr>
            <p:nvPr/>
          </p:nvCxnSpPr>
          <p:spPr>
            <a:xfrm>
              <a:off x="3325041" y="5957918"/>
              <a:ext cx="801383"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7" name="文本框 76">
              <a:extLst>
                <a:ext uri="{FF2B5EF4-FFF2-40B4-BE49-F238E27FC236}">
                  <a16:creationId xmlns:a16="http://schemas.microsoft.com/office/drawing/2014/main" id="{CDC6FD08-FFE2-4F1D-8BFA-77347CA4F59A}"/>
                </a:ext>
              </a:extLst>
            </p:cNvPr>
            <p:cNvSpPr txBox="1"/>
            <p:nvPr/>
          </p:nvSpPr>
          <p:spPr>
            <a:xfrm>
              <a:off x="3331048" y="6009240"/>
              <a:ext cx="795376" cy="276999"/>
            </a:xfrm>
            <a:prstGeom prst="rect">
              <a:avLst/>
            </a:prstGeom>
            <a:noFill/>
          </p:spPr>
          <p:txBody>
            <a:bodyPr wrap="square" rtlCol="0">
              <a:spAutoFit/>
            </a:bodyPr>
            <a:lstStyle/>
            <a:p>
              <a:r>
                <a:rPr lang="zh-CN" altLang="en-US" sz="1200" dirty="0">
                  <a:latin typeface="+mj-ea"/>
                  <a:ea typeface="+mj-ea"/>
                </a:rPr>
                <a:t>日志落库</a:t>
              </a:r>
            </a:p>
          </p:txBody>
        </p:sp>
      </p:grpSp>
      <p:grpSp>
        <p:nvGrpSpPr>
          <p:cNvPr id="16" name="组合 15">
            <a:extLst>
              <a:ext uri="{FF2B5EF4-FFF2-40B4-BE49-F238E27FC236}">
                <a16:creationId xmlns:a16="http://schemas.microsoft.com/office/drawing/2014/main" id="{77D4FA7E-85E2-49AA-B3AB-78915D7C367F}"/>
              </a:ext>
            </a:extLst>
          </p:cNvPr>
          <p:cNvGrpSpPr/>
          <p:nvPr/>
        </p:nvGrpSpPr>
        <p:grpSpPr>
          <a:xfrm>
            <a:off x="1063603" y="949925"/>
            <a:ext cx="3027069" cy="914400"/>
            <a:chOff x="1063603" y="949925"/>
            <a:chExt cx="3027069" cy="914400"/>
          </a:xfrm>
        </p:grpSpPr>
        <p:pic>
          <p:nvPicPr>
            <p:cNvPr id="78" name="图形 77" descr="男人群">
              <a:extLst>
                <a:ext uri="{FF2B5EF4-FFF2-40B4-BE49-F238E27FC236}">
                  <a16:creationId xmlns:a16="http://schemas.microsoft.com/office/drawing/2014/main" id="{75501CFA-4481-4198-8157-B49CD39DB59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76272" y="949925"/>
              <a:ext cx="914400" cy="914400"/>
            </a:xfrm>
            <a:prstGeom prst="rect">
              <a:avLst/>
            </a:prstGeom>
          </p:spPr>
        </p:pic>
        <p:grpSp>
          <p:nvGrpSpPr>
            <p:cNvPr id="15" name="组合 14">
              <a:extLst>
                <a:ext uri="{FF2B5EF4-FFF2-40B4-BE49-F238E27FC236}">
                  <a16:creationId xmlns:a16="http://schemas.microsoft.com/office/drawing/2014/main" id="{28B0EF1B-645D-4BF3-A634-E7A9D852D713}"/>
                </a:ext>
              </a:extLst>
            </p:cNvPr>
            <p:cNvGrpSpPr/>
            <p:nvPr/>
          </p:nvGrpSpPr>
          <p:grpSpPr>
            <a:xfrm>
              <a:off x="1063603" y="1026215"/>
              <a:ext cx="2112669" cy="761820"/>
              <a:chOff x="1063603" y="1026215"/>
              <a:chExt cx="2112669" cy="761820"/>
            </a:xfrm>
          </p:grpSpPr>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BEA0149A-59A8-4360-87D7-04E97E006C34}"/>
                      </a:ext>
                    </a:extLst>
                  </p:cNvPr>
                  <p:cNvSpPr txBox="1"/>
                  <p:nvPr/>
                </p:nvSpPr>
                <p:spPr>
                  <a:xfrm>
                    <a:off x="2493824" y="1104038"/>
                    <a:ext cx="63610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𝑝𝑑𝑐𝑣𝑟</m:t>
                              </m:r>
                            </m:e>
                            <m:sub>
                              <m:r>
                                <a:rPr lang="en-US" altLang="zh-CN" sz="1200" b="0" i="1" smtClean="0">
                                  <a:latin typeface="Cambria Math" panose="02040503050406030204" pitchFamily="18" charset="0"/>
                                </a:rPr>
                                <m:t>𝑐𝑢𝑟</m:t>
                              </m:r>
                            </m:sub>
                          </m:sSub>
                        </m:oMath>
                      </m:oMathPara>
                    </a14:m>
                    <a:endParaRPr lang="zh-CN" altLang="en-US" sz="1200" dirty="0"/>
                  </a:p>
                </p:txBody>
              </p:sp>
            </mc:Choice>
            <mc:Fallback xmlns="">
              <p:sp>
                <p:nvSpPr>
                  <p:cNvPr id="36" name="文本框 35">
                    <a:extLst>
                      <a:ext uri="{FF2B5EF4-FFF2-40B4-BE49-F238E27FC236}">
                        <a16:creationId xmlns:a16="http://schemas.microsoft.com/office/drawing/2014/main" id="{BEA0149A-59A8-4360-87D7-04E97E006C34}"/>
                      </a:ext>
                    </a:extLst>
                  </p:cNvPr>
                  <p:cNvSpPr txBox="1">
                    <a:spLocks noRot="1" noChangeAspect="1" noMove="1" noResize="1" noEditPoints="1" noAdjustHandles="1" noChangeArrowheads="1" noChangeShapeType="1" noTextEdit="1"/>
                  </p:cNvSpPr>
                  <p:nvPr/>
                </p:nvSpPr>
                <p:spPr>
                  <a:xfrm>
                    <a:off x="2493824" y="1104038"/>
                    <a:ext cx="636104" cy="276999"/>
                  </a:xfrm>
                  <a:prstGeom prst="rect">
                    <a:avLst/>
                  </a:prstGeom>
                  <a:blipFill>
                    <a:blip r:embed="rId15"/>
                    <a:stretch>
                      <a:fillRect r="-8654" b="-6522"/>
                    </a:stretch>
                  </a:blipFill>
                </p:spPr>
                <p:txBody>
                  <a:bodyPr/>
                  <a:lstStyle/>
                  <a:p>
                    <a:r>
                      <a:rPr lang="zh-CN" altLang="en-US">
                        <a:noFill/>
                      </a:rPr>
                      <a:t> </a:t>
                    </a:r>
                  </a:p>
                </p:txBody>
              </p:sp>
            </mc:Fallback>
          </mc:AlternateContent>
          <p:cxnSp>
            <p:nvCxnSpPr>
              <p:cNvPr id="79" name="直接箭头连接符 78">
                <a:extLst>
                  <a:ext uri="{FF2B5EF4-FFF2-40B4-BE49-F238E27FC236}">
                    <a16:creationId xmlns:a16="http://schemas.microsoft.com/office/drawing/2014/main" id="{75B39F41-E465-4C8A-A32B-B9F5696E206C}"/>
                  </a:ext>
                </a:extLst>
              </p:cNvPr>
              <p:cNvCxnSpPr>
                <a:cxnSpLocks/>
                <a:stCxn id="78" idx="1"/>
                <a:endCxn id="80" idx="3"/>
              </p:cNvCxnSpPr>
              <p:nvPr/>
            </p:nvCxnSpPr>
            <p:spPr>
              <a:xfrm flipH="1">
                <a:off x="2296060" y="1407125"/>
                <a:ext cx="880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CCB39DD1-4203-407E-9D21-09A80F6B3FE3}"/>
                  </a:ext>
                </a:extLst>
              </p:cNvPr>
              <p:cNvGrpSpPr/>
              <p:nvPr/>
            </p:nvGrpSpPr>
            <p:grpSpPr>
              <a:xfrm>
                <a:off x="1063603" y="1026215"/>
                <a:ext cx="1232457" cy="761820"/>
                <a:chOff x="1151059" y="2124170"/>
                <a:chExt cx="1232457" cy="761820"/>
              </a:xfrm>
            </p:grpSpPr>
            <p:sp>
              <p:nvSpPr>
                <p:cNvPr id="80" name="矩形 79">
                  <a:extLst>
                    <a:ext uri="{FF2B5EF4-FFF2-40B4-BE49-F238E27FC236}">
                      <a16:creationId xmlns:a16="http://schemas.microsoft.com/office/drawing/2014/main" id="{C2D548F9-831A-43D0-BD51-D7C6F6122D75}"/>
                    </a:ext>
                  </a:extLst>
                </p:cNvPr>
                <p:cNvSpPr/>
                <p:nvPr/>
              </p:nvSpPr>
              <p:spPr>
                <a:xfrm>
                  <a:off x="1151059" y="2124170"/>
                  <a:ext cx="1232457" cy="761820"/>
                </a:xfrm>
                <a:prstGeom prst="rect">
                  <a:avLst/>
                </a:prstGeom>
                <a:solidFill>
                  <a:schemeClr val="accent5">
                    <a:lumMod val="40000"/>
                    <a:lumOff val="60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solidFill>
                        <a:schemeClr val="tx1"/>
                      </a:solidFill>
                      <a:latin typeface="微软雅黑 (标题)"/>
                      <a:ea typeface="+mj-ea"/>
                    </a:rPr>
                    <a:t>次留率调价</a:t>
                  </a:r>
                  <a:endParaRPr lang="en-US" altLang="zh-CN" sz="1600" b="1" dirty="0">
                    <a:solidFill>
                      <a:schemeClr val="tx1"/>
                    </a:solidFill>
                    <a:latin typeface="微软雅黑 (标题)"/>
                    <a:ea typeface="+mj-ea"/>
                  </a:endParaRPr>
                </a:p>
                <a:p>
                  <a:pPr algn="ctr"/>
                  <a:endParaRPr lang="en-US" altLang="zh-CN" sz="1600" b="1" dirty="0">
                    <a:solidFill>
                      <a:schemeClr val="tx1"/>
                    </a:solidFill>
                    <a:latin typeface="微软雅黑 (标题)"/>
                    <a:ea typeface="+mj-ea"/>
                  </a:endParaRPr>
                </a:p>
                <a:p>
                  <a:pPr algn="ctr"/>
                  <a:endParaRPr lang="zh-CN" altLang="en-US" sz="1600" b="1" dirty="0">
                    <a:solidFill>
                      <a:schemeClr val="tx1"/>
                    </a:solidFill>
                    <a:latin typeface="微软雅黑 (标题)"/>
                    <a:ea typeface="+mj-ea"/>
                  </a:endParaRPr>
                </a:p>
              </p:txBody>
            </p:sp>
            <p:sp>
              <p:nvSpPr>
                <p:cNvPr id="81" name="椭圆 80">
                  <a:extLst>
                    <a:ext uri="{FF2B5EF4-FFF2-40B4-BE49-F238E27FC236}">
                      <a16:creationId xmlns:a16="http://schemas.microsoft.com/office/drawing/2014/main" id="{290BB7AC-88B6-4E7A-9BC3-0EF621881FDA}"/>
                    </a:ext>
                  </a:extLst>
                </p:cNvPr>
                <p:cNvSpPr/>
                <p:nvPr/>
              </p:nvSpPr>
              <p:spPr>
                <a:xfrm>
                  <a:off x="1167275" y="2416113"/>
                  <a:ext cx="170990" cy="168728"/>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82" name="椭圆 81">
                  <a:extLst>
                    <a:ext uri="{FF2B5EF4-FFF2-40B4-BE49-F238E27FC236}">
                      <a16:creationId xmlns:a16="http://schemas.microsoft.com/office/drawing/2014/main" id="{8B1F2768-483F-4B49-8002-57F69C1CF267}"/>
                    </a:ext>
                  </a:extLst>
                </p:cNvPr>
                <p:cNvSpPr/>
                <p:nvPr/>
              </p:nvSpPr>
              <p:spPr>
                <a:xfrm>
                  <a:off x="1167275" y="2671937"/>
                  <a:ext cx="170990" cy="16872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83" name="椭圆 82">
                  <a:extLst>
                    <a:ext uri="{FF2B5EF4-FFF2-40B4-BE49-F238E27FC236}">
                      <a16:creationId xmlns:a16="http://schemas.microsoft.com/office/drawing/2014/main" id="{C94EDD7D-DAC7-4410-B534-68284616A0DE}"/>
                    </a:ext>
                  </a:extLst>
                </p:cNvPr>
                <p:cNvSpPr/>
                <p:nvPr/>
              </p:nvSpPr>
              <p:spPr>
                <a:xfrm>
                  <a:off x="1375947" y="2669593"/>
                  <a:ext cx="170990" cy="16872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84" name="椭圆 83">
                  <a:extLst>
                    <a:ext uri="{FF2B5EF4-FFF2-40B4-BE49-F238E27FC236}">
                      <a16:creationId xmlns:a16="http://schemas.microsoft.com/office/drawing/2014/main" id="{E6F26ADC-9C15-40D3-9B12-B04C41CDC947}"/>
                    </a:ext>
                  </a:extLst>
                </p:cNvPr>
                <p:cNvSpPr/>
                <p:nvPr/>
              </p:nvSpPr>
              <p:spPr>
                <a:xfrm>
                  <a:off x="1950071" y="2416113"/>
                  <a:ext cx="170990" cy="168728"/>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85" name="椭圆 84">
                  <a:extLst>
                    <a:ext uri="{FF2B5EF4-FFF2-40B4-BE49-F238E27FC236}">
                      <a16:creationId xmlns:a16="http://schemas.microsoft.com/office/drawing/2014/main" id="{26DF8A54-44D8-4C1B-8043-B70F07B3E513}"/>
                    </a:ext>
                  </a:extLst>
                </p:cNvPr>
                <p:cNvSpPr/>
                <p:nvPr/>
              </p:nvSpPr>
              <p:spPr>
                <a:xfrm>
                  <a:off x="1950071" y="2671937"/>
                  <a:ext cx="170990" cy="16872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86" name="椭圆 85">
                  <a:extLst>
                    <a:ext uri="{FF2B5EF4-FFF2-40B4-BE49-F238E27FC236}">
                      <a16:creationId xmlns:a16="http://schemas.microsoft.com/office/drawing/2014/main" id="{9EA3761E-803C-435B-96FC-F93877C8BD4F}"/>
                    </a:ext>
                  </a:extLst>
                </p:cNvPr>
                <p:cNvSpPr/>
                <p:nvPr/>
              </p:nvSpPr>
              <p:spPr>
                <a:xfrm>
                  <a:off x="2159830" y="2416113"/>
                  <a:ext cx="170990" cy="168728"/>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cxnSp>
              <p:nvCxnSpPr>
                <p:cNvPr id="4" name="直接箭头连接符 3">
                  <a:extLst>
                    <a:ext uri="{FF2B5EF4-FFF2-40B4-BE49-F238E27FC236}">
                      <a16:creationId xmlns:a16="http://schemas.microsoft.com/office/drawing/2014/main" id="{0BB29E20-C93D-4C3F-ADF4-3FC6D5E501C3}"/>
                    </a:ext>
                  </a:extLst>
                </p:cNvPr>
                <p:cNvCxnSpPr>
                  <a:cxnSpLocks/>
                </p:cNvCxnSpPr>
                <p:nvPr/>
              </p:nvCxnSpPr>
              <p:spPr>
                <a:xfrm>
                  <a:off x="1505342" y="2627702"/>
                  <a:ext cx="464135" cy="2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281D7D7-189B-4562-B970-54C98C421FA8}"/>
                        </a:ext>
                      </a:extLst>
                    </p:cNvPr>
                    <p:cNvSpPr txBox="1"/>
                    <p:nvPr/>
                  </p:nvSpPr>
                  <p:spPr>
                    <a:xfrm>
                      <a:off x="1708360" y="2433230"/>
                      <a:ext cx="117853"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𝐶</m:t>
                            </m:r>
                          </m:oMath>
                        </m:oMathPara>
                      </a14:m>
                      <a:endParaRPr lang="zh-CN" altLang="en-US" sz="1000" dirty="0"/>
                    </a:p>
                  </p:txBody>
                </p:sp>
              </mc:Choice>
              <mc:Fallback xmlns="">
                <p:sp>
                  <p:nvSpPr>
                    <p:cNvPr id="6" name="文本框 5">
                      <a:extLst>
                        <a:ext uri="{FF2B5EF4-FFF2-40B4-BE49-F238E27FC236}">
                          <a16:creationId xmlns:a16="http://schemas.microsoft.com/office/drawing/2014/main" id="{0281D7D7-189B-4562-B970-54C98C421FA8}"/>
                        </a:ext>
                      </a:extLst>
                    </p:cNvPr>
                    <p:cNvSpPr txBox="1">
                      <a:spLocks noRot="1" noChangeAspect="1" noMove="1" noResize="1" noEditPoints="1" noAdjustHandles="1" noChangeArrowheads="1" noChangeShapeType="1" noTextEdit="1"/>
                    </p:cNvSpPr>
                    <p:nvPr/>
                  </p:nvSpPr>
                  <p:spPr>
                    <a:xfrm>
                      <a:off x="1708360" y="2433230"/>
                      <a:ext cx="117853" cy="153888"/>
                    </a:xfrm>
                    <a:prstGeom prst="rect">
                      <a:avLst/>
                    </a:prstGeom>
                    <a:blipFill>
                      <a:blip r:embed="rId16"/>
                      <a:stretch>
                        <a:fillRect l="-26316" r="-21053" b="-12000"/>
                      </a:stretch>
                    </a:blipFill>
                  </p:spPr>
                  <p:txBody>
                    <a:bodyPr/>
                    <a:lstStyle/>
                    <a:p>
                      <a:r>
                        <a:rPr lang="zh-CN" altLang="en-US">
                          <a:noFill/>
                        </a:rPr>
                        <a:t> </a:t>
                      </a:r>
                    </a:p>
                  </p:txBody>
                </p:sp>
              </mc:Fallback>
            </mc:AlternateContent>
          </p:grpSp>
        </p:grpSp>
      </p:grpSp>
      <p:grpSp>
        <p:nvGrpSpPr>
          <p:cNvPr id="17" name="组合 16">
            <a:extLst>
              <a:ext uri="{FF2B5EF4-FFF2-40B4-BE49-F238E27FC236}">
                <a16:creationId xmlns:a16="http://schemas.microsoft.com/office/drawing/2014/main" id="{727AECA9-08BE-4923-A4D3-29B475416983}"/>
              </a:ext>
            </a:extLst>
          </p:cNvPr>
          <p:cNvGrpSpPr/>
          <p:nvPr/>
        </p:nvGrpSpPr>
        <p:grpSpPr>
          <a:xfrm>
            <a:off x="1665658" y="1788035"/>
            <a:ext cx="1656332" cy="2518094"/>
            <a:chOff x="1665658" y="1788035"/>
            <a:chExt cx="1656332" cy="2518094"/>
          </a:xfrm>
        </p:grpSpPr>
        <p:cxnSp>
          <p:nvCxnSpPr>
            <p:cNvPr id="39" name="直接箭头连接符 38">
              <a:extLst>
                <a:ext uri="{FF2B5EF4-FFF2-40B4-BE49-F238E27FC236}">
                  <a16:creationId xmlns:a16="http://schemas.microsoft.com/office/drawing/2014/main" id="{4A25AD58-6F67-4748-BDD4-D1071A2DF85B}"/>
                </a:ext>
              </a:extLst>
            </p:cNvPr>
            <p:cNvCxnSpPr>
              <a:cxnSpLocks/>
              <a:stCxn id="34" idx="3"/>
              <a:endCxn id="40" idx="0"/>
            </p:cNvCxnSpPr>
            <p:nvPr/>
          </p:nvCxnSpPr>
          <p:spPr>
            <a:xfrm>
              <a:off x="1683026" y="3856381"/>
              <a:ext cx="0" cy="426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3563C7A4-969D-469F-90DA-1CF57C7F0FA7}"/>
                </a:ext>
              </a:extLst>
            </p:cNvPr>
            <p:cNvCxnSpPr>
              <a:cxnSpLocks/>
              <a:stCxn id="80" idx="2"/>
              <a:endCxn id="34" idx="1"/>
            </p:cNvCxnSpPr>
            <p:nvPr/>
          </p:nvCxnSpPr>
          <p:spPr>
            <a:xfrm>
              <a:off x="1679832" y="1788035"/>
              <a:ext cx="3194" cy="1405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610343BD-A33C-4A9D-BF84-AE23FB6E3722}"/>
                    </a:ext>
                  </a:extLst>
                </p:cNvPr>
                <p:cNvSpPr txBox="1"/>
                <p:nvPr/>
              </p:nvSpPr>
              <p:spPr>
                <a:xfrm>
                  <a:off x="1665658" y="4012331"/>
                  <a:ext cx="1656332" cy="293798"/>
                </a:xfrm>
                <a:prstGeom prst="rect">
                  <a:avLst/>
                </a:prstGeom>
                <a:noFill/>
              </p:spPr>
              <p:txBody>
                <a:bodyPr wrap="square" rtlCol="0">
                  <a:spAutoFit/>
                </a:bodyPr>
                <a:lstStyle/>
                <a:p>
                  <a:pPr algn="ctr"/>
                  <a:r>
                    <a:rPr lang="zh-CN" altLang="en-US" sz="1200" dirty="0">
                      <a:latin typeface="+mj-ea"/>
                      <a:ea typeface="+mj-ea"/>
                    </a:rPr>
                    <a:t>预估</a:t>
                  </a:r>
                  <a14:m>
                    <m:oMath xmlns:m="http://schemas.openxmlformats.org/officeDocument/2006/math">
                      <m:r>
                        <a:rPr lang="en-US" altLang="zh-CN" sz="1200" b="0" i="1" smtClean="0">
                          <a:latin typeface="Cambria Math" panose="02040503050406030204" pitchFamily="18" charset="0"/>
                          <a:ea typeface="+mj-ea"/>
                        </a:rPr>
                        <m:t>𝑦</m:t>
                      </m:r>
                      <m:r>
                        <a:rPr lang="en-US" altLang="zh-CN" sz="1200" b="0" i="1" smtClean="0">
                          <a:latin typeface="Cambria Math" panose="02040503050406030204" pitchFamily="18" charset="0"/>
                          <a:ea typeface="+mj-ea"/>
                        </a:rPr>
                        <m:t>=</m:t>
                      </m:r>
                      <m:sSub>
                        <m:sSubPr>
                          <m:ctrlPr>
                            <a:rPr lang="en-US" altLang="zh-CN" sz="1200" b="0" i="1" smtClean="0">
                              <a:latin typeface="Cambria Math" panose="02040503050406030204" pitchFamily="18" charset="0"/>
                              <a:ea typeface="+mj-ea"/>
                            </a:rPr>
                          </m:ctrlPr>
                        </m:sSubPr>
                        <m:e>
                          <m:r>
                            <a:rPr lang="en-US" altLang="zh-CN" sz="1200" b="0" i="1" smtClean="0">
                              <a:latin typeface="Cambria Math" panose="02040503050406030204" pitchFamily="18" charset="0"/>
                              <a:ea typeface="+mj-ea"/>
                            </a:rPr>
                            <m:t>𝐷𝐶𝑉𝑅</m:t>
                          </m:r>
                        </m:e>
                        <m:sub>
                          <m:sSub>
                            <m:sSubPr>
                              <m:ctrlPr>
                                <a:rPr lang="en-US" altLang="zh-CN" sz="1200" b="0" i="1" smtClean="0">
                                  <a:latin typeface="Cambria Math" panose="02040503050406030204" pitchFamily="18" charset="0"/>
                                  <a:ea typeface="+mj-ea"/>
                                </a:rPr>
                              </m:ctrlPr>
                            </m:sSubPr>
                            <m:e>
                              <m:r>
                                <a:rPr lang="en-US" altLang="zh-CN" sz="1200" b="0" i="1" smtClean="0">
                                  <a:latin typeface="Cambria Math" panose="02040503050406030204" pitchFamily="18" charset="0"/>
                                  <a:ea typeface="+mj-ea"/>
                                </a:rPr>
                                <m:t>𝑝𝑑𝑐𝑣𝑟</m:t>
                              </m:r>
                            </m:e>
                            <m:sub>
                              <m:r>
                                <a:rPr lang="en-US" altLang="zh-CN" sz="1200" b="0" i="1" smtClean="0">
                                  <a:latin typeface="Cambria Math" panose="02040503050406030204" pitchFamily="18" charset="0"/>
                                  <a:ea typeface="+mj-ea"/>
                                </a:rPr>
                                <m:t>𝑐𝑢𝑟</m:t>
                              </m:r>
                            </m:sub>
                          </m:sSub>
                        </m:sub>
                      </m:sSub>
                    </m:oMath>
                  </a14:m>
                  <a:endParaRPr lang="en-US" altLang="zh-CN" sz="1200" dirty="0">
                    <a:latin typeface="+mj-ea"/>
                    <a:ea typeface="+mj-ea"/>
                  </a:endParaRPr>
                </a:p>
              </p:txBody>
            </p:sp>
          </mc:Choice>
          <mc:Fallback xmlns="">
            <p:sp>
              <p:nvSpPr>
                <p:cNvPr id="123" name="文本框 122">
                  <a:extLst>
                    <a:ext uri="{FF2B5EF4-FFF2-40B4-BE49-F238E27FC236}">
                      <a16:creationId xmlns:a16="http://schemas.microsoft.com/office/drawing/2014/main" id="{610343BD-A33C-4A9D-BF84-AE23FB6E3722}"/>
                    </a:ext>
                  </a:extLst>
                </p:cNvPr>
                <p:cNvSpPr txBox="1">
                  <a:spLocks noRot="1" noChangeAspect="1" noMove="1" noResize="1" noEditPoints="1" noAdjustHandles="1" noChangeArrowheads="1" noChangeShapeType="1" noTextEdit="1"/>
                </p:cNvSpPr>
                <p:nvPr/>
              </p:nvSpPr>
              <p:spPr>
                <a:xfrm>
                  <a:off x="1665658" y="4012331"/>
                  <a:ext cx="1656332" cy="293798"/>
                </a:xfrm>
                <a:prstGeom prst="rect">
                  <a:avLst/>
                </a:prstGeom>
                <a:blipFill>
                  <a:blip r:embed="rId17"/>
                  <a:stretch>
                    <a:fillRect b="-10417"/>
                  </a:stretch>
                </a:blipFill>
              </p:spPr>
              <p:txBody>
                <a:bodyPr/>
                <a:lstStyle/>
                <a:p>
                  <a:r>
                    <a:rPr lang="zh-CN" altLang="en-US">
                      <a:noFill/>
                    </a:rPr>
                    <a:t> </a:t>
                  </a:r>
                </a:p>
              </p:txBody>
            </p:sp>
          </mc:Fallback>
        </mc:AlternateContent>
      </p:grpSp>
      <p:sp>
        <p:nvSpPr>
          <p:cNvPr id="2" name="文本框 1">
            <a:extLst>
              <a:ext uri="{FF2B5EF4-FFF2-40B4-BE49-F238E27FC236}">
                <a16:creationId xmlns:a16="http://schemas.microsoft.com/office/drawing/2014/main" id="{EFF3512F-1FA9-49D6-A7E7-1260A9B560C2}"/>
              </a:ext>
            </a:extLst>
          </p:cNvPr>
          <p:cNvSpPr txBox="1"/>
          <p:nvPr/>
        </p:nvSpPr>
        <p:spPr>
          <a:xfrm>
            <a:off x="6587338" y="930884"/>
            <a:ext cx="4894097"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latin typeface="+mj-ea"/>
                <a:ea typeface="+mj-ea"/>
              </a:rPr>
              <a:t>整体考核达标率与收入上升</a:t>
            </a:r>
          </a:p>
        </p:txBody>
      </p:sp>
      <p:sp>
        <p:nvSpPr>
          <p:cNvPr id="59" name="文本框 58">
            <a:extLst>
              <a:ext uri="{FF2B5EF4-FFF2-40B4-BE49-F238E27FC236}">
                <a16:creationId xmlns:a16="http://schemas.microsoft.com/office/drawing/2014/main" id="{8B389F7C-4093-4AFD-AEF0-AA71AD024171}"/>
              </a:ext>
            </a:extLst>
          </p:cNvPr>
          <p:cNvSpPr txBox="1"/>
          <p:nvPr/>
        </p:nvSpPr>
        <p:spPr>
          <a:xfrm>
            <a:off x="6575282" y="2654925"/>
            <a:ext cx="4894097"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latin typeface="+mj-ea"/>
                <a:ea typeface="+mj-ea"/>
              </a:rPr>
              <a:t>新广告效果更稳定</a:t>
            </a: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2516115-E400-4CBB-B965-E3CE863BAC67}"/>
                  </a:ext>
                </a:extLst>
              </p:cNvPr>
              <p:cNvSpPr txBox="1"/>
              <p:nvPr/>
            </p:nvSpPr>
            <p:spPr>
              <a:xfrm>
                <a:off x="6587338" y="4709932"/>
                <a:ext cx="4894097" cy="338554"/>
              </a:xfrm>
              <a:prstGeom prst="rect">
                <a:avLst/>
              </a:prstGeom>
              <a:noFill/>
            </p:spPr>
            <p:txBody>
              <a:bodyPr wrap="square" rtlCol="0">
                <a:spAutoFit/>
              </a:bodyPr>
              <a:lstStyle/>
              <a:p>
                <a:pPr marL="285750" indent="-285750">
                  <a:buFont typeface="Wingdings" panose="05000000000000000000" pitchFamily="2" charset="2"/>
                  <a:buChar char="p"/>
                </a:pPr>
                <a14:m>
                  <m:oMath xmlns:m="http://schemas.openxmlformats.org/officeDocument/2006/math">
                    <m:r>
                      <a:rPr lang="en-US" altLang="zh-CN" sz="1600" i="1" dirty="0" smtClean="0">
                        <a:latin typeface="Cambria Math" panose="02040503050406030204" pitchFamily="18" charset="0"/>
                        <a:ea typeface="+mj-ea"/>
                      </a:rPr>
                      <m:t>𝐵𝑎𝑑𝑐𝑎𝑠𝑒</m:t>
                    </m:r>
                  </m:oMath>
                </a14:m>
                <a:r>
                  <a:rPr lang="zh-CN" altLang="en-US" sz="1600" dirty="0">
                    <a:latin typeface="+mj-ea"/>
                    <a:ea typeface="+mj-ea"/>
                  </a:rPr>
                  <a:t>消耗明显降低</a:t>
                </a:r>
              </a:p>
            </p:txBody>
          </p:sp>
        </mc:Choice>
        <mc:Fallback xmlns="">
          <p:sp>
            <p:nvSpPr>
              <p:cNvPr id="61" name="文本框 60">
                <a:extLst>
                  <a:ext uri="{FF2B5EF4-FFF2-40B4-BE49-F238E27FC236}">
                    <a16:creationId xmlns:a16="http://schemas.microsoft.com/office/drawing/2014/main" id="{E2516115-E400-4CBB-B965-E3CE863BAC67}"/>
                  </a:ext>
                </a:extLst>
              </p:cNvPr>
              <p:cNvSpPr txBox="1">
                <a:spLocks noRot="1" noChangeAspect="1" noMove="1" noResize="1" noEditPoints="1" noAdjustHandles="1" noChangeArrowheads="1" noChangeShapeType="1" noTextEdit="1"/>
              </p:cNvSpPr>
              <p:nvPr/>
            </p:nvSpPr>
            <p:spPr>
              <a:xfrm>
                <a:off x="6587338" y="4709932"/>
                <a:ext cx="4894097" cy="338554"/>
              </a:xfrm>
              <a:prstGeom prst="rect">
                <a:avLst/>
              </a:prstGeom>
              <a:blipFill>
                <a:blip r:embed="rId18"/>
                <a:stretch>
                  <a:fillRect l="-499" t="-5455" b="-23636"/>
                </a:stretch>
              </a:blipFill>
            </p:spPr>
            <p:txBody>
              <a:bodyPr/>
              <a:lstStyle/>
              <a:p>
                <a:r>
                  <a:rPr lang="zh-CN" altLang="en-US">
                    <a:noFill/>
                  </a:rPr>
                  <a:t> </a:t>
                </a:r>
              </a:p>
            </p:txBody>
          </p:sp>
        </mc:Fallback>
      </mc:AlternateContent>
      <p:graphicFrame>
        <p:nvGraphicFramePr>
          <p:cNvPr id="62" name="图表 61">
            <a:extLst>
              <a:ext uri="{FF2B5EF4-FFF2-40B4-BE49-F238E27FC236}">
                <a16:creationId xmlns:a16="http://schemas.microsoft.com/office/drawing/2014/main" id="{B2B1A800-FFD5-4583-B129-B7B1CC50D1F8}"/>
              </a:ext>
            </a:extLst>
          </p:cNvPr>
          <p:cNvGraphicFramePr>
            <a:graphicFrameLocks/>
          </p:cNvGraphicFramePr>
          <p:nvPr>
            <p:extLst>
              <p:ext uri="{D42A27DB-BD31-4B8C-83A1-F6EECF244321}">
                <p14:modId xmlns:p14="http://schemas.microsoft.com/office/powerpoint/2010/main" val="2353352890"/>
              </p:ext>
            </p:extLst>
          </p:nvPr>
        </p:nvGraphicFramePr>
        <p:xfrm>
          <a:off x="6976634" y="3018355"/>
          <a:ext cx="4791568" cy="1653854"/>
        </p:xfrm>
        <a:graphic>
          <a:graphicData uri="http://schemas.openxmlformats.org/drawingml/2006/chart">
            <c:chart xmlns:c="http://schemas.openxmlformats.org/drawingml/2006/chart" xmlns:r="http://schemas.openxmlformats.org/officeDocument/2006/relationships" r:id="rId19"/>
          </a:graphicData>
        </a:graphic>
      </p:graphicFrame>
      <p:graphicFrame>
        <p:nvGraphicFramePr>
          <p:cNvPr id="64" name="图表 63">
            <a:extLst>
              <a:ext uri="{FF2B5EF4-FFF2-40B4-BE49-F238E27FC236}">
                <a16:creationId xmlns:a16="http://schemas.microsoft.com/office/drawing/2014/main" id="{877F8A8E-3EFC-4F42-8F22-12C4E6209FD4}"/>
              </a:ext>
            </a:extLst>
          </p:cNvPr>
          <p:cNvGraphicFramePr>
            <a:graphicFrameLocks/>
          </p:cNvGraphicFramePr>
          <p:nvPr>
            <p:extLst>
              <p:ext uri="{D42A27DB-BD31-4B8C-83A1-F6EECF244321}">
                <p14:modId xmlns:p14="http://schemas.microsoft.com/office/powerpoint/2010/main" val="1074217627"/>
              </p:ext>
            </p:extLst>
          </p:nvPr>
        </p:nvGraphicFramePr>
        <p:xfrm>
          <a:off x="6972980" y="4979097"/>
          <a:ext cx="4838965" cy="1823440"/>
        </p:xfrm>
        <a:graphic>
          <a:graphicData uri="http://schemas.openxmlformats.org/drawingml/2006/chart">
            <c:chart xmlns:c="http://schemas.openxmlformats.org/drawingml/2006/chart" xmlns:r="http://schemas.openxmlformats.org/officeDocument/2006/relationships" r:id="rId20"/>
          </a:graphicData>
        </a:graphic>
      </p:graphicFrame>
      <p:grpSp>
        <p:nvGrpSpPr>
          <p:cNvPr id="13" name="组合 12">
            <a:extLst>
              <a:ext uri="{FF2B5EF4-FFF2-40B4-BE49-F238E27FC236}">
                <a16:creationId xmlns:a16="http://schemas.microsoft.com/office/drawing/2014/main" id="{D1168EE7-7EF6-4A34-8161-C5D909D0927B}"/>
              </a:ext>
            </a:extLst>
          </p:cNvPr>
          <p:cNvGrpSpPr/>
          <p:nvPr/>
        </p:nvGrpSpPr>
        <p:grpSpPr>
          <a:xfrm>
            <a:off x="2629928" y="1500295"/>
            <a:ext cx="3740676" cy="2380548"/>
            <a:chOff x="2629928" y="1500295"/>
            <a:chExt cx="3740676" cy="2380548"/>
          </a:xfrm>
        </p:grpSpPr>
        <p:cxnSp>
          <p:nvCxnSpPr>
            <p:cNvPr id="74" name="直接箭头连接符 73">
              <a:extLst>
                <a:ext uri="{FF2B5EF4-FFF2-40B4-BE49-F238E27FC236}">
                  <a16:creationId xmlns:a16="http://schemas.microsoft.com/office/drawing/2014/main" id="{3B9518CF-4DD5-499B-8B03-2574C98536A0}"/>
                </a:ext>
              </a:extLst>
            </p:cNvPr>
            <p:cNvCxnSpPr>
              <a:cxnSpLocks/>
              <a:endCxn id="34" idx="4"/>
            </p:cNvCxnSpPr>
            <p:nvPr/>
          </p:nvCxnSpPr>
          <p:spPr>
            <a:xfrm flipH="1">
              <a:off x="2643430" y="3525078"/>
              <a:ext cx="192556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A2D0A50E-F952-4390-801B-60A5355350AB}"/>
                    </a:ext>
                  </a:extLst>
                </p:cNvPr>
                <p:cNvSpPr txBox="1"/>
                <p:nvPr/>
              </p:nvSpPr>
              <p:spPr>
                <a:xfrm>
                  <a:off x="2629928" y="3603844"/>
                  <a:ext cx="2049577" cy="276999"/>
                </a:xfrm>
                <a:prstGeom prst="rect">
                  <a:avLst/>
                </a:prstGeom>
                <a:noFill/>
              </p:spPr>
              <p:txBody>
                <a:bodyPr wrap="square" rtlCol="0">
                  <a:spAutoFit/>
                </a:bodyPr>
                <a:lstStyle/>
                <a:p>
                  <a:pPr algn="ctr"/>
                  <a:r>
                    <a:rPr lang="zh-CN" altLang="en-US" sz="1200" dirty="0">
                      <a:latin typeface="+mj-ea"/>
                      <a:ea typeface="+mj-ea"/>
                    </a:rPr>
                    <a:t>样本：</a:t>
                  </a:r>
                  <a:r>
                    <a:rPr lang="en-US" altLang="zh-CN" sz="1200" dirty="0">
                      <a:latin typeface="+mj-ea"/>
                      <a:ea typeface="+mj-ea"/>
                    </a:rPr>
                    <a:t>(</a:t>
                  </a:r>
                  <a14:m>
                    <m:oMath xmlns:m="http://schemas.openxmlformats.org/officeDocument/2006/math">
                      <m:r>
                        <a:rPr lang="en-US" altLang="zh-CN" sz="1200" b="0" i="1" smtClean="0">
                          <a:latin typeface="Cambria Math" panose="02040503050406030204" pitchFamily="18" charset="0"/>
                          <a:ea typeface="+mj-ea"/>
                        </a:rPr>
                        <m:t>𝑓𝑒𝑎𝑡𝑢𝑟𝑒</m:t>
                      </m:r>
                      <m:r>
                        <a:rPr lang="en-US" altLang="zh-CN" sz="1200" b="0" i="1" smtClean="0">
                          <a:latin typeface="Cambria Math" panose="02040503050406030204" pitchFamily="18" charset="0"/>
                          <a:ea typeface="+mj-ea"/>
                        </a:rPr>
                        <m:t>,</m:t>
                      </m:r>
                      <m:r>
                        <a:rPr lang="en-US" altLang="zh-CN" sz="1200" i="1">
                          <a:latin typeface="Cambria Math" panose="02040503050406030204" pitchFamily="18" charset="0"/>
                        </a:rPr>
                        <m:t>𝐷𝐶𝑉𝑅</m:t>
                      </m:r>
                      <m:r>
                        <a:rPr lang="en-US" altLang="zh-CN" sz="1200" b="0" i="1" smtClean="0">
                          <a:latin typeface="Cambria Math" panose="02040503050406030204" pitchFamily="18" charset="0"/>
                          <a:ea typeface="+mj-ea"/>
                        </a:rPr>
                        <m:t>)</m:t>
                      </m:r>
                    </m:oMath>
                  </a14:m>
                  <a:endParaRPr lang="zh-CN" altLang="en-US" sz="1200" dirty="0">
                    <a:latin typeface="+mj-ea"/>
                    <a:ea typeface="+mj-ea"/>
                  </a:endParaRPr>
                </a:p>
              </p:txBody>
            </p:sp>
          </mc:Choice>
          <mc:Fallback xmlns="">
            <p:sp>
              <p:nvSpPr>
                <p:cNvPr id="75" name="文本框 74">
                  <a:extLst>
                    <a:ext uri="{FF2B5EF4-FFF2-40B4-BE49-F238E27FC236}">
                      <a16:creationId xmlns:a16="http://schemas.microsoft.com/office/drawing/2014/main" id="{A2D0A50E-F952-4390-801B-60A5355350AB}"/>
                    </a:ext>
                  </a:extLst>
                </p:cNvPr>
                <p:cNvSpPr txBox="1">
                  <a:spLocks noRot="1" noChangeAspect="1" noMove="1" noResize="1" noEditPoints="1" noAdjustHandles="1" noChangeArrowheads="1" noChangeShapeType="1" noTextEdit="1"/>
                </p:cNvSpPr>
                <p:nvPr/>
              </p:nvSpPr>
              <p:spPr>
                <a:xfrm>
                  <a:off x="2629928" y="3603844"/>
                  <a:ext cx="2049577" cy="276999"/>
                </a:xfrm>
                <a:prstGeom prst="rect">
                  <a:avLst/>
                </a:prstGeom>
                <a:blipFill>
                  <a:blip r:embed="rId22"/>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3A6F9D3B-4DFA-42ED-A5B7-7C214B9F4648}"/>
                    </a:ext>
                  </a:extLst>
                </p:cNvPr>
                <p:cNvSpPr/>
                <p:nvPr/>
              </p:nvSpPr>
              <p:spPr>
                <a:xfrm>
                  <a:off x="4473477" y="1500295"/>
                  <a:ext cx="1232457" cy="76182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j-ea"/>
                      <a:ea typeface="+mj-ea"/>
                    </a:rPr>
                    <a:t>特征工程</a:t>
                  </a:r>
                  <a:endParaRPr lang="en-US" altLang="zh-CN" sz="1600" b="1" dirty="0">
                    <a:solidFill>
                      <a:schemeClr val="tx1"/>
                    </a:solidFill>
                    <a:latin typeface="+mj-ea"/>
                    <a:ea typeface="+mj-ea"/>
                  </a:endParaRPr>
                </a:p>
                <a:p>
                  <a:pPr algn="ctr"/>
                  <a14:m>
                    <m:oMathPara xmlns:m="http://schemas.openxmlformats.org/officeDocument/2006/math">
                      <m:oMathParaPr>
                        <m:jc m:val="centerGroup"/>
                      </m:oMathParaPr>
                      <m:oMath xmlns:m="http://schemas.openxmlformats.org/officeDocument/2006/math">
                        <m:r>
                          <a:rPr lang="en-US" altLang="zh-CN" sz="1600" b="1" i="1" smtClean="0">
                            <a:solidFill>
                              <a:schemeClr val="tx1"/>
                            </a:solidFill>
                            <a:latin typeface="Cambria Math" panose="02040503050406030204" pitchFamily="18" charset="0"/>
                            <a:ea typeface="+mj-ea"/>
                          </a:rPr>
                          <m:t>𝒇𝒆𝒂𝒕𝒖𝒓𝒆</m:t>
                        </m:r>
                      </m:oMath>
                    </m:oMathPara>
                  </a14:m>
                  <a:endParaRPr lang="zh-CN" altLang="en-US" sz="1600" b="1" dirty="0">
                    <a:solidFill>
                      <a:schemeClr val="tx1"/>
                    </a:solidFill>
                    <a:latin typeface="+mj-ea"/>
                    <a:ea typeface="+mj-ea"/>
                  </a:endParaRPr>
                </a:p>
              </p:txBody>
            </p:sp>
          </mc:Choice>
          <mc:Fallback xmlns="">
            <p:sp>
              <p:nvSpPr>
                <p:cNvPr id="69" name="矩形 68">
                  <a:extLst>
                    <a:ext uri="{FF2B5EF4-FFF2-40B4-BE49-F238E27FC236}">
                      <a16:creationId xmlns:a16="http://schemas.microsoft.com/office/drawing/2014/main" id="{3A6F9D3B-4DFA-42ED-A5B7-7C214B9F4648}"/>
                    </a:ext>
                  </a:extLst>
                </p:cNvPr>
                <p:cNvSpPr>
                  <a:spLocks noRot="1" noChangeAspect="1" noMove="1" noResize="1" noEditPoints="1" noAdjustHandles="1" noChangeArrowheads="1" noChangeShapeType="1" noTextEdit="1"/>
                </p:cNvSpPr>
                <p:nvPr/>
              </p:nvSpPr>
              <p:spPr>
                <a:xfrm>
                  <a:off x="4473477" y="1500295"/>
                  <a:ext cx="1232457" cy="761820"/>
                </a:xfrm>
                <a:prstGeom prst="rect">
                  <a:avLst/>
                </a:prstGeom>
                <a:blipFill>
                  <a:blip r:embed="rId23"/>
                  <a:stretch>
                    <a:fillRect/>
                  </a:stretch>
                </a:blipFill>
                <a:ln>
                  <a:solidFill>
                    <a:schemeClr val="accent5">
                      <a:lumMod val="40000"/>
                      <a:lumOff val="60000"/>
                    </a:schemeClr>
                  </a:solidFill>
                </a:ln>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A62EF4BD-9E6F-4738-81BA-0357BF3C5578}"/>
                </a:ext>
              </a:extLst>
            </p:cNvPr>
            <p:cNvCxnSpPr>
              <a:endCxn id="69" idx="2"/>
            </p:cNvCxnSpPr>
            <p:nvPr/>
          </p:nvCxnSpPr>
          <p:spPr>
            <a:xfrm flipV="1">
              <a:off x="5086826" y="2262115"/>
              <a:ext cx="2880" cy="5127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77B5A3F1-A1B6-47E0-A078-90979258E47A}"/>
                    </a:ext>
                  </a:extLst>
                </p:cNvPr>
                <p:cNvSpPr txBox="1"/>
                <p:nvPr/>
              </p:nvSpPr>
              <p:spPr>
                <a:xfrm>
                  <a:off x="5141028" y="2364681"/>
                  <a:ext cx="1229576" cy="276999"/>
                </a:xfrm>
                <a:prstGeom prst="rect">
                  <a:avLst/>
                </a:prstGeom>
                <a:noFill/>
              </p:spPr>
              <p:txBody>
                <a:bodyPr wrap="square" rtlCol="0">
                  <a:spAutoFit/>
                </a:bodyPr>
                <a:lstStyle/>
                <a:p>
                  <a14:m>
                    <m:oMath xmlns:m="http://schemas.openxmlformats.org/officeDocument/2006/math">
                      <m:r>
                        <a:rPr lang="en-US" altLang="zh-CN" sz="1200" b="0" i="1" dirty="0" smtClean="0">
                          <a:latin typeface="Cambria Math" panose="02040503050406030204" pitchFamily="18" charset="0"/>
                        </a:rPr>
                        <m:t>𝑙𝑎</m:t>
                      </m:r>
                      <m:r>
                        <a:rPr lang="en-US" altLang="zh-CN" sz="1200" i="1" dirty="0" smtClean="0">
                          <a:latin typeface="Cambria Math" panose="02040503050406030204" pitchFamily="18" charset="0"/>
                        </a:rPr>
                        <m:t>𝑏𝑒𝑙</m:t>
                      </m:r>
                    </m:oMath>
                  </a14:m>
                  <a:r>
                    <a:rPr lang="zh-CN" altLang="en-US" sz="1200" dirty="0"/>
                    <a:t>关联特征</a:t>
                  </a:r>
                </a:p>
              </p:txBody>
            </p:sp>
          </mc:Choice>
          <mc:Fallback xmlns="">
            <p:sp>
              <p:nvSpPr>
                <p:cNvPr id="87" name="文本框 86">
                  <a:extLst>
                    <a:ext uri="{FF2B5EF4-FFF2-40B4-BE49-F238E27FC236}">
                      <a16:creationId xmlns:a16="http://schemas.microsoft.com/office/drawing/2014/main" id="{77B5A3F1-A1B6-47E0-A078-90979258E47A}"/>
                    </a:ext>
                  </a:extLst>
                </p:cNvPr>
                <p:cNvSpPr txBox="1">
                  <a:spLocks noRot="1" noChangeAspect="1" noMove="1" noResize="1" noEditPoints="1" noAdjustHandles="1" noChangeArrowheads="1" noChangeShapeType="1" noTextEdit="1"/>
                </p:cNvSpPr>
                <p:nvPr/>
              </p:nvSpPr>
              <p:spPr>
                <a:xfrm>
                  <a:off x="5141028" y="2364681"/>
                  <a:ext cx="1229576" cy="276999"/>
                </a:xfrm>
                <a:prstGeom prst="rect">
                  <a:avLst/>
                </a:prstGeom>
                <a:blipFill>
                  <a:blip r:embed="rId24"/>
                  <a:stretch>
                    <a:fillRect t="-2222" b="-17778"/>
                  </a:stretch>
                </a:blipFill>
              </p:spPr>
              <p:txBody>
                <a:bodyPr/>
                <a:lstStyle/>
                <a:p>
                  <a:r>
                    <a:rPr lang="zh-CN" altLang="en-US">
                      <a:noFill/>
                    </a:rPr>
                    <a:t> </a:t>
                  </a:r>
                </a:p>
              </p:txBody>
            </p:sp>
          </mc:Fallback>
        </mc:AlternateContent>
        <p:cxnSp>
          <p:nvCxnSpPr>
            <p:cNvPr id="11" name="连接符: 肘形 10">
              <a:extLst>
                <a:ext uri="{FF2B5EF4-FFF2-40B4-BE49-F238E27FC236}">
                  <a16:creationId xmlns:a16="http://schemas.microsoft.com/office/drawing/2014/main" id="{C0DDA77E-770C-4A8C-8968-5DE61758F559}"/>
                </a:ext>
              </a:extLst>
            </p:cNvPr>
            <p:cNvCxnSpPr>
              <a:stCxn id="69" idx="1"/>
            </p:cNvCxnSpPr>
            <p:nvPr/>
          </p:nvCxnSpPr>
          <p:spPr>
            <a:xfrm rot="10800000" flipV="1">
              <a:off x="2643431" y="1881204"/>
              <a:ext cx="1830047" cy="1643873"/>
            </a:xfrm>
            <a:prstGeom prst="bentConnector3">
              <a:avLst>
                <a:gd name="adj1" fmla="val 14607"/>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88" name="组合 87">
            <a:extLst>
              <a:ext uri="{FF2B5EF4-FFF2-40B4-BE49-F238E27FC236}">
                <a16:creationId xmlns:a16="http://schemas.microsoft.com/office/drawing/2014/main" id="{C561AFAB-2FA0-4726-9DFE-3069591FE095}"/>
              </a:ext>
            </a:extLst>
          </p:cNvPr>
          <p:cNvGrpSpPr/>
          <p:nvPr/>
        </p:nvGrpSpPr>
        <p:grpSpPr>
          <a:xfrm>
            <a:off x="4126424" y="4283240"/>
            <a:ext cx="1920808" cy="2054321"/>
            <a:chOff x="4126424" y="4283240"/>
            <a:chExt cx="1920808" cy="2054321"/>
          </a:xfrm>
        </p:grpSpPr>
        <p:sp>
          <p:nvSpPr>
            <p:cNvPr id="89" name="流程图: 直接访问存储器 88">
              <a:extLst>
                <a:ext uri="{FF2B5EF4-FFF2-40B4-BE49-F238E27FC236}">
                  <a16:creationId xmlns:a16="http://schemas.microsoft.com/office/drawing/2014/main" id="{F50B22FB-1CCF-4F17-B341-D67C21CB6961}"/>
                </a:ext>
              </a:extLst>
            </p:cNvPr>
            <p:cNvSpPr/>
            <p:nvPr/>
          </p:nvSpPr>
          <p:spPr>
            <a:xfrm>
              <a:off x="4126424" y="5578277"/>
              <a:ext cx="1920807" cy="759284"/>
            </a:xfrm>
            <a:prstGeom prst="flowChartMagneticDrum">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j-ea"/>
                  <a:ea typeface="+mj-ea"/>
                </a:rPr>
                <a:t>效果</a:t>
              </a:r>
              <a:endParaRPr lang="en-US" altLang="zh-CN" sz="1600" b="1" dirty="0">
                <a:solidFill>
                  <a:schemeClr val="tx1"/>
                </a:solidFill>
                <a:latin typeface="+mj-ea"/>
                <a:ea typeface="+mj-ea"/>
              </a:endParaRPr>
            </a:p>
            <a:p>
              <a:pPr algn="ctr"/>
              <a:r>
                <a:rPr lang="zh-CN" altLang="en-US" sz="1600" b="1" dirty="0">
                  <a:solidFill>
                    <a:schemeClr val="tx1"/>
                  </a:solidFill>
                  <a:latin typeface="+mj-ea"/>
                  <a:ea typeface="+mj-ea"/>
                </a:rPr>
                <a:t>日志</a:t>
              </a:r>
            </a:p>
          </p:txBody>
        </p:sp>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CA12BB23-75D3-41FA-9DED-9F03EE5483EF}"/>
                    </a:ext>
                  </a:extLst>
                </p:cNvPr>
                <p:cNvSpPr txBox="1"/>
                <p:nvPr/>
              </p:nvSpPr>
              <p:spPr>
                <a:xfrm>
                  <a:off x="4126424" y="4283240"/>
                  <a:ext cx="1920808" cy="584775"/>
                </a:xfrm>
                <a:prstGeom prst="rect">
                  <a:avLst/>
                </a:prstGeom>
                <a:solidFill>
                  <a:schemeClr val="accent5">
                    <a:lumMod val="40000"/>
                    <a:lumOff val="60000"/>
                  </a:schemeClr>
                </a:solidFill>
              </p:spPr>
              <p:txBody>
                <a:bodyPr wrap="square" rtlCol="0">
                  <a:spAutoFit/>
                </a:bodyPr>
                <a:lstStyle/>
                <a:p>
                  <a:pPr algn="ctr"/>
                  <a:r>
                    <a:rPr lang="zh-CN" altLang="en-US" sz="1600" b="1" dirty="0">
                      <a:latin typeface="+mj-ea"/>
                      <a:ea typeface="+mj-ea"/>
                    </a:rPr>
                    <a:t>次留关联激活</a:t>
                  </a:r>
                  <a:endParaRPr lang="en-US" altLang="zh-CN" sz="1600" b="1" dirty="0">
                    <a:latin typeface="+mj-ea"/>
                    <a:ea typeface="+mj-ea"/>
                  </a:endParaRPr>
                </a:p>
                <a:p>
                  <a:pPr algn="ctr"/>
                  <a:r>
                    <a:rPr lang="zh-CN" altLang="en-US" sz="1600" b="1" dirty="0">
                      <a:latin typeface="+mj-ea"/>
                      <a:ea typeface="+mj-ea"/>
                    </a:rPr>
                    <a:t>得到</a:t>
                  </a:r>
                  <a14:m>
                    <m:oMath xmlns:m="http://schemas.openxmlformats.org/officeDocument/2006/math">
                      <m:r>
                        <a:rPr lang="en-US" altLang="zh-CN" sz="1600" b="1" i="1" smtClean="0">
                          <a:latin typeface="Cambria Math" panose="02040503050406030204" pitchFamily="18" charset="0"/>
                          <a:ea typeface="+mj-ea"/>
                        </a:rPr>
                        <m:t>(</m:t>
                      </m:r>
                      <m:r>
                        <a:rPr lang="en-US" altLang="zh-CN" sz="1600" b="1" i="1" smtClean="0">
                          <a:latin typeface="Cambria Math" panose="02040503050406030204" pitchFamily="18" charset="0"/>
                          <a:ea typeface="+mj-ea"/>
                        </a:rPr>
                        <m:t>𝒑𝒅𝒄𝒗𝒓</m:t>
                      </m:r>
                      <m:r>
                        <a:rPr lang="en-US" altLang="zh-CN" sz="1600" b="1" i="1" smtClean="0">
                          <a:latin typeface="Cambria Math" panose="02040503050406030204" pitchFamily="18" charset="0"/>
                          <a:ea typeface="+mj-ea"/>
                        </a:rPr>
                        <m:t>, </m:t>
                      </m:r>
                      <m:r>
                        <a:rPr lang="en-US" altLang="zh-CN" sz="1600" b="1" i="1" smtClean="0">
                          <a:latin typeface="Cambria Math" panose="02040503050406030204" pitchFamily="18" charset="0"/>
                          <a:ea typeface="+mj-ea"/>
                        </a:rPr>
                        <m:t>𝒇𝒍𝒂𝒈</m:t>
                      </m:r>
                      <m:r>
                        <a:rPr lang="en-US" altLang="zh-CN" sz="1600" b="1" i="1" smtClean="0">
                          <a:latin typeface="Cambria Math" panose="02040503050406030204" pitchFamily="18" charset="0"/>
                          <a:ea typeface="+mj-ea"/>
                        </a:rPr>
                        <m:t>)</m:t>
                      </m:r>
                    </m:oMath>
                  </a14:m>
                  <a:endParaRPr lang="zh-CN" altLang="en-US" sz="1600" b="1" dirty="0">
                    <a:latin typeface="+mj-ea"/>
                    <a:ea typeface="+mj-ea"/>
                  </a:endParaRPr>
                </a:p>
              </p:txBody>
            </p:sp>
          </mc:Choice>
          <mc:Fallback xmlns="">
            <p:sp>
              <p:nvSpPr>
                <p:cNvPr id="90" name="文本框 89">
                  <a:extLst>
                    <a:ext uri="{FF2B5EF4-FFF2-40B4-BE49-F238E27FC236}">
                      <a16:creationId xmlns:a16="http://schemas.microsoft.com/office/drawing/2014/main" id="{CA12BB23-75D3-41FA-9DED-9F03EE5483EF}"/>
                    </a:ext>
                  </a:extLst>
                </p:cNvPr>
                <p:cNvSpPr txBox="1">
                  <a:spLocks noRot="1" noChangeAspect="1" noMove="1" noResize="1" noEditPoints="1" noAdjustHandles="1" noChangeArrowheads="1" noChangeShapeType="1" noTextEdit="1"/>
                </p:cNvSpPr>
                <p:nvPr/>
              </p:nvSpPr>
              <p:spPr>
                <a:xfrm>
                  <a:off x="4126424" y="4283240"/>
                  <a:ext cx="1920808" cy="584775"/>
                </a:xfrm>
                <a:prstGeom prst="rect">
                  <a:avLst/>
                </a:prstGeom>
                <a:blipFill>
                  <a:blip r:embed="rId25"/>
                  <a:stretch>
                    <a:fillRect l="-317" t="-3125" b="-12500"/>
                  </a:stretch>
                </a:blipFill>
              </p:spPr>
              <p:txBody>
                <a:bodyPr/>
                <a:lstStyle/>
                <a:p>
                  <a:r>
                    <a:rPr lang="zh-CN" altLang="en-US">
                      <a:noFill/>
                    </a:rPr>
                    <a:t> </a:t>
                  </a:r>
                </a:p>
              </p:txBody>
            </p:sp>
          </mc:Fallback>
        </mc:AlternateContent>
        <p:cxnSp>
          <p:nvCxnSpPr>
            <p:cNvPr id="91" name="直接箭头连接符 90">
              <a:extLst>
                <a:ext uri="{FF2B5EF4-FFF2-40B4-BE49-F238E27FC236}">
                  <a16:creationId xmlns:a16="http://schemas.microsoft.com/office/drawing/2014/main" id="{62AF09ED-3B65-4F9A-B944-E7CB91A2E115}"/>
                </a:ext>
              </a:extLst>
            </p:cNvPr>
            <p:cNvCxnSpPr>
              <a:cxnSpLocks/>
            </p:cNvCxnSpPr>
            <p:nvPr/>
          </p:nvCxnSpPr>
          <p:spPr>
            <a:xfrm flipV="1">
              <a:off x="4530236" y="4868015"/>
              <a:ext cx="0" cy="7102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2" name="文本框 91">
              <a:extLst>
                <a:ext uri="{FF2B5EF4-FFF2-40B4-BE49-F238E27FC236}">
                  <a16:creationId xmlns:a16="http://schemas.microsoft.com/office/drawing/2014/main" id="{C2EE3FD4-BB91-4753-84F4-B316B7CC5B8A}"/>
                </a:ext>
              </a:extLst>
            </p:cNvPr>
            <p:cNvSpPr txBox="1"/>
            <p:nvPr/>
          </p:nvSpPr>
          <p:spPr>
            <a:xfrm>
              <a:off x="4568989" y="5129206"/>
              <a:ext cx="1245699" cy="276999"/>
            </a:xfrm>
            <a:prstGeom prst="rect">
              <a:avLst/>
            </a:prstGeom>
            <a:noFill/>
          </p:spPr>
          <p:txBody>
            <a:bodyPr wrap="square" rtlCol="0">
              <a:spAutoFit/>
            </a:bodyPr>
            <a:lstStyle/>
            <a:p>
              <a:pPr algn="ctr"/>
              <a:r>
                <a:rPr lang="zh-CN" altLang="en-US" sz="1200" dirty="0">
                  <a:latin typeface="+mj-ea"/>
                  <a:ea typeface="+mj-ea"/>
                </a:rPr>
                <a:t>延迟</a:t>
              </a:r>
              <a:r>
                <a:rPr lang="en-US" altLang="zh-CN" sz="1200" dirty="0">
                  <a:latin typeface="+mj-ea"/>
                  <a:ea typeface="+mj-ea"/>
                </a:rPr>
                <a:t>2</a:t>
              </a:r>
              <a:r>
                <a:rPr lang="zh-CN" altLang="en-US" sz="1200" dirty="0">
                  <a:latin typeface="+mj-ea"/>
                  <a:ea typeface="+mj-ea"/>
                </a:rPr>
                <a:t>天后关联</a:t>
              </a:r>
              <a:endParaRPr lang="en-US" altLang="zh-CN" sz="1200" dirty="0">
                <a:latin typeface="+mj-ea"/>
                <a:ea typeface="+mj-ea"/>
              </a:endParaRPr>
            </a:p>
          </p:txBody>
        </p:sp>
      </p:grpSp>
    </p:spTree>
    <p:extLst>
      <p:ext uri="{BB962C8B-B14F-4D97-AF65-F5344CB8AC3E}">
        <p14:creationId xmlns:p14="http://schemas.microsoft.com/office/powerpoint/2010/main" val="428360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 grpId="0"/>
      <p:bldP spid="59" grpId="0"/>
      <p:bldP spid="61" grpId="0"/>
      <p:bldGraphic spid="62" grpId="0">
        <p:bldAsOne/>
      </p:bldGraphic>
      <p:bldGraphic spid="64"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1FA6A0B4-BD38-419F-86A3-750C1B349F56}"/>
              </a:ext>
            </a:extLst>
          </p:cNvPr>
          <p:cNvGrpSpPr/>
          <p:nvPr/>
        </p:nvGrpSpPr>
        <p:grpSpPr>
          <a:xfrm>
            <a:off x="-1" y="0"/>
            <a:ext cx="12184064" cy="818826"/>
            <a:chOff x="-1" y="0"/>
            <a:chExt cx="12184064" cy="818826"/>
          </a:xfrm>
        </p:grpSpPr>
        <p:sp>
          <p:nvSpPr>
            <p:cNvPr id="23" name="矩形 22">
              <a:extLst>
                <a:ext uri="{FF2B5EF4-FFF2-40B4-BE49-F238E27FC236}">
                  <a16:creationId xmlns:a16="http://schemas.microsoft.com/office/drawing/2014/main" id="{6DD18559-3317-413F-8DEA-50E62B4F822A}"/>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4" name="组合 23">
              <a:extLst>
                <a:ext uri="{FF2B5EF4-FFF2-40B4-BE49-F238E27FC236}">
                  <a16:creationId xmlns:a16="http://schemas.microsoft.com/office/drawing/2014/main" id="{9ADF8EE0-66A2-4426-BF16-6776C84CE042}"/>
                </a:ext>
              </a:extLst>
            </p:cNvPr>
            <p:cNvGrpSpPr/>
            <p:nvPr/>
          </p:nvGrpSpPr>
          <p:grpSpPr>
            <a:xfrm>
              <a:off x="0" y="818826"/>
              <a:ext cx="12167232" cy="0"/>
              <a:chOff x="0" y="683817"/>
              <a:chExt cx="12167232" cy="0"/>
            </a:xfrm>
          </p:grpSpPr>
          <p:cxnSp>
            <p:nvCxnSpPr>
              <p:cNvPr id="25" name="直接连接符 24">
                <a:extLst>
                  <a:ext uri="{FF2B5EF4-FFF2-40B4-BE49-F238E27FC236}">
                    <a16:creationId xmlns:a16="http://schemas.microsoft.com/office/drawing/2014/main" id="{66FACF06-C70E-43E2-A62B-63BF920D3B2B}"/>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F32D15E6-82E3-4226-9297-AACFAE495E31}"/>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AD72D347-0F75-4898-BEC7-98503F244DE1}"/>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0CDFB7BE-3B7E-442C-8B39-B3E82ADBE20C}"/>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29" name="文本框 28">
            <a:extLst>
              <a:ext uri="{FF2B5EF4-FFF2-40B4-BE49-F238E27FC236}">
                <a16:creationId xmlns:a16="http://schemas.microsoft.com/office/drawing/2014/main" id="{6C4F2FB6-935A-4940-95A5-510DA9A22DE4}"/>
              </a:ext>
            </a:extLst>
          </p:cNvPr>
          <p:cNvSpPr txBox="1"/>
          <p:nvPr/>
        </p:nvSpPr>
        <p:spPr>
          <a:xfrm>
            <a:off x="151635" y="162630"/>
            <a:ext cx="11925795" cy="523220"/>
          </a:xfrm>
          <a:prstGeom prst="rect">
            <a:avLst/>
          </a:prstGeom>
          <a:noFill/>
        </p:spPr>
        <p:txBody>
          <a:bodyPr wrap="square" rtlCol="0">
            <a:spAutoFit/>
          </a:bodyPr>
          <a:lstStyle/>
          <a:p>
            <a:r>
              <a:rPr lang="zh-CN" altLang="en-US" sz="2800" b="1" dirty="0">
                <a:latin typeface="+mj-ea"/>
                <a:ea typeface="+mj-ea"/>
              </a:rPr>
              <a:t>业务总结：收入、效果双优，广受运营同学好评</a:t>
            </a:r>
            <a:endParaRPr lang="zh-CN" altLang="en-US" sz="2000" b="1" dirty="0">
              <a:latin typeface="+mj-ea"/>
              <a:ea typeface="+mj-ea"/>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0A71310-9C11-4DE8-8843-F307EA2382FB}"/>
                  </a:ext>
                </a:extLst>
              </p:cNvPr>
              <p:cNvSpPr txBox="1"/>
              <p:nvPr/>
            </p:nvSpPr>
            <p:spPr>
              <a:xfrm>
                <a:off x="6283288" y="4646209"/>
                <a:ext cx="5705659" cy="1895519"/>
              </a:xfrm>
              <a:prstGeom prst="rect">
                <a:avLst/>
              </a:prstGeom>
              <a:noFill/>
            </p:spPr>
            <p:txBody>
              <a:bodyPr wrap="square" rtlCol="0">
                <a:spAutoFit/>
              </a:bodyPr>
              <a:lstStyle/>
              <a:p>
                <a:pPr>
                  <a:lnSpc>
                    <a:spcPct val="150000"/>
                  </a:lnSpc>
                </a:pPr>
                <a:r>
                  <a:rPr lang="zh-CN" altLang="en-US" sz="1600" dirty="0">
                    <a:latin typeface="+mj-ea"/>
                    <a:ea typeface="+mj-ea"/>
                  </a:rPr>
                  <a:t>网服行业收入：注</a:t>
                </a:r>
                <a14:m>
                  <m:oMath xmlns:m="http://schemas.openxmlformats.org/officeDocument/2006/math">
                    <m:r>
                      <a:rPr lang="en-US" altLang="zh-CN" sz="1600" i="1" dirty="0" smtClean="0">
                        <a:latin typeface="Cambria Math" panose="02040503050406030204" pitchFamily="18" charset="0"/>
                        <a:ea typeface="+mj-ea"/>
                      </a:rPr>
                      <m:t>𝐴𝑀𝑆</m:t>
                    </m:r>
                  </m:oMath>
                </a14:m>
                <a:r>
                  <a:rPr lang="zh-CN" altLang="en-US" sz="1600" dirty="0">
                    <a:latin typeface="+mj-ea"/>
                    <a:ea typeface="+mj-ea"/>
                  </a:rPr>
                  <a:t>消耗包括微广、</a:t>
                </a:r>
                <a14:m>
                  <m:oMath xmlns:m="http://schemas.openxmlformats.org/officeDocument/2006/math">
                    <m:r>
                      <a:rPr lang="en-US" altLang="zh-CN" sz="1600" i="1" dirty="0" smtClean="0">
                        <a:latin typeface="Cambria Math" panose="02040503050406030204" pitchFamily="18" charset="0"/>
                        <a:ea typeface="+mj-ea"/>
                      </a:rPr>
                      <m:t>𝑋𝑆</m:t>
                    </m:r>
                  </m:oMath>
                </a14:m>
                <a:r>
                  <a:rPr lang="zh-CN" altLang="en-US" sz="1600" dirty="0">
                    <a:latin typeface="+mj-ea"/>
                    <a:ea typeface="+mj-ea"/>
                  </a:rPr>
                  <a:t>、</a:t>
                </a:r>
                <a14:m>
                  <m:oMath xmlns:m="http://schemas.openxmlformats.org/officeDocument/2006/math">
                    <m:r>
                      <a:rPr lang="en-US" altLang="zh-CN" sz="1600" i="1" dirty="0" smtClean="0">
                        <a:latin typeface="Cambria Math" panose="02040503050406030204" pitchFamily="18" charset="0"/>
                        <a:ea typeface="+mj-ea"/>
                      </a:rPr>
                      <m:t>𝑋𝑄</m:t>
                    </m:r>
                  </m:oMath>
                </a14:m>
                <a:r>
                  <a:rPr lang="zh-CN" altLang="en-US" sz="1600" dirty="0">
                    <a:latin typeface="+mj-ea"/>
                    <a:ea typeface="+mj-ea"/>
                  </a:rPr>
                  <a:t>、联盟</a:t>
                </a:r>
                <a:endParaRPr lang="en-US" altLang="zh-CN" sz="1600" dirty="0">
                  <a:latin typeface="+mj-ea"/>
                  <a:ea typeface="+mj-ea"/>
                </a:endParaRPr>
              </a:p>
              <a:p>
                <a:pPr marL="285750" indent="-285750">
                  <a:lnSpc>
                    <a:spcPct val="150000"/>
                  </a:lnSpc>
                  <a:buFont typeface="Wingdings" panose="05000000000000000000" pitchFamily="2" charset="2"/>
                  <a:buChar char="p"/>
                </a:pPr>
                <a14:m>
                  <m:oMath xmlns:m="http://schemas.openxmlformats.org/officeDocument/2006/math">
                    <m:r>
                      <a:rPr lang="en-US" altLang="zh-CN" sz="1600" i="1" dirty="0" smtClean="0">
                        <a:latin typeface="Cambria Math" panose="02040503050406030204" pitchFamily="18" charset="0"/>
                        <a:ea typeface="+mj-ea"/>
                      </a:rPr>
                      <m:t>2020</m:t>
                    </m:r>
                  </m:oMath>
                </a14:m>
                <a:r>
                  <a:rPr lang="zh-CN" altLang="en-US" sz="1600" dirty="0">
                    <a:latin typeface="+mj-ea"/>
                    <a:ea typeface="+mj-ea"/>
                  </a:rPr>
                  <a:t>年</a:t>
                </a:r>
                <a14:m>
                  <m:oMath xmlns:m="http://schemas.openxmlformats.org/officeDocument/2006/math">
                    <m:r>
                      <a:rPr lang="en-US" altLang="zh-CN" sz="1600" b="0" i="1" dirty="0" smtClean="0">
                        <a:latin typeface="Cambria Math" panose="02040503050406030204" pitchFamily="18" charset="0"/>
                        <a:ea typeface="+mj-ea"/>
                      </a:rPr>
                      <m:t>8</m:t>
                    </m:r>
                  </m:oMath>
                </a14:m>
                <a:r>
                  <a:rPr lang="zh-CN" altLang="en-US" sz="1600" dirty="0">
                    <a:latin typeface="+mj-ea"/>
                    <a:ea typeface="+mj-ea"/>
                  </a:rPr>
                  <a:t>月：微广日均收入</a:t>
                </a:r>
                <a14:m>
                  <m:oMath xmlns:m="http://schemas.openxmlformats.org/officeDocument/2006/math">
                    <m:r>
                      <a:rPr lang="en-US" altLang="zh-CN" sz="1600" b="0" i="1" dirty="0" smtClean="0">
                        <a:latin typeface="Cambria Math" panose="02040503050406030204" pitchFamily="18" charset="0"/>
                        <a:ea typeface="+mj-ea"/>
                      </a:rPr>
                      <m:t>863</m:t>
                    </m:r>
                    <m:r>
                      <a:rPr lang="en-US" altLang="zh-CN" sz="1600" i="1" dirty="0" smtClean="0">
                        <a:latin typeface="Cambria Math" panose="02040503050406030204" pitchFamily="18" charset="0"/>
                        <a:ea typeface="+mj-ea"/>
                      </a:rPr>
                      <m:t>𝑤</m:t>
                    </m:r>
                  </m:oMath>
                </a14:m>
                <a:r>
                  <a:rPr lang="zh-CN" altLang="en-US" sz="1600" dirty="0">
                    <a:latin typeface="+mj-ea"/>
                    <a:ea typeface="+mj-ea"/>
                  </a:rPr>
                  <a:t>，</a:t>
                </a:r>
                <a14:m>
                  <m:oMath xmlns:m="http://schemas.openxmlformats.org/officeDocument/2006/math">
                    <m:r>
                      <a:rPr lang="en-US" altLang="zh-CN" sz="1600" i="1" dirty="0" smtClean="0">
                        <a:latin typeface="Cambria Math" panose="02040503050406030204" pitchFamily="18" charset="0"/>
                        <a:ea typeface="+mj-ea"/>
                      </a:rPr>
                      <m:t>𝐴𝑀𝑆</m:t>
                    </m:r>
                  </m:oMath>
                </a14:m>
                <a:r>
                  <a:rPr lang="zh-CN" altLang="en-US" sz="1600" dirty="0">
                    <a:latin typeface="+mj-ea"/>
                    <a:ea typeface="+mj-ea"/>
                  </a:rPr>
                  <a:t>消耗占比</a:t>
                </a:r>
                <a14:m>
                  <m:oMath xmlns:m="http://schemas.openxmlformats.org/officeDocument/2006/math">
                    <m:r>
                      <a:rPr lang="en-US" altLang="zh-CN" sz="1600" i="1" dirty="0">
                        <a:latin typeface="Cambria Math" panose="02040503050406030204" pitchFamily="18" charset="0"/>
                        <a:ea typeface="+mj-ea"/>
                      </a:rPr>
                      <m:t>2</m:t>
                    </m:r>
                    <m:r>
                      <a:rPr lang="en-US" altLang="zh-CN" sz="1600" b="0" i="1" dirty="0" smtClean="0">
                        <a:latin typeface="Cambria Math" panose="02040503050406030204" pitchFamily="18" charset="0"/>
                        <a:ea typeface="+mj-ea"/>
                      </a:rPr>
                      <m:t>1</m:t>
                    </m:r>
                    <m:r>
                      <a:rPr lang="en-US" altLang="zh-CN" sz="1600" i="1" dirty="0" smtClean="0">
                        <a:latin typeface="Cambria Math" panose="02040503050406030204" pitchFamily="18" charset="0"/>
                        <a:ea typeface="+mj-ea"/>
                      </a:rPr>
                      <m:t>%</m:t>
                    </m:r>
                  </m:oMath>
                </a14:m>
                <a:r>
                  <a:rPr lang="zh-CN" altLang="en-US" sz="1600" dirty="0">
                    <a:latin typeface="+mj-ea"/>
                    <a:ea typeface="+mj-ea"/>
                  </a:rPr>
                  <a:t>，排名第</a:t>
                </a:r>
                <a14:m>
                  <m:oMath xmlns:m="http://schemas.openxmlformats.org/officeDocument/2006/math">
                    <m:r>
                      <a:rPr lang="en-US" altLang="zh-CN" sz="1600" i="1" dirty="0" smtClean="0">
                        <a:latin typeface="Cambria Math" panose="02040503050406030204" pitchFamily="18" charset="0"/>
                        <a:ea typeface="+mj-ea"/>
                      </a:rPr>
                      <m:t>3</m:t>
                    </m:r>
                  </m:oMath>
                </a14:m>
                <a:endParaRPr lang="en-US" altLang="zh-CN" sz="1600" dirty="0">
                  <a:latin typeface="+mj-ea"/>
                  <a:ea typeface="+mj-ea"/>
                </a:endParaRPr>
              </a:p>
              <a:p>
                <a:pPr marL="285750" indent="-285750">
                  <a:lnSpc>
                    <a:spcPct val="150000"/>
                  </a:lnSpc>
                  <a:buFont typeface="Wingdings" panose="05000000000000000000" pitchFamily="2" charset="2"/>
                  <a:buChar char="p"/>
                </a:pPr>
                <a14:m>
                  <m:oMath xmlns:m="http://schemas.openxmlformats.org/officeDocument/2006/math">
                    <m:r>
                      <a:rPr lang="en-US" altLang="zh-CN" sz="1600" i="1" dirty="0" smtClean="0">
                        <a:latin typeface="Cambria Math" panose="02040503050406030204" pitchFamily="18" charset="0"/>
                        <a:ea typeface="+mj-ea"/>
                      </a:rPr>
                      <m:t>2021</m:t>
                    </m:r>
                  </m:oMath>
                </a14:m>
                <a:r>
                  <a:rPr lang="zh-CN" altLang="en-US" sz="1600" dirty="0">
                    <a:latin typeface="+mj-ea"/>
                    <a:ea typeface="+mj-ea"/>
                  </a:rPr>
                  <a:t>年</a:t>
                </a:r>
                <a14:m>
                  <m:oMath xmlns:m="http://schemas.openxmlformats.org/officeDocument/2006/math">
                    <m:r>
                      <a:rPr lang="en-US" altLang="zh-CN" sz="1600" i="1" dirty="0" smtClean="0">
                        <a:latin typeface="Cambria Math" panose="02040503050406030204" pitchFamily="18" charset="0"/>
                        <a:ea typeface="+mj-ea"/>
                      </a:rPr>
                      <m:t>8</m:t>
                    </m:r>
                  </m:oMath>
                </a14:m>
                <a:r>
                  <a:rPr lang="zh-CN" altLang="en-US" sz="1600" dirty="0">
                    <a:latin typeface="+mj-ea"/>
                    <a:ea typeface="+mj-ea"/>
                  </a:rPr>
                  <a:t>月：</a:t>
                </a:r>
                <a:r>
                  <a:rPr lang="zh-CN" altLang="en-US" sz="1600" dirty="0">
                    <a:latin typeface="+mj-ea"/>
                  </a:rPr>
                  <a:t>微广</a:t>
                </a:r>
                <a:r>
                  <a:rPr lang="zh-CN" altLang="en-US" sz="1600" dirty="0">
                    <a:latin typeface="+mj-ea"/>
                    <a:ea typeface="+mj-ea"/>
                  </a:rPr>
                  <a:t>日均收入</a:t>
                </a:r>
                <a14:m>
                  <m:oMath xmlns:m="http://schemas.openxmlformats.org/officeDocument/2006/math">
                    <m:r>
                      <a:rPr lang="en-US" altLang="zh-CN" sz="1600" i="1" dirty="0" smtClean="0">
                        <a:latin typeface="Cambria Math" panose="02040503050406030204" pitchFamily="18" charset="0"/>
                        <a:ea typeface="+mj-ea"/>
                      </a:rPr>
                      <m:t>2416</m:t>
                    </m:r>
                    <m:r>
                      <a:rPr lang="en-US" altLang="zh-CN" sz="1600" i="1" dirty="0" smtClean="0">
                        <a:latin typeface="Cambria Math" panose="02040503050406030204" pitchFamily="18" charset="0"/>
                        <a:ea typeface="+mj-ea"/>
                      </a:rPr>
                      <m:t>𝑤</m:t>
                    </m:r>
                  </m:oMath>
                </a14:m>
                <a:r>
                  <a:rPr lang="en-US" altLang="zh-CN" sz="1600" dirty="0">
                    <a:latin typeface="+mj-ea"/>
                    <a:ea typeface="+mj-ea"/>
                  </a:rPr>
                  <a:t>(</a:t>
                </a:r>
                <a:r>
                  <a:rPr lang="zh-CN" altLang="en-US" sz="1600" dirty="0">
                    <a:latin typeface="+mj-ea"/>
                    <a:ea typeface="+mj-ea"/>
                  </a:rPr>
                  <a:t>同比</a:t>
                </a:r>
                <a14:m>
                  <m:oMath xmlns:m="http://schemas.openxmlformats.org/officeDocument/2006/math">
                    <m:r>
                      <a:rPr lang="en-US" altLang="zh-CN" sz="1600" i="1" dirty="0" smtClean="0">
                        <a:latin typeface="Cambria Math" panose="02040503050406030204" pitchFamily="18" charset="0"/>
                        <a:ea typeface="+mj-ea"/>
                      </a:rPr>
                      <m:t>+</m:t>
                    </m:r>
                    <m:r>
                      <a:rPr lang="en-US" altLang="zh-CN" sz="1600" b="0" i="1" dirty="0" smtClean="0">
                        <a:latin typeface="Cambria Math" panose="02040503050406030204" pitchFamily="18" charset="0"/>
                        <a:ea typeface="+mj-ea"/>
                      </a:rPr>
                      <m:t>180</m:t>
                    </m:r>
                    <m:r>
                      <a:rPr lang="en-US" altLang="zh-CN" sz="1600" i="1" dirty="0" smtClean="0">
                        <a:latin typeface="Cambria Math" panose="02040503050406030204" pitchFamily="18" charset="0"/>
                        <a:ea typeface="+mj-ea"/>
                      </a:rPr>
                      <m:t>%)</m:t>
                    </m:r>
                  </m:oMath>
                </a14:m>
                <a:r>
                  <a:rPr lang="zh-CN" altLang="en-US" sz="1600" dirty="0">
                    <a:latin typeface="+mj-ea"/>
                    <a:ea typeface="+mj-ea"/>
                  </a:rPr>
                  <a:t>，</a:t>
                </a:r>
                <a14:m>
                  <m:oMath xmlns:m="http://schemas.openxmlformats.org/officeDocument/2006/math">
                    <m:r>
                      <a:rPr lang="en-US" altLang="zh-CN" sz="1600" i="1" dirty="0" smtClean="0">
                        <a:latin typeface="Cambria Math" panose="02040503050406030204" pitchFamily="18" charset="0"/>
                        <a:ea typeface="+mj-ea"/>
                      </a:rPr>
                      <m:t>𝐴𝑀𝑆</m:t>
                    </m:r>
                  </m:oMath>
                </a14:m>
                <a:r>
                  <a:rPr lang="zh-CN" altLang="en-US" sz="1600" dirty="0">
                    <a:latin typeface="+mj-ea"/>
                    <a:ea typeface="+mj-ea"/>
                  </a:rPr>
                  <a:t>消耗占比</a:t>
                </a:r>
                <a14:m>
                  <m:oMath xmlns:m="http://schemas.openxmlformats.org/officeDocument/2006/math">
                    <m:r>
                      <a:rPr lang="en-US" altLang="zh-CN" sz="1600" i="1" dirty="0" smtClean="0">
                        <a:latin typeface="Cambria Math" panose="02040503050406030204" pitchFamily="18" charset="0"/>
                        <a:ea typeface="+mj-ea"/>
                      </a:rPr>
                      <m:t>40%</m:t>
                    </m:r>
                  </m:oMath>
                </a14:m>
                <a:r>
                  <a:rPr lang="zh-CN" altLang="en-US" sz="1600" dirty="0">
                    <a:latin typeface="+mj-ea"/>
                    <a:ea typeface="+mj-ea"/>
                  </a:rPr>
                  <a:t>，排名第</a:t>
                </a:r>
                <a14:m>
                  <m:oMath xmlns:m="http://schemas.openxmlformats.org/officeDocument/2006/math">
                    <m:r>
                      <a:rPr lang="en-US" altLang="zh-CN" sz="1600" i="1" dirty="0" smtClean="0">
                        <a:latin typeface="Cambria Math" panose="02040503050406030204" pitchFamily="18" charset="0"/>
                        <a:ea typeface="+mj-ea"/>
                      </a:rPr>
                      <m:t>1</m:t>
                    </m:r>
                  </m:oMath>
                </a14:m>
                <a:endParaRPr lang="zh-CN" altLang="en-US" sz="1600" dirty="0">
                  <a:latin typeface="+mj-ea"/>
                  <a:ea typeface="+mj-ea"/>
                </a:endParaRPr>
              </a:p>
            </p:txBody>
          </p:sp>
        </mc:Choice>
        <mc:Fallback xmlns="">
          <p:sp>
            <p:nvSpPr>
              <p:cNvPr id="3" name="文本框 2">
                <a:extLst>
                  <a:ext uri="{FF2B5EF4-FFF2-40B4-BE49-F238E27FC236}">
                    <a16:creationId xmlns:a16="http://schemas.microsoft.com/office/drawing/2014/main" id="{70A71310-9C11-4DE8-8843-F307EA2382FB}"/>
                  </a:ext>
                </a:extLst>
              </p:cNvPr>
              <p:cNvSpPr txBox="1">
                <a:spLocks noRot="1" noChangeAspect="1" noMove="1" noResize="1" noEditPoints="1" noAdjustHandles="1" noChangeArrowheads="1" noChangeShapeType="1" noTextEdit="1"/>
              </p:cNvSpPr>
              <p:nvPr/>
            </p:nvSpPr>
            <p:spPr>
              <a:xfrm>
                <a:off x="6283288" y="4646209"/>
                <a:ext cx="5705659" cy="1895519"/>
              </a:xfrm>
              <a:prstGeom prst="rect">
                <a:avLst/>
              </a:prstGeom>
              <a:blipFill>
                <a:blip r:embed="rId3"/>
                <a:stretch>
                  <a:fillRect l="-641" b="-32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BFAB5F6-0851-41BA-9C97-04395AB70F67}"/>
                  </a:ext>
                </a:extLst>
              </p:cNvPr>
              <p:cNvSpPr txBox="1"/>
              <p:nvPr/>
            </p:nvSpPr>
            <p:spPr>
              <a:xfrm>
                <a:off x="273937" y="4872251"/>
                <a:ext cx="5572125" cy="1156855"/>
              </a:xfrm>
              <a:prstGeom prst="rect">
                <a:avLst/>
              </a:prstGeom>
              <a:noFill/>
            </p:spPr>
            <p:txBody>
              <a:bodyPr wrap="square" rtlCol="0">
                <a:spAutoFit/>
              </a:bodyPr>
              <a:lstStyle/>
              <a:p>
                <a:pPr>
                  <a:lnSpc>
                    <a:spcPct val="150000"/>
                  </a:lnSpc>
                </a:pPr>
                <a:r>
                  <a:rPr lang="zh-CN" altLang="en-US" sz="1600" dirty="0">
                    <a:latin typeface="+mj-ea"/>
                    <a:ea typeface="+mj-ea"/>
                  </a:rPr>
                  <a:t>网服行业效果：</a:t>
                </a:r>
                <a:endParaRPr lang="en-US" altLang="zh-CN" sz="1600" dirty="0">
                  <a:latin typeface="+mj-ea"/>
                  <a:ea typeface="+mj-ea"/>
                </a:endParaRPr>
              </a:p>
              <a:p>
                <a:pPr marL="285750" indent="-285750">
                  <a:lnSpc>
                    <a:spcPct val="150000"/>
                  </a:lnSpc>
                  <a:buFont typeface="Wingdings" panose="05000000000000000000" pitchFamily="2" charset="2"/>
                  <a:buChar char="p"/>
                </a:pPr>
                <a:r>
                  <a:rPr lang="zh-CN" altLang="en-US" sz="1600" dirty="0">
                    <a:latin typeface="+mj-ea"/>
                    <a:ea typeface="+mj-ea"/>
                  </a:rPr>
                  <a:t>整体考核达标率是</a:t>
                </a:r>
                <a14:m>
                  <m:oMath xmlns:m="http://schemas.openxmlformats.org/officeDocument/2006/math">
                    <m:r>
                      <a:rPr lang="en-US" altLang="zh-CN" sz="1600" i="1" dirty="0" smtClean="0">
                        <a:latin typeface="Cambria Math" panose="02040503050406030204" pitchFamily="18" charset="0"/>
                        <a:ea typeface="+mj-ea"/>
                      </a:rPr>
                      <m:t>81.06%</m:t>
                    </m:r>
                  </m:oMath>
                </a14:m>
                <a:endParaRPr lang="en-US" altLang="zh-CN" sz="1600" dirty="0">
                  <a:latin typeface="+mj-ea"/>
                  <a:ea typeface="+mj-ea"/>
                </a:endParaRPr>
              </a:p>
              <a:p>
                <a:pPr marL="285750" indent="-285750">
                  <a:lnSpc>
                    <a:spcPct val="150000"/>
                  </a:lnSpc>
                  <a:buFont typeface="Wingdings" panose="05000000000000000000" pitchFamily="2" charset="2"/>
                  <a:buChar char="p"/>
                </a:pPr>
                <a:r>
                  <a:rPr lang="zh-CN" altLang="en-US" sz="1600" dirty="0">
                    <a:latin typeface="+mj-ea"/>
                    <a:ea typeface="+mj-ea"/>
                  </a:rPr>
                  <a:t>朋友圈是</a:t>
                </a:r>
                <a14:m>
                  <m:oMath xmlns:m="http://schemas.openxmlformats.org/officeDocument/2006/math">
                    <m:r>
                      <a:rPr lang="en-US" altLang="zh-CN" sz="1600" i="1" dirty="0" smtClean="0">
                        <a:latin typeface="Cambria Math" panose="02040503050406030204" pitchFamily="18" charset="0"/>
                        <a:ea typeface="+mj-ea"/>
                      </a:rPr>
                      <m:t>82.76%</m:t>
                    </m:r>
                  </m:oMath>
                </a14:m>
                <a:r>
                  <a:rPr lang="zh-CN" altLang="en-US" sz="1600" dirty="0">
                    <a:latin typeface="+mj-ea"/>
                    <a:ea typeface="+mj-ea"/>
                  </a:rPr>
                  <a:t>，公众平台是</a:t>
                </a:r>
                <a14:m>
                  <m:oMath xmlns:m="http://schemas.openxmlformats.org/officeDocument/2006/math">
                    <m:r>
                      <a:rPr lang="en-US" altLang="zh-CN" sz="1600" i="1" dirty="0" smtClean="0">
                        <a:latin typeface="Cambria Math" panose="02040503050406030204" pitchFamily="18" charset="0"/>
                        <a:ea typeface="+mj-ea"/>
                      </a:rPr>
                      <m:t>79.45%</m:t>
                    </m:r>
                  </m:oMath>
                </a14:m>
                <a:endParaRPr lang="zh-CN" altLang="en-US" sz="1600" dirty="0">
                  <a:latin typeface="+mj-ea"/>
                  <a:ea typeface="+mj-ea"/>
                </a:endParaRPr>
              </a:p>
            </p:txBody>
          </p:sp>
        </mc:Choice>
        <mc:Fallback xmlns="">
          <p:sp>
            <p:nvSpPr>
              <p:cNvPr id="13" name="文本框 12">
                <a:extLst>
                  <a:ext uri="{FF2B5EF4-FFF2-40B4-BE49-F238E27FC236}">
                    <a16:creationId xmlns:a16="http://schemas.microsoft.com/office/drawing/2014/main" id="{4BFAB5F6-0851-41BA-9C97-04395AB70F67}"/>
                  </a:ext>
                </a:extLst>
              </p:cNvPr>
              <p:cNvSpPr txBox="1">
                <a:spLocks noRot="1" noChangeAspect="1" noMove="1" noResize="1" noEditPoints="1" noAdjustHandles="1" noChangeArrowheads="1" noChangeShapeType="1" noTextEdit="1"/>
              </p:cNvSpPr>
              <p:nvPr/>
            </p:nvSpPr>
            <p:spPr>
              <a:xfrm>
                <a:off x="273937" y="4872251"/>
                <a:ext cx="5572125" cy="1156855"/>
              </a:xfrm>
              <a:prstGeom prst="rect">
                <a:avLst/>
              </a:prstGeom>
              <a:blipFill>
                <a:blip r:embed="rId4"/>
                <a:stretch>
                  <a:fillRect l="-656" b="-5789"/>
                </a:stretch>
              </a:blipFill>
            </p:spPr>
            <p:txBody>
              <a:bodyPr/>
              <a:lstStyle/>
              <a:p>
                <a:r>
                  <a:rPr lang="zh-CN" altLang="en-US">
                    <a:noFill/>
                  </a:rPr>
                  <a:t> </a:t>
                </a:r>
              </a:p>
            </p:txBody>
          </p:sp>
        </mc:Fallback>
      </mc:AlternateContent>
      <p:graphicFrame>
        <p:nvGraphicFramePr>
          <p:cNvPr id="14" name="图表 13">
            <a:extLst>
              <a:ext uri="{FF2B5EF4-FFF2-40B4-BE49-F238E27FC236}">
                <a16:creationId xmlns:a16="http://schemas.microsoft.com/office/drawing/2014/main" id="{D02C4A55-536A-4745-B409-C8BDDAF9E4B9}"/>
              </a:ext>
            </a:extLst>
          </p:cNvPr>
          <p:cNvGraphicFramePr>
            <a:graphicFrameLocks/>
          </p:cNvGraphicFramePr>
          <p:nvPr>
            <p:extLst>
              <p:ext uri="{D42A27DB-BD31-4B8C-83A1-F6EECF244321}">
                <p14:modId xmlns:p14="http://schemas.microsoft.com/office/powerpoint/2010/main" val="986081755"/>
              </p:ext>
            </p:extLst>
          </p:nvPr>
        </p:nvGraphicFramePr>
        <p:xfrm>
          <a:off x="293968" y="981456"/>
          <a:ext cx="5826032" cy="389079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图表 16">
            <a:extLst>
              <a:ext uri="{FF2B5EF4-FFF2-40B4-BE49-F238E27FC236}">
                <a16:creationId xmlns:a16="http://schemas.microsoft.com/office/drawing/2014/main" id="{8F1FF255-03E8-40C9-A389-6D50D89235AA}"/>
              </a:ext>
            </a:extLst>
          </p:cNvPr>
          <p:cNvGraphicFramePr>
            <a:graphicFrameLocks/>
          </p:cNvGraphicFramePr>
          <p:nvPr>
            <p:extLst>
              <p:ext uri="{D42A27DB-BD31-4B8C-83A1-F6EECF244321}">
                <p14:modId xmlns:p14="http://schemas.microsoft.com/office/powerpoint/2010/main" val="1668982591"/>
              </p:ext>
            </p:extLst>
          </p:nvPr>
        </p:nvGraphicFramePr>
        <p:xfrm>
          <a:off x="6283288" y="981456"/>
          <a:ext cx="5705659" cy="3519701"/>
        </p:xfrm>
        <a:graphic>
          <a:graphicData uri="http://schemas.openxmlformats.org/drawingml/2006/chart">
            <c:chart xmlns:c="http://schemas.openxmlformats.org/drawingml/2006/chart" xmlns:r="http://schemas.openxmlformats.org/officeDocument/2006/relationships" r:id="rId6"/>
          </a:graphicData>
        </a:graphic>
      </p:graphicFrame>
      <p:sp>
        <p:nvSpPr>
          <p:cNvPr id="2" name="文本框 1">
            <a:extLst>
              <a:ext uri="{FF2B5EF4-FFF2-40B4-BE49-F238E27FC236}">
                <a16:creationId xmlns:a16="http://schemas.microsoft.com/office/drawing/2014/main" id="{E9440AEB-7C1B-48B4-9C44-6C5DB238E5A4}"/>
              </a:ext>
            </a:extLst>
          </p:cNvPr>
          <p:cNvSpPr txBox="1"/>
          <p:nvPr/>
        </p:nvSpPr>
        <p:spPr>
          <a:xfrm>
            <a:off x="273937" y="6118684"/>
            <a:ext cx="2810933" cy="246221"/>
          </a:xfrm>
          <a:prstGeom prst="rect">
            <a:avLst/>
          </a:prstGeom>
          <a:noFill/>
        </p:spPr>
        <p:txBody>
          <a:bodyPr wrap="square" rtlCol="0">
            <a:spAutoFit/>
          </a:bodyPr>
          <a:lstStyle/>
          <a:p>
            <a:r>
              <a:rPr lang="zh-CN" altLang="en-US" sz="1000" dirty="0">
                <a:latin typeface="+mj-ea"/>
                <a:ea typeface="+mj-ea"/>
              </a:rPr>
              <a:t>注：同时期非微信流量考核达标率在</a:t>
            </a:r>
            <a:r>
              <a:rPr lang="en-US" altLang="zh-CN" sz="1000" dirty="0">
                <a:latin typeface="+mj-ea"/>
                <a:ea typeface="+mj-ea"/>
              </a:rPr>
              <a:t>72%</a:t>
            </a:r>
            <a:r>
              <a:rPr lang="zh-CN" altLang="en-US" sz="1000" dirty="0">
                <a:latin typeface="+mj-ea"/>
                <a:ea typeface="+mj-ea"/>
              </a:rPr>
              <a:t>左右</a:t>
            </a:r>
          </a:p>
        </p:txBody>
      </p:sp>
    </p:spTree>
    <p:extLst>
      <p:ext uri="{BB962C8B-B14F-4D97-AF65-F5344CB8AC3E}">
        <p14:creationId xmlns:p14="http://schemas.microsoft.com/office/powerpoint/2010/main" val="335391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Graphic spid="14" grpId="0">
        <p:bldAsOne/>
      </p:bldGraphic>
      <p:bldGraphic spid="17" grpId="0">
        <p:bldAsOne/>
      </p:bldGraphic>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B3CFF46-493F-7C4E-A7EE-83A0B50C1A9A}"/>
              </a:ext>
            </a:extLst>
          </p:cNvPr>
          <p:cNvSpPr txBox="1"/>
          <p:nvPr/>
        </p:nvSpPr>
        <p:spPr>
          <a:xfrm>
            <a:off x="128122" y="261900"/>
            <a:ext cx="11237788" cy="523220"/>
          </a:xfrm>
          <a:prstGeom prst="rect">
            <a:avLst/>
          </a:prstGeom>
          <a:noFill/>
        </p:spPr>
        <p:txBody>
          <a:bodyPr wrap="square" rtlCol="0">
            <a:spAutoFit/>
          </a:bodyPr>
          <a:lstStyle/>
          <a:p>
            <a:r>
              <a:rPr kumimoji="1" lang="zh-CN" altLang="en-US" sz="2800" b="1" dirty="0">
                <a:latin typeface="+mj-ea"/>
                <a:ea typeface="+mj-ea"/>
              </a:rPr>
              <a:t>个人经历概述</a:t>
            </a:r>
            <a:endParaRPr lang="zh-CN" altLang="en-US" sz="2800" b="1" dirty="0">
              <a:latin typeface="+mj-ea"/>
              <a:ea typeface="+mj-ea"/>
            </a:endParaRPr>
          </a:p>
        </p:txBody>
      </p:sp>
      <p:cxnSp>
        <p:nvCxnSpPr>
          <p:cNvPr id="5" name="直接连接符 3">
            <a:extLst>
              <a:ext uri="{FF2B5EF4-FFF2-40B4-BE49-F238E27FC236}">
                <a16:creationId xmlns:a16="http://schemas.microsoft.com/office/drawing/2014/main" id="{0121A6CD-ADA7-BA4E-8A34-F2E4803BA530}"/>
              </a:ext>
            </a:extLst>
          </p:cNvPr>
          <p:cNvCxnSpPr/>
          <p:nvPr/>
        </p:nvCxnSpPr>
        <p:spPr bwMode="auto">
          <a:xfrm>
            <a:off x="0" y="818826"/>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4">
            <a:extLst>
              <a:ext uri="{FF2B5EF4-FFF2-40B4-BE49-F238E27FC236}">
                <a16:creationId xmlns:a16="http://schemas.microsoft.com/office/drawing/2014/main" id="{D9887F68-5299-AE48-9F0A-EBB7C887AE6D}"/>
              </a:ext>
            </a:extLst>
          </p:cNvPr>
          <p:cNvCxnSpPr/>
          <p:nvPr/>
        </p:nvCxnSpPr>
        <p:spPr bwMode="auto">
          <a:xfrm>
            <a:off x="6047232" y="818826"/>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6">
            <a:extLst>
              <a:ext uri="{FF2B5EF4-FFF2-40B4-BE49-F238E27FC236}">
                <a16:creationId xmlns:a16="http://schemas.microsoft.com/office/drawing/2014/main" id="{8CFFB166-9675-5B42-A915-5A6814A82557}"/>
              </a:ext>
            </a:extLst>
          </p:cNvPr>
          <p:cNvCxnSpPr/>
          <p:nvPr/>
        </p:nvCxnSpPr>
        <p:spPr bwMode="auto">
          <a:xfrm>
            <a:off x="9107232" y="818826"/>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5">
            <a:extLst>
              <a:ext uri="{FF2B5EF4-FFF2-40B4-BE49-F238E27FC236}">
                <a16:creationId xmlns:a16="http://schemas.microsoft.com/office/drawing/2014/main" id="{2973C2F1-1723-49EE-B775-ED4E81128A64}"/>
              </a:ext>
            </a:extLst>
          </p:cNvPr>
          <p:cNvCxnSpPr/>
          <p:nvPr/>
        </p:nvCxnSpPr>
        <p:spPr bwMode="auto">
          <a:xfrm>
            <a:off x="3060000" y="818826"/>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C781E681-E9B3-4CB6-BBDC-B60554266E8A}"/>
                  </a:ext>
                </a:extLst>
              </p:cNvPr>
              <p:cNvSpPr txBox="1"/>
              <p:nvPr/>
            </p:nvSpPr>
            <p:spPr>
              <a:xfrm>
                <a:off x="286643" y="1644586"/>
                <a:ext cx="11484079" cy="929357"/>
              </a:xfrm>
              <a:prstGeom prst="rect">
                <a:avLst/>
              </a:prstGeom>
              <a:ln>
                <a:prstDash val="dash"/>
              </a:ln>
            </p:spPr>
            <p:style>
              <a:lnRef idx="2">
                <a:schemeClr val="dk1"/>
              </a:lnRef>
              <a:fillRef idx="1">
                <a:schemeClr val="lt1"/>
              </a:fillRef>
              <a:effectRef idx="0">
                <a:schemeClr val="dk1"/>
              </a:effectRef>
              <a:fontRef idx="minor">
                <a:schemeClr val="dk1"/>
              </a:fontRef>
            </p:style>
            <p:txBody>
              <a:bodyPr wrap="square" rtlCol="0">
                <a:spAutoFit/>
              </a:bodyPr>
              <a:lstStyle/>
              <a:p>
                <a:pPr marL="742950" lvl="1" indent="-285750" defTabSz="0">
                  <a:lnSpc>
                    <a:spcPct val="150000"/>
                  </a:lnSpc>
                  <a:spcBef>
                    <a:spcPct val="20000"/>
                  </a:spcBef>
                  <a:buFont typeface="Arial" panose="020B0604020202020204" pitchFamily="34" charset="0"/>
                  <a:buChar char="–"/>
                  <a:defRPr/>
                </a:pP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2009</a:t>
                </a:r>
                <a:r>
                  <a:rPr lang="en-US" altLang="zh-CN" dirty="0">
                    <a:solidFill>
                      <a:srgbClr val="000000"/>
                    </a:solidFill>
                    <a:latin typeface="微软雅黑" panose="020B0503020204020204" pitchFamily="34" charset="-122"/>
                    <a:ea typeface="微软雅黑" panose="020B0503020204020204" pitchFamily="34" charset="-122"/>
                  </a:rPr>
                  <a:t>.09 </a:t>
                </a: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 2017.07      </a:t>
                </a:r>
                <a:r>
                  <a:rPr lang="zh-CN" altLang="en-US"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北京大学</a:t>
                </a: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a:t>
                </a:r>
                <a:r>
                  <a:rPr lang="zh-CN" altLang="en-US"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医学</a:t>
                </a:r>
                <a:r>
                  <a:rPr lang="zh-CN" altLang="en-US" dirty="0">
                    <a:solidFill>
                      <a:srgbClr val="000000"/>
                    </a:solidFill>
                    <a:latin typeface="微软雅黑" panose="020B0503020204020204" pitchFamily="34" charset="-122"/>
                    <a:ea typeface="微软雅黑" panose="020B0503020204020204" pitchFamily="34" charset="-122"/>
                  </a:rPr>
                  <a:t>本科</a:t>
                </a:r>
                <a:r>
                  <a:rPr lang="en-US" altLang="zh-CN" dirty="0">
                    <a:solidFill>
                      <a:srgbClr val="000000"/>
                    </a:solidFill>
                    <a:latin typeface="微软雅黑" panose="020B0503020204020204" pitchFamily="34" charset="-122"/>
                    <a:ea typeface="微软雅黑" panose="020B0503020204020204" pitchFamily="34" charset="-122"/>
                  </a:rPr>
                  <a:t>5</a:t>
                </a:r>
                <a:r>
                  <a:rPr lang="zh-CN" altLang="en-US" dirty="0">
                    <a:solidFill>
                      <a:srgbClr val="000000"/>
                    </a:solidFill>
                    <a:latin typeface="微软雅黑" panose="020B0503020204020204" pitchFamily="34" charset="-122"/>
                    <a:ea typeface="微软雅黑" panose="020B0503020204020204" pitchFamily="34" charset="-122"/>
                  </a:rPr>
                  <a:t>年 </a:t>
                </a:r>
                <a:r>
                  <a:rPr lang="en-US" altLang="zh-CN" dirty="0">
                    <a:solidFill>
                      <a:srgbClr val="000000"/>
                    </a:solidFill>
                    <a:latin typeface="微软雅黑" panose="020B0503020204020204" pitchFamily="34" charset="-122"/>
                    <a:ea typeface="微软雅黑" panose="020B0503020204020204" pitchFamily="34" charset="-122"/>
                  </a:rPr>
                  <a:t>&amp; </a:t>
                </a:r>
                <a:r>
                  <a:rPr lang="zh-CN" altLang="en-US" dirty="0">
                    <a:solidFill>
                      <a:srgbClr val="000000"/>
                    </a:solidFill>
                    <a:latin typeface="微软雅黑" panose="020B0503020204020204" pitchFamily="34" charset="-122"/>
                    <a:ea typeface="微软雅黑" panose="020B0503020204020204" pitchFamily="34" charset="-122"/>
                  </a:rPr>
                  <a:t>计算机硕士</a:t>
                </a:r>
                <a:r>
                  <a:rPr lang="en-US" altLang="zh-CN" dirty="0">
                    <a:solidFill>
                      <a:srgbClr val="000000"/>
                    </a:solidFill>
                    <a:latin typeface="微软雅黑" panose="020B0503020204020204" pitchFamily="34" charset="-122"/>
                    <a:ea typeface="微软雅黑" panose="020B0503020204020204" pitchFamily="34" charset="-122"/>
                  </a:rPr>
                  <a:t>3</a:t>
                </a:r>
                <a:r>
                  <a:rPr lang="zh-CN" altLang="en-US" dirty="0">
                    <a:solidFill>
                      <a:srgbClr val="000000"/>
                    </a:solidFill>
                    <a:latin typeface="微软雅黑" panose="020B0503020204020204" pitchFamily="34" charset="-122"/>
                    <a:ea typeface="微软雅黑" panose="020B0503020204020204" pitchFamily="34" charset="-122"/>
                  </a:rPr>
                  <a:t>年</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辅修应用数学 </a:t>
                </a: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英语专业八级</a:t>
                </a:r>
                <a:endPar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a:p>
                <a:pPr marL="742950" lvl="1" indent="-285750" defTabSz="0">
                  <a:lnSpc>
                    <a:spcPct val="150000"/>
                  </a:lnSpc>
                  <a:spcBef>
                    <a:spcPct val="20000"/>
                  </a:spcBef>
                  <a:buFont typeface="Arial" panose="020B0604020202020204" pitchFamily="34" charset="0"/>
                  <a:buChar char="–"/>
                  <a:defRPr/>
                </a:pP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2017.07 ~ 2021</a:t>
                </a:r>
                <a:r>
                  <a:rPr lang="en-US" altLang="zh-CN" dirty="0">
                    <a:solidFill>
                      <a:srgbClr val="000000"/>
                    </a:solidFill>
                    <a:latin typeface="微软雅黑" panose="020B0503020204020204" pitchFamily="34" charset="-122"/>
                    <a:ea typeface="微软雅黑" panose="020B0503020204020204" pitchFamily="34" charset="-122"/>
                  </a:rPr>
                  <a:t>.08</a:t>
                </a: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微信广告</a:t>
                </a:r>
                <a:r>
                  <a:rPr lang="zh-CN" altLang="en-US" dirty="0">
                    <a:solidFill>
                      <a:srgbClr val="000000"/>
                    </a:solidFill>
                    <a:latin typeface="微软雅黑" panose="020B0503020204020204" pitchFamily="34" charset="-122"/>
                    <a:ea typeface="微软雅黑" panose="020B0503020204020204" pitchFamily="34" charset="-122"/>
                  </a:rPr>
                  <a:t>部 </a:t>
                </a:r>
                <a:r>
                  <a:rPr lang="en-US" altLang="zh-CN" dirty="0">
                    <a:solidFill>
                      <a:srgbClr val="000000"/>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引擎策略研发中心</a:t>
                </a:r>
                <a:r>
                  <a:rPr lang="en-US" altLang="zh-CN" dirty="0">
                    <a:solidFill>
                      <a:srgbClr val="000000"/>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负责</a:t>
                </a:r>
                <a14:m>
                  <m:oMath xmlns:m="http://schemas.openxmlformats.org/officeDocument/2006/math">
                    <m:r>
                      <a:rPr lang="en-US" altLang="zh-CN" i="1" dirty="0" smtClean="0">
                        <a:solidFill>
                          <a:srgbClr val="000000"/>
                        </a:solidFill>
                        <a:latin typeface="Cambria Math" panose="02040503050406030204" pitchFamily="18" charset="0"/>
                        <a:ea typeface="微软雅黑" panose="020B0503020204020204" pitchFamily="34" charset="-122"/>
                        <a:sym typeface="Calibri" panose="020F0502020204030204" pitchFamily="34" charset="0"/>
                      </a:rPr>
                      <m:t>𝑜𝐶𝑃𝑀</m:t>
                    </m:r>
                  </m:oMath>
                </a14:m>
                <a:r>
                  <a:rPr lang="zh-CN" altLang="en-US" dirty="0">
                    <a:solidFill>
                      <a:srgbClr val="000000"/>
                    </a:solidFill>
                    <a:latin typeface="微软雅黑" panose="020B0503020204020204" pitchFamily="34" charset="-122"/>
                    <a:ea typeface="微软雅黑" panose="020B0503020204020204" pitchFamily="34" charset="-122"/>
                  </a:rPr>
                  <a:t>精排</a:t>
                </a:r>
                <a:r>
                  <a:rPr lang="zh-CN" altLang="en-US"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效果优化</a:t>
                </a:r>
                <a:endParaRPr lang="zh-CN" altLang="en-US" dirty="0"/>
              </a:p>
            </p:txBody>
          </p:sp>
        </mc:Choice>
        <mc:Fallback xmlns="">
          <p:sp>
            <p:nvSpPr>
              <p:cNvPr id="21" name="文本框 20">
                <a:extLst>
                  <a:ext uri="{FF2B5EF4-FFF2-40B4-BE49-F238E27FC236}">
                    <a16:creationId xmlns:a16="http://schemas.microsoft.com/office/drawing/2014/main" id="{C781E681-E9B3-4CB6-BBDC-B60554266E8A}"/>
                  </a:ext>
                </a:extLst>
              </p:cNvPr>
              <p:cNvSpPr txBox="1">
                <a:spLocks noRot="1" noChangeAspect="1" noMove="1" noResize="1" noEditPoints="1" noAdjustHandles="1" noChangeArrowheads="1" noChangeShapeType="1" noTextEdit="1"/>
              </p:cNvSpPr>
              <p:nvPr/>
            </p:nvSpPr>
            <p:spPr>
              <a:xfrm>
                <a:off x="286643" y="1644586"/>
                <a:ext cx="11484079" cy="929357"/>
              </a:xfrm>
              <a:prstGeom prst="rect">
                <a:avLst/>
              </a:prstGeom>
              <a:blipFill>
                <a:blip r:embed="rId3"/>
                <a:stretch>
                  <a:fillRect b="-9091"/>
                </a:stretch>
              </a:blipFill>
              <a:ln>
                <a:prstDash val="dash"/>
              </a:ln>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E436C373-DBFB-41F4-8799-9D4A4F2445C3}"/>
              </a:ext>
            </a:extLst>
          </p:cNvPr>
          <p:cNvSpPr txBox="1"/>
          <p:nvPr/>
        </p:nvSpPr>
        <p:spPr>
          <a:xfrm>
            <a:off x="286644" y="3378886"/>
            <a:ext cx="11484078" cy="929806"/>
          </a:xfrm>
          <a:prstGeom prst="rect">
            <a:avLst/>
          </a:prstGeom>
          <a:ln>
            <a:prstDash val="dash"/>
          </a:ln>
        </p:spPr>
        <p:style>
          <a:lnRef idx="2">
            <a:schemeClr val="dk1"/>
          </a:lnRef>
          <a:fillRef idx="1">
            <a:schemeClr val="lt1"/>
          </a:fillRef>
          <a:effectRef idx="0">
            <a:schemeClr val="dk1"/>
          </a:effectRef>
          <a:fontRef idx="minor">
            <a:schemeClr val="dk1"/>
          </a:fontRef>
        </p:style>
        <p:txBody>
          <a:bodyPr wrap="square" rtlCol="0">
            <a:spAutoFit/>
          </a:bodyPr>
          <a:lstStyle/>
          <a:p>
            <a:pPr marL="742950" lvl="1" indent="-285750" defTabSz="0">
              <a:lnSpc>
                <a:spcPct val="150000"/>
              </a:lnSpc>
              <a:spcBef>
                <a:spcPct val="20000"/>
              </a:spcBef>
              <a:buSzPct val="100000"/>
              <a:buFont typeface="Arial" panose="020B0604020202020204" pitchFamily="34" charset="0"/>
              <a:buChar char="–"/>
              <a:defRPr/>
            </a:pP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1</a:t>
            </a:r>
            <a:r>
              <a:rPr lang="zh-CN" altLang="en-US"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次五星员工</a:t>
            </a: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(2021H1) &amp; 4</a:t>
            </a:r>
            <a:r>
              <a:rPr lang="zh-CN" altLang="en-US"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次四星员工</a:t>
            </a: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(2020H1 / 2019H2 / 2018H2 / 2018H1)</a:t>
            </a:r>
          </a:p>
          <a:p>
            <a:pPr marL="742950" lvl="1" indent="-285750" defTabSz="0">
              <a:lnSpc>
                <a:spcPct val="150000"/>
              </a:lnSpc>
              <a:spcBef>
                <a:spcPct val="20000"/>
              </a:spcBef>
              <a:buSzPct val="100000"/>
              <a:buFont typeface="Arial" panose="020B0604020202020204" pitchFamily="34" charset="0"/>
              <a:buChar char="–"/>
              <a:defRPr/>
            </a:pP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2018.03         GM</a:t>
            </a:r>
            <a:r>
              <a:rPr lang="zh-CN" altLang="en-US"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闪电奖（原社交与效果广告部）</a:t>
            </a: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    </a:t>
            </a:r>
            <a:endParaRPr lang="en-US" altLang="zh-CN" sz="2000" dirty="0">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3" name="文本框 22">
            <a:extLst>
              <a:ext uri="{FF2B5EF4-FFF2-40B4-BE49-F238E27FC236}">
                <a16:creationId xmlns:a16="http://schemas.microsoft.com/office/drawing/2014/main" id="{9309534D-A60F-440E-B3E0-3A7D855C6E1F}"/>
              </a:ext>
            </a:extLst>
          </p:cNvPr>
          <p:cNvSpPr txBox="1"/>
          <p:nvPr/>
        </p:nvSpPr>
        <p:spPr>
          <a:xfrm>
            <a:off x="286644" y="5178506"/>
            <a:ext cx="11484078" cy="1400704"/>
          </a:xfrm>
          <a:prstGeom prst="rect">
            <a:avLst/>
          </a:prstGeom>
          <a:ln>
            <a:prstDash val="dash"/>
          </a:ln>
        </p:spPr>
        <p:style>
          <a:lnRef idx="2">
            <a:schemeClr val="dk1"/>
          </a:lnRef>
          <a:fillRef idx="1">
            <a:schemeClr val="lt1"/>
          </a:fillRef>
          <a:effectRef idx="0">
            <a:schemeClr val="dk1"/>
          </a:effectRef>
          <a:fontRef idx="minor">
            <a:schemeClr val="dk1"/>
          </a:fontRef>
        </p:style>
        <p:txBody>
          <a:bodyPr wrap="square" rtlCol="0">
            <a:spAutoFit/>
          </a:bodyPr>
          <a:lstStyle/>
          <a:p>
            <a:pPr marL="742950" lvl="1" indent="-285750" defTabSz="0">
              <a:lnSpc>
                <a:spcPct val="150000"/>
              </a:lnSpc>
              <a:spcBef>
                <a:spcPct val="20000"/>
              </a:spcBef>
              <a:buSzPct val="100000"/>
              <a:buFont typeface="Arial" panose="020B0604020202020204" pitchFamily="34" charset="0"/>
              <a:buChar char="–"/>
              <a:defRPr/>
            </a:pP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2020</a:t>
            </a:r>
            <a:r>
              <a:rPr lang="zh-CN" altLang="en-US"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年   腾讯技术突破奖           </a:t>
            </a: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腾讯广告新投放平台联合项目团队</a:t>
            </a:r>
            <a:endPar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a:p>
            <a:pPr marL="742950" lvl="1" indent="-285750" defTabSz="0">
              <a:lnSpc>
                <a:spcPct val="150000"/>
              </a:lnSpc>
              <a:spcBef>
                <a:spcPct val="20000"/>
              </a:spcBef>
              <a:buSzPct val="100000"/>
              <a:buFont typeface="Arial" panose="020B0604020202020204" pitchFamily="34" charset="0"/>
              <a:buChar char="–"/>
              <a:defRPr/>
            </a:pP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2019</a:t>
            </a:r>
            <a:r>
              <a:rPr lang="zh-CN" altLang="en-US"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年   公司级技术突破奖        </a:t>
            </a: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微信广告新一代效果引擎 </a:t>
            </a: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(PPT</a:t>
            </a:r>
            <a:r>
              <a:rPr lang="zh-CN" altLang="en-US"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撰写人之一，领奖人之一</a:t>
            </a: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a:t>
            </a:r>
          </a:p>
          <a:p>
            <a:pPr marL="742950" lvl="1" indent="-285750" defTabSz="0">
              <a:lnSpc>
                <a:spcPct val="150000"/>
              </a:lnSpc>
              <a:spcBef>
                <a:spcPct val="20000"/>
              </a:spcBef>
              <a:buSzPct val="100000"/>
              <a:buFont typeface="Arial" panose="020B0604020202020204" pitchFamily="34" charset="0"/>
              <a:buChar char="–"/>
              <a:defRPr/>
            </a:pP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2018</a:t>
            </a:r>
            <a:r>
              <a:rPr lang="zh-CN" altLang="en-US"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年   公司级商业贡献特别奖  </a:t>
            </a:r>
            <a:r>
              <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效果广告联合项目团队               </a:t>
            </a:r>
            <a:endParaRPr lang="en-US" altLang="zh-CN" dirty="0">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4" name="矩形 23">
            <a:extLst>
              <a:ext uri="{FF2B5EF4-FFF2-40B4-BE49-F238E27FC236}">
                <a16:creationId xmlns:a16="http://schemas.microsoft.com/office/drawing/2014/main" id="{E51BD7DC-AC61-4673-986B-19B2F0AB51AF}"/>
              </a:ext>
            </a:extLst>
          </p:cNvPr>
          <p:cNvSpPr/>
          <p:nvPr/>
        </p:nvSpPr>
        <p:spPr bwMode="auto">
          <a:xfrm>
            <a:off x="286644" y="951802"/>
            <a:ext cx="1710114" cy="55287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zh-CN" altLang="en-US" sz="28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个人经历</a:t>
            </a:r>
            <a:endParaRPr lang="en-US" altLang="zh-CN" sz="28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6" name="矩形 25">
            <a:extLst>
              <a:ext uri="{FF2B5EF4-FFF2-40B4-BE49-F238E27FC236}">
                <a16:creationId xmlns:a16="http://schemas.microsoft.com/office/drawing/2014/main" id="{7F3F18BB-B125-4974-9ACD-3E594DDFA0F9}"/>
              </a:ext>
            </a:extLst>
          </p:cNvPr>
          <p:cNvSpPr/>
          <p:nvPr/>
        </p:nvSpPr>
        <p:spPr bwMode="auto">
          <a:xfrm>
            <a:off x="286644" y="2713613"/>
            <a:ext cx="1710114" cy="55287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zh-CN" altLang="en-US" sz="28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个人荣誉</a:t>
            </a:r>
            <a:endParaRPr lang="en-US" altLang="zh-CN" sz="28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9" name="矩形 28">
            <a:extLst>
              <a:ext uri="{FF2B5EF4-FFF2-40B4-BE49-F238E27FC236}">
                <a16:creationId xmlns:a16="http://schemas.microsoft.com/office/drawing/2014/main" id="{5CBD8B22-D7DA-4D64-9E1B-2A9A2F67BE6B}"/>
              </a:ext>
            </a:extLst>
          </p:cNvPr>
          <p:cNvSpPr/>
          <p:nvPr/>
        </p:nvSpPr>
        <p:spPr bwMode="auto">
          <a:xfrm>
            <a:off x="286644" y="4464069"/>
            <a:ext cx="1710114" cy="55287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zh-CN" altLang="en-US" sz="28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团队荣誉</a:t>
            </a:r>
            <a:endParaRPr lang="en-US" altLang="zh-CN" sz="28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Tree>
    <p:extLst>
      <p:ext uri="{BB962C8B-B14F-4D97-AF65-F5344CB8AC3E}">
        <p14:creationId xmlns:p14="http://schemas.microsoft.com/office/powerpoint/2010/main" val="333550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6" grpId="0" animBg="1"/>
      <p:bldP spid="2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B3CFF46-493F-7C4E-A7EE-83A0B50C1A9A}"/>
              </a:ext>
            </a:extLst>
          </p:cNvPr>
          <p:cNvSpPr txBox="1"/>
          <p:nvPr/>
        </p:nvSpPr>
        <p:spPr>
          <a:xfrm>
            <a:off x="128122" y="261900"/>
            <a:ext cx="11237788" cy="523220"/>
          </a:xfrm>
          <a:prstGeom prst="rect">
            <a:avLst/>
          </a:prstGeom>
          <a:noFill/>
        </p:spPr>
        <p:txBody>
          <a:bodyPr wrap="square" rtlCol="0">
            <a:spAutoFit/>
          </a:bodyPr>
          <a:lstStyle/>
          <a:p>
            <a:r>
              <a:rPr kumimoji="1" lang="zh-CN" altLang="en-US" sz="2800" b="1" dirty="0">
                <a:latin typeface="+mj-ea"/>
                <a:ea typeface="+mj-ea"/>
              </a:rPr>
              <a:t>大纲</a:t>
            </a:r>
            <a:endParaRPr lang="zh-CN" altLang="en-US" sz="2800" b="1" dirty="0">
              <a:latin typeface="+mj-ea"/>
              <a:ea typeface="+mj-ea"/>
            </a:endParaRPr>
          </a:p>
        </p:txBody>
      </p:sp>
      <p:cxnSp>
        <p:nvCxnSpPr>
          <p:cNvPr id="5" name="直接连接符 3">
            <a:extLst>
              <a:ext uri="{FF2B5EF4-FFF2-40B4-BE49-F238E27FC236}">
                <a16:creationId xmlns:a16="http://schemas.microsoft.com/office/drawing/2014/main" id="{0121A6CD-ADA7-BA4E-8A34-F2E4803BA530}"/>
              </a:ext>
            </a:extLst>
          </p:cNvPr>
          <p:cNvCxnSpPr/>
          <p:nvPr/>
        </p:nvCxnSpPr>
        <p:spPr bwMode="auto">
          <a:xfrm>
            <a:off x="0" y="818826"/>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4">
            <a:extLst>
              <a:ext uri="{FF2B5EF4-FFF2-40B4-BE49-F238E27FC236}">
                <a16:creationId xmlns:a16="http://schemas.microsoft.com/office/drawing/2014/main" id="{D9887F68-5299-AE48-9F0A-EBB7C887AE6D}"/>
              </a:ext>
            </a:extLst>
          </p:cNvPr>
          <p:cNvCxnSpPr/>
          <p:nvPr/>
        </p:nvCxnSpPr>
        <p:spPr bwMode="auto">
          <a:xfrm>
            <a:off x="6047232" y="818826"/>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6">
            <a:extLst>
              <a:ext uri="{FF2B5EF4-FFF2-40B4-BE49-F238E27FC236}">
                <a16:creationId xmlns:a16="http://schemas.microsoft.com/office/drawing/2014/main" id="{8CFFB166-9675-5B42-A915-5A6814A82557}"/>
              </a:ext>
            </a:extLst>
          </p:cNvPr>
          <p:cNvCxnSpPr/>
          <p:nvPr/>
        </p:nvCxnSpPr>
        <p:spPr bwMode="auto">
          <a:xfrm>
            <a:off x="9107232" y="818826"/>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5">
            <a:extLst>
              <a:ext uri="{FF2B5EF4-FFF2-40B4-BE49-F238E27FC236}">
                <a16:creationId xmlns:a16="http://schemas.microsoft.com/office/drawing/2014/main" id="{2973C2F1-1723-49EE-B775-ED4E81128A64}"/>
              </a:ext>
            </a:extLst>
          </p:cNvPr>
          <p:cNvCxnSpPr/>
          <p:nvPr/>
        </p:nvCxnSpPr>
        <p:spPr bwMode="auto">
          <a:xfrm>
            <a:off x="3060000" y="818826"/>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4844757-F6E1-4A1A-9578-72B4585980BB}"/>
                  </a:ext>
                </a:extLst>
              </p:cNvPr>
              <p:cNvSpPr txBox="1"/>
              <p:nvPr/>
            </p:nvSpPr>
            <p:spPr>
              <a:xfrm>
                <a:off x="2727342" y="1434257"/>
                <a:ext cx="7249379" cy="4810099"/>
              </a:xfrm>
              <a:prstGeom prst="rect">
                <a:avLst/>
              </a:prstGeom>
              <a:noFill/>
            </p:spPr>
            <p:txBody>
              <a:bodyPr wrap="square" rtlCol="0">
                <a:spAutoFit/>
              </a:bodyPr>
              <a:lstStyle/>
              <a:p>
                <a:pPr marL="342900" indent="-342900">
                  <a:lnSpc>
                    <a:spcPct val="200000"/>
                  </a:lnSpc>
                  <a:buFont typeface="Wingdings" panose="05000000000000000000" pitchFamily="2" charset="2"/>
                  <a:buChar char="p"/>
                </a:pP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𝑃𝑎𝑟𝑡</m:t>
                    </m:r>
                    <m:r>
                      <a:rPr lang="en-US" altLang="zh-CN" sz="2400" b="0" i="1" smtClean="0">
                        <a:latin typeface="Cambria Math" panose="02040503050406030204" pitchFamily="18" charset="0"/>
                        <a:ea typeface="微软雅黑" panose="020B0503020204020204" pitchFamily="34" charset="-122"/>
                      </a:rPr>
                      <m:t> </m:t>
                    </m:r>
                    <m:r>
                      <a:rPr lang="en-US" altLang="zh-CN" sz="2400" b="0" i="1" smtClean="0">
                        <a:latin typeface="Cambria Math" panose="02040503050406030204" pitchFamily="18" charset="0"/>
                        <a:ea typeface="微软雅黑" panose="020B0503020204020204" pitchFamily="34" charset="-122"/>
                      </a:rPr>
                      <m:t>𝐼</m:t>
                    </m:r>
                  </m:oMath>
                </a14:m>
                <a:r>
                  <a:rPr lang="zh-CN" altLang="en-US" sz="2400" dirty="0">
                    <a:latin typeface="微软雅黑" panose="020B0503020204020204" pitchFamily="34" charset="-122"/>
                    <a:ea typeface="微软雅黑" panose="020B0503020204020204" pitchFamily="34" charset="-122"/>
                  </a:rPr>
                  <a:t>：双出价次留策略优化</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项目背景</a:t>
                </a:r>
                <a:endParaRPr lang="en-US" altLang="zh-CN"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14:m>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pitchFamily="34" charset="-122"/>
                      </a:rPr>
                      <m:t>𝑉</m:t>
                    </m:r>
                    <m:r>
                      <a:rPr lang="en-US" altLang="zh-CN" b="0" i="1" smtClean="0">
                        <a:solidFill>
                          <a:schemeClr val="tx1"/>
                        </a:solidFill>
                        <a:latin typeface="Cambria Math" panose="02040503050406030204" pitchFamily="18" charset="0"/>
                        <a:ea typeface="微软雅黑" panose="020B0503020204020204" pitchFamily="34" charset="-122"/>
                      </a:rPr>
                      <m:t>1</m:t>
                    </m:r>
                    <m:r>
                      <a:rPr lang="zh-CN" altLang="en-US" i="1">
                        <a:solidFill>
                          <a:schemeClr val="tx1"/>
                        </a:solidFill>
                        <a:latin typeface="Cambria Math" panose="02040503050406030204" pitchFamily="18" charset="0"/>
                        <a:ea typeface="微软雅黑" panose="020B0503020204020204" pitchFamily="34" charset="-122"/>
                      </a:rPr>
                      <m:t>版</m:t>
                    </m:r>
                    <m:r>
                      <a:rPr lang="zh-CN" altLang="en-US" i="1" smtClean="0">
                        <a:solidFill>
                          <a:schemeClr val="tx1"/>
                        </a:solidFill>
                        <a:latin typeface="Cambria Math" panose="02040503050406030204" pitchFamily="18" charset="0"/>
                        <a:ea typeface="微软雅黑" panose="020B0503020204020204" pitchFamily="34" charset="-122"/>
                      </a:rPr>
                      <m:t>：</m:t>
                    </m:r>
                  </m:oMath>
                </a14:m>
                <a:r>
                  <a:rPr lang="zh-CN" altLang="en-US" dirty="0">
                    <a:solidFill>
                      <a:schemeClr val="tx1"/>
                    </a:solidFill>
                    <a:latin typeface="微软雅黑" panose="020B0503020204020204" pitchFamily="34" charset="-122"/>
                    <a:ea typeface="微软雅黑" panose="020B0503020204020204" pitchFamily="34" charset="-122"/>
                  </a:rPr>
                  <a:t>通过最优过滤保证考核达标</a:t>
                </a:r>
                <a:endParaRPr lang="en-US" altLang="zh-CN"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14:m>
                  <m:oMath xmlns:m="http://schemas.openxmlformats.org/officeDocument/2006/math">
                    <m:r>
                      <a:rPr lang="en-US" altLang="zh-CN" i="1" smtClean="0">
                        <a:solidFill>
                          <a:schemeClr val="tx1"/>
                        </a:solidFill>
                        <a:latin typeface="Cambria Math" panose="02040503050406030204" pitchFamily="18" charset="0"/>
                        <a:ea typeface="微软雅黑" panose="020B0503020204020204" pitchFamily="34" charset="-122"/>
                      </a:rPr>
                      <m:t>𝑉</m:t>
                    </m:r>
                    <m:r>
                      <a:rPr lang="en-US" altLang="zh-CN" b="0" i="1" smtClean="0">
                        <a:solidFill>
                          <a:schemeClr val="tx1"/>
                        </a:solidFill>
                        <a:latin typeface="Cambria Math" panose="02040503050406030204" pitchFamily="18" charset="0"/>
                        <a:ea typeface="微软雅黑" panose="020B0503020204020204" pitchFamily="34" charset="-122"/>
                      </a:rPr>
                      <m:t>2</m:t>
                    </m:r>
                    <m:r>
                      <a:rPr lang="zh-CN" altLang="en-US" i="1">
                        <a:solidFill>
                          <a:schemeClr val="tx1"/>
                        </a:solidFill>
                        <a:latin typeface="Cambria Math" panose="02040503050406030204" pitchFamily="18" charset="0"/>
                        <a:ea typeface="微软雅黑" panose="020B0503020204020204" pitchFamily="34" charset="-122"/>
                      </a:rPr>
                      <m:t>版</m:t>
                    </m:r>
                  </m:oMath>
                </a14:m>
                <a:r>
                  <a:rPr lang="zh-CN" altLang="en-US" dirty="0">
                    <a:solidFill>
                      <a:schemeClr val="tx1"/>
                    </a:solidFill>
                    <a:latin typeface="微软雅黑" panose="020B0503020204020204" pitchFamily="34" charset="-122"/>
                    <a:ea typeface="微软雅黑" panose="020B0503020204020204" pitchFamily="34" charset="-122"/>
                  </a:rPr>
                  <a:t>：调价</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模型预估提升广告消耗与效果</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p"/>
                </a:pPr>
                <a14:m>
                  <m:oMath xmlns:m="http://schemas.openxmlformats.org/officeDocument/2006/math">
                    <m:r>
                      <a:rPr lang="en-US" altLang="zh-CN" sz="2400" i="1">
                        <a:solidFill>
                          <a:schemeClr val="tx1"/>
                        </a:solidFill>
                        <a:latin typeface="Cambria Math" panose="02040503050406030204" pitchFamily="18" charset="0"/>
                        <a:ea typeface="微软雅黑" panose="020B0503020204020204" pitchFamily="34" charset="-122"/>
                      </a:rPr>
                      <m:t>𝑃𝑎𝑟𝑡</m:t>
                    </m:r>
                    <m:r>
                      <a:rPr lang="en-US" altLang="zh-CN" sz="2400" i="1">
                        <a:solidFill>
                          <a:schemeClr val="tx1"/>
                        </a:solidFill>
                        <a:latin typeface="Cambria Math" panose="02040503050406030204" pitchFamily="18" charset="0"/>
                        <a:ea typeface="微软雅黑" panose="020B0503020204020204" pitchFamily="34" charset="-122"/>
                      </a:rPr>
                      <m:t> </m:t>
                    </m:r>
                    <m:r>
                      <a:rPr lang="en-US" altLang="zh-CN" sz="2400" i="1">
                        <a:solidFill>
                          <a:schemeClr val="tx1"/>
                        </a:solidFill>
                        <a:latin typeface="Cambria Math" panose="02040503050406030204" pitchFamily="18" charset="0"/>
                        <a:ea typeface="微软雅黑" panose="020B0503020204020204" pitchFamily="34" charset="-122"/>
                      </a:rPr>
                      <m:t>𝐼𝐼</m:t>
                    </m:r>
                  </m:oMath>
                </a14:m>
                <a:r>
                  <a:rPr lang="zh-CN" altLang="en-US" sz="2400" dirty="0">
                    <a:solidFill>
                      <a:schemeClr val="tx1"/>
                    </a:solidFill>
                    <a:latin typeface="微软雅黑" panose="020B0503020204020204" pitchFamily="34" charset="-122"/>
                    <a:ea typeface="微软雅黑" panose="020B0503020204020204" pitchFamily="34" charset="-122"/>
                  </a:rPr>
                  <a:t>：微信流量位系统加强策略优化</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项目背景</a:t>
                </a:r>
                <a:endParaRPr lang="en-US" altLang="zh-CN"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solidFill>
                      <a:schemeClr val="bg2"/>
                    </a:solidFill>
                    <a:latin typeface="微软雅黑" panose="020B0503020204020204" pitchFamily="34" charset="-122"/>
                    <a:ea typeface="微软雅黑" panose="020B0503020204020204" pitchFamily="34" charset="-122"/>
                  </a:rPr>
                  <a:t>基准模型</a:t>
                </a:r>
                <a14:m>
                  <m:oMath xmlns:m="http://schemas.openxmlformats.org/officeDocument/2006/math">
                    <m:r>
                      <a:rPr lang="en-US" altLang="zh-CN" b="0" i="1" smtClean="0">
                        <a:solidFill>
                          <a:schemeClr val="bg2"/>
                        </a:solidFill>
                        <a:latin typeface="Cambria Math" panose="02040503050406030204" pitchFamily="18" charset="0"/>
                        <a:ea typeface="微软雅黑" panose="020B0503020204020204" pitchFamily="34" charset="-122"/>
                      </a:rPr>
                      <m:t>𝑙𝑖𝑔h𝑡𝑔𝑏𝑚</m:t>
                    </m:r>
                    <m:r>
                      <a:rPr lang="en-US" altLang="zh-CN" b="0" i="1" smtClean="0">
                        <a:solidFill>
                          <a:schemeClr val="bg2"/>
                        </a:solidFill>
                        <a:latin typeface="Cambria Math" panose="02040503050406030204" pitchFamily="18" charset="0"/>
                        <a:ea typeface="微软雅黑" panose="020B0503020204020204" pitchFamily="34" charset="-122"/>
                      </a:rPr>
                      <m:t>−</m:t>
                    </m:r>
                    <m:r>
                      <a:rPr lang="en-US" altLang="zh-CN" b="0" i="1" smtClean="0">
                        <a:solidFill>
                          <a:schemeClr val="bg2"/>
                        </a:solidFill>
                        <a:latin typeface="Cambria Math" panose="02040503050406030204" pitchFamily="18" charset="0"/>
                        <a:ea typeface="微软雅黑" panose="020B0503020204020204" pitchFamily="34" charset="-122"/>
                      </a:rPr>
                      <m:t>𝑥𝑒𝑛𝑑𝑐𝑔</m:t>
                    </m:r>
                  </m:oMath>
                </a14:m>
                <a:r>
                  <a:rPr lang="zh-CN" altLang="en-US" dirty="0">
                    <a:solidFill>
                      <a:schemeClr val="bg2"/>
                    </a:solidFill>
                    <a:latin typeface="微软雅黑" panose="020B0503020204020204" pitchFamily="34" charset="-122"/>
                    <a:ea typeface="微软雅黑" panose="020B0503020204020204" pitchFamily="34" charset="-122"/>
                  </a:rPr>
                  <a:t>优化</a:t>
                </a:r>
                <a:endParaRPr lang="en-US" altLang="zh-CN" dirty="0">
                  <a:solidFill>
                    <a:schemeClr val="bg2"/>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solidFill>
                      <a:schemeClr val="bg2"/>
                    </a:solidFill>
                    <a:latin typeface="微软雅黑" panose="020B0503020204020204" pitchFamily="34" charset="-122"/>
                    <a:ea typeface="微软雅黑" panose="020B0503020204020204" pitchFamily="34" charset="-122"/>
                  </a:rPr>
                  <a:t>旁路模型</a:t>
                </a:r>
                <a14:m>
                  <m:oMath xmlns:m="http://schemas.openxmlformats.org/officeDocument/2006/math">
                    <m:r>
                      <a:rPr lang="en-US" altLang="zh-CN" b="0" i="1" smtClean="0">
                        <a:solidFill>
                          <a:schemeClr val="bg2"/>
                        </a:solidFill>
                        <a:latin typeface="Cambria Math" panose="02040503050406030204" pitchFamily="18" charset="0"/>
                        <a:ea typeface="微软雅黑" panose="020B0503020204020204" pitchFamily="34" charset="-122"/>
                      </a:rPr>
                      <m:t>𝐷𝐶𝑁</m:t>
                    </m:r>
                    <m:r>
                      <a:rPr lang="en-US" altLang="zh-CN" b="0" i="1" smtClean="0">
                        <a:solidFill>
                          <a:schemeClr val="bg2"/>
                        </a:solidFill>
                        <a:latin typeface="Cambria Math" panose="02040503050406030204" pitchFamily="18" charset="0"/>
                        <a:ea typeface="微软雅黑" panose="020B0503020204020204" pitchFamily="34" charset="-122"/>
                      </a:rPr>
                      <m:t>−</m:t>
                    </m:r>
                    <m:r>
                      <a:rPr lang="en-US" altLang="zh-CN" b="0" i="1" smtClean="0">
                        <a:solidFill>
                          <a:schemeClr val="bg2"/>
                        </a:solidFill>
                        <a:latin typeface="Cambria Math" panose="02040503050406030204" pitchFamily="18" charset="0"/>
                        <a:ea typeface="微软雅黑" panose="020B0503020204020204" pitchFamily="34" charset="-122"/>
                      </a:rPr>
                      <m:t>𝑀</m:t>
                    </m:r>
                  </m:oMath>
                </a14:m>
                <a:r>
                  <a:rPr lang="zh-CN" altLang="en-US" dirty="0">
                    <a:solidFill>
                      <a:schemeClr val="bg2"/>
                    </a:solidFill>
                    <a:latin typeface="微软雅黑" panose="020B0503020204020204" pitchFamily="34" charset="-122"/>
                    <a:ea typeface="微软雅黑" panose="020B0503020204020204" pitchFamily="34" charset="-122"/>
                  </a:rPr>
                  <a:t>优化</a:t>
                </a:r>
                <a:endParaRPr lang="en-US" altLang="zh-CN" dirty="0">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24844757-F6E1-4A1A-9578-72B4585980BB}"/>
                  </a:ext>
                </a:extLst>
              </p:cNvPr>
              <p:cNvSpPr txBox="1">
                <a:spLocks noRot="1" noChangeAspect="1" noMove="1" noResize="1" noEditPoints="1" noAdjustHandles="1" noChangeArrowheads="1" noChangeShapeType="1" noTextEdit="1"/>
              </p:cNvSpPr>
              <p:nvPr/>
            </p:nvSpPr>
            <p:spPr>
              <a:xfrm>
                <a:off x="2727342" y="1434257"/>
                <a:ext cx="7249379" cy="4810099"/>
              </a:xfrm>
              <a:prstGeom prst="rect">
                <a:avLst/>
              </a:prstGeom>
              <a:blipFill>
                <a:blip r:embed="rId3"/>
                <a:stretch>
                  <a:fillRect l="-1092" b="-11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6543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1FA6A0B4-BD38-419F-86A3-750C1B349F56}"/>
              </a:ext>
            </a:extLst>
          </p:cNvPr>
          <p:cNvGrpSpPr/>
          <p:nvPr/>
        </p:nvGrpSpPr>
        <p:grpSpPr>
          <a:xfrm>
            <a:off x="-1" y="0"/>
            <a:ext cx="12184064" cy="818826"/>
            <a:chOff x="-1" y="0"/>
            <a:chExt cx="12184064" cy="818826"/>
          </a:xfrm>
        </p:grpSpPr>
        <p:sp>
          <p:nvSpPr>
            <p:cNvPr id="23" name="矩形 22">
              <a:extLst>
                <a:ext uri="{FF2B5EF4-FFF2-40B4-BE49-F238E27FC236}">
                  <a16:creationId xmlns:a16="http://schemas.microsoft.com/office/drawing/2014/main" id="{6DD18559-3317-413F-8DEA-50E62B4F822A}"/>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4" name="组合 23">
              <a:extLst>
                <a:ext uri="{FF2B5EF4-FFF2-40B4-BE49-F238E27FC236}">
                  <a16:creationId xmlns:a16="http://schemas.microsoft.com/office/drawing/2014/main" id="{9ADF8EE0-66A2-4426-BF16-6776C84CE042}"/>
                </a:ext>
              </a:extLst>
            </p:cNvPr>
            <p:cNvGrpSpPr/>
            <p:nvPr/>
          </p:nvGrpSpPr>
          <p:grpSpPr>
            <a:xfrm>
              <a:off x="0" y="818826"/>
              <a:ext cx="12167232" cy="0"/>
              <a:chOff x="0" y="683817"/>
              <a:chExt cx="12167232" cy="0"/>
            </a:xfrm>
          </p:grpSpPr>
          <p:cxnSp>
            <p:nvCxnSpPr>
              <p:cNvPr id="25" name="直接连接符 24">
                <a:extLst>
                  <a:ext uri="{FF2B5EF4-FFF2-40B4-BE49-F238E27FC236}">
                    <a16:creationId xmlns:a16="http://schemas.microsoft.com/office/drawing/2014/main" id="{66FACF06-C70E-43E2-A62B-63BF920D3B2B}"/>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F32D15E6-82E3-4226-9297-AACFAE495E31}"/>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AD72D347-0F75-4898-BEC7-98503F244DE1}"/>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0CDFB7BE-3B7E-442C-8B39-B3E82ADBE20C}"/>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29" name="文本框 28">
            <a:extLst>
              <a:ext uri="{FF2B5EF4-FFF2-40B4-BE49-F238E27FC236}">
                <a16:creationId xmlns:a16="http://schemas.microsoft.com/office/drawing/2014/main" id="{6C4F2FB6-935A-4940-95A5-510DA9A22DE4}"/>
              </a:ext>
            </a:extLst>
          </p:cNvPr>
          <p:cNvSpPr txBox="1"/>
          <p:nvPr/>
        </p:nvSpPr>
        <p:spPr>
          <a:xfrm>
            <a:off x="151635" y="162630"/>
            <a:ext cx="11925795" cy="523220"/>
          </a:xfrm>
          <a:prstGeom prst="rect">
            <a:avLst/>
          </a:prstGeom>
          <a:noFill/>
        </p:spPr>
        <p:txBody>
          <a:bodyPr wrap="square" rtlCol="0">
            <a:spAutoFit/>
          </a:bodyPr>
          <a:lstStyle/>
          <a:p>
            <a:r>
              <a:rPr lang="zh-CN" altLang="en-US" sz="2800" b="1" dirty="0">
                <a:latin typeface="+mj-ea"/>
                <a:ea typeface="+mj-ea"/>
              </a:rPr>
              <a:t>出价点与考核点不一致，广告主希望优化后端考核点效果</a:t>
            </a:r>
            <a:endParaRPr lang="zh-CN" altLang="en-US" sz="2000" b="1" dirty="0">
              <a:latin typeface="+mj-ea"/>
              <a:ea typeface="+mj-ea"/>
            </a:endParaRPr>
          </a:p>
        </p:txBody>
      </p:sp>
      <p:sp>
        <p:nvSpPr>
          <p:cNvPr id="4" name="文本框 3">
            <a:extLst>
              <a:ext uri="{FF2B5EF4-FFF2-40B4-BE49-F238E27FC236}">
                <a16:creationId xmlns:a16="http://schemas.microsoft.com/office/drawing/2014/main" id="{DD1C33AD-9DD8-41BE-9E07-23BF1A16C619}"/>
              </a:ext>
            </a:extLst>
          </p:cNvPr>
          <p:cNvSpPr txBox="1"/>
          <p:nvPr/>
        </p:nvSpPr>
        <p:spPr>
          <a:xfrm>
            <a:off x="6159515" y="3113535"/>
            <a:ext cx="5250633" cy="2264851"/>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latin typeface="+mj-ea"/>
                <a:ea typeface="+mj-ea"/>
              </a:rPr>
              <a:t>为什么不直接对考核点出价？</a:t>
            </a:r>
            <a:endParaRPr lang="en-US" altLang="zh-CN" sz="1600" dirty="0">
              <a:latin typeface="+mj-ea"/>
              <a:ea typeface="+mj-ea"/>
            </a:endParaRPr>
          </a:p>
          <a:p>
            <a:pPr marL="285750" indent="-285750">
              <a:lnSpc>
                <a:spcPct val="150000"/>
              </a:lnSpc>
              <a:buFont typeface="Arial" panose="020B0604020202020204" pitchFamily="34" charset="0"/>
              <a:buChar char="•"/>
            </a:pPr>
            <a:r>
              <a:rPr lang="zh-CN" altLang="en-US" sz="1600" dirty="0">
                <a:latin typeface="+mj-ea"/>
                <a:ea typeface="+mj-ea"/>
              </a:rPr>
              <a:t>考核周期长，正价课效果回收延迟</a:t>
            </a:r>
            <a:r>
              <a:rPr lang="en-US" altLang="zh-CN" sz="1600" dirty="0">
                <a:latin typeface="+mj-ea"/>
                <a:ea typeface="+mj-ea"/>
              </a:rPr>
              <a:t>1</a:t>
            </a:r>
            <a:r>
              <a:rPr lang="zh-CN" altLang="en-US" sz="1600" dirty="0">
                <a:latin typeface="+mj-ea"/>
                <a:ea typeface="+mj-ea"/>
              </a:rPr>
              <a:t>个月，</a:t>
            </a:r>
            <a:r>
              <a:rPr lang="en-US" altLang="zh-CN" sz="1600" dirty="0">
                <a:latin typeface="+mj-ea"/>
                <a:ea typeface="+mj-ea"/>
              </a:rPr>
              <a:t>7</a:t>
            </a:r>
            <a:r>
              <a:rPr lang="zh-CN" altLang="en-US" sz="1600" dirty="0">
                <a:latin typeface="+mj-ea"/>
                <a:ea typeface="+mj-ea"/>
              </a:rPr>
              <a:t>日长留延迟</a:t>
            </a:r>
            <a:r>
              <a:rPr lang="en-US" altLang="zh-CN" sz="1600" dirty="0">
                <a:latin typeface="+mj-ea"/>
                <a:ea typeface="+mj-ea"/>
              </a:rPr>
              <a:t>7</a:t>
            </a:r>
            <a:r>
              <a:rPr lang="zh-CN" altLang="en-US" sz="1600" dirty="0">
                <a:latin typeface="+mj-ea"/>
                <a:ea typeface="+mj-ea"/>
              </a:rPr>
              <a:t>天</a:t>
            </a:r>
            <a:endParaRPr lang="en-US" altLang="zh-CN" sz="1600" dirty="0">
              <a:latin typeface="+mj-ea"/>
              <a:ea typeface="+mj-ea"/>
            </a:endParaRPr>
          </a:p>
          <a:p>
            <a:pPr marL="742950" lvl="1" indent="-285750">
              <a:lnSpc>
                <a:spcPct val="150000"/>
              </a:lnSpc>
              <a:buFont typeface="Wingdings" panose="05000000000000000000" pitchFamily="2" charset="2"/>
              <a:buChar char="ü"/>
            </a:pPr>
            <a:r>
              <a:rPr lang="zh-CN" altLang="en-US" sz="1600" dirty="0">
                <a:latin typeface="+mj-ea"/>
                <a:ea typeface="+mj-ea"/>
              </a:rPr>
              <a:t>无法即时评估投放效果，调整广告定向</a:t>
            </a:r>
            <a:r>
              <a:rPr lang="en-US" altLang="zh-CN" sz="1600" dirty="0">
                <a:latin typeface="+mj-ea"/>
                <a:ea typeface="+mj-ea"/>
              </a:rPr>
              <a:t>/</a:t>
            </a:r>
            <a:r>
              <a:rPr lang="zh-CN" altLang="en-US" sz="1600" dirty="0">
                <a:latin typeface="+mj-ea"/>
                <a:ea typeface="+mj-ea"/>
              </a:rPr>
              <a:t>出价</a:t>
            </a:r>
            <a:endParaRPr lang="en-US" altLang="zh-CN" sz="1600" dirty="0">
              <a:latin typeface="+mj-ea"/>
              <a:ea typeface="+mj-ea"/>
            </a:endParaRPr>
          </a:p>
          <a:p>
            <a:pPr marL="742950" lvl="1" indent="-285750">
              <a:lnSpc>
                <a:spcPct val="150000"/>
              </a:lnSpc>
              <a:buFont typeface="Wingdings" panose="05000000000000000000" pitchFamily="2" charset="2"/>
              <a:buChar char="ü"/>
            </a:pPr>
            <a:r>
              <a:rPr lang="zh-CN" altLang="en-US" sz="1600" dirty="0">
                <a:latin typeface="+mj-ea"/>
                <a:ea typeface="+mj-ea"/>
              </a:rPr>
              <a:t>单渠道数据非常稀疏，预估用户精准的</a:t>
            </a:r>
            <a:r>
              <a:rPr lang="en-US" altLang="zh-CN" sz="1600" dirty="0">
                <a:latin typeface="+mj-ea"/>
                <a:ea typeface="+mj-ea"/>
              </a:rPr>
              <a:t>ROI/</a:t>
            </a:r>
            <a:r>
              <a:rPr lang="zh-CN" altLang="en-US" sz="1600" dirty="0">
                <a:latin typeface="+mj-ea"/>
                <a:ea typeface="+mj-ea"/>
              </a:rPr>
              <a:t>正价课转化概率困难</a:t>
            </a:r>
            <a:endParaRPr lang="en-US" altLang="zh-CN" sz="1600" dirty="0">
              <a:latin typeface="+mj-ea"/>
              <a:ea typeface="+mj-ea"/>
            </a:endParaRPr>
          </a:p>
        </p:txBody>
      </p:sp>
      <p:graphicFrame>
        <p:nvGraphicFramePr>
          <p:cNvPr id="83" name="Table 14">
            <a:extLst>
              <a:ext uri="{FF2B5EF4-FFF2-40B4-BE49-F238E27FC236}">
                <a16:creationId xmlns:a16="http://schemas.microsoft.com/office/drawing/2014/main" id="{6D1A40F2-45DB-41B3-B545-A21722644C97}"/>
              </a:ext>
            </a:extLst>
          </p:cNvPr>
          <p:cNvGraphicFramePr>
            <a:graphicFrameLocks noGrp="1"/>
          </p:cNvGraphicFramePr>
          <p:nvPr>
            <p:extLst>
              <p:ext uri="{D42A27DB-BD31-4B8C-83A1-F6EECF244321}">
                <p14:modId xmlns:p14="http://schemas.microsoft.com/office/powerpoint/2010/main" val="392882179"/>
              </p:ext>
            </p:extLst>
          </p:nvPr>
        </p:nvGraphicFramePr>
        <p:xfrm>
          <a:off x="6273440" y="1305615"/>
          <a:ext cx="5513188" cy="1788160"/>
        </p:xfrm>
        <a:graphic>
          <a:graphicData uri="http://schemas.openxmlformats.org/drawingml/2006/table">
            <a:tbl>
              <a:tblPr firstRow="1" bandRow="1">
                <a:tableStyleId>{5C22544A-7EE6-4342-B048-85BDC9FD1C3A}</a:tableStyleId>
              </a:tblPr>
              <a:tblGrid>
                <a:gridCol w="1378297">
                  <a:extLst>
                    <a:ext uri="{9D8B030D-6E8A-4147-A177-3AD203B41FA5}">
                      <a16:colId xmlns:a16="http://schemas.microsoft.com/office/drawing/2014/main" val="6602141"/>
                    </a:ext>
                  </a:extLst>
                </a:gridCol>
                <a:gridCol w="1378297">
                  <a:extLst>
                    <a:ext uri="{9D8B030D-6E8A-4147-A177-3AD203B41FA5}">
                      <a16:colId xmlns:a16="http://schemas.microsoft.com/office/drawing/2014/main" val="2474063199"/>
                    </a:ext>
                  </a:extLst>
                </a:gridCol>
                <a:gridCol w="1378297">
                  <a:extLst>
                    <a:ext uri="{9D8B030D-6E8A-4147-A177-3AD203B41FA5}">
                      <a16:colId xmlns:a16="http://schemas.microsoft.com/office/drawing/2014/main" val="2682067346"/>
                    </a:ext>
                  </a:extLst>
                </a:gridCol>
                <a:gridCol w="1378297">
                  <a:extLst>
                    <a:ext uri="{9D8B030D-6E8A-4147-A177-3AD203B41FA5}">
                      <a16:colId xmlns:a16="http://schemas.microsoft.com/office/drawing/2014/main" val="227859067"/>
                    </a:ext>
                  </a:extLst>
                </a:gridCol>
              </a:tblGrid>
              <a:tr h="275080">
                <a:tc>
                  <a:txBody>
                    <a:bodyPr/>
                    <a:lstStyle/>
                    <a:p>
                      <a:pPr algn="ctr"/>
                      <a:r>
                        <a:rPr lang="en-CN" sz="1400" dirty="0">
                          <a:latin typeface="Microsoft YaHei" panose="020B0503020204020204" pitchFamily="34" charset="-122"/>
                          <a:ea typeface="Microsoft YaHei" panose="020B0503020204020204" pitchFamily="34" charset="-122"/>
                        </a:rPr>
                        <a:t>行业</a:t>
                      </a:r>
                    </a:p>
                  </a:txBody>
                  <a:tcPr anchor="ctr"/>
                </a:tc>
                <a:tc>
                  <a:txBody>
                    <a:bodyPr/>
                    <a:lstStyle/>
                    <a:p>
                      <a:pPr algn="ctr"/>
                      <a:r>
                        <a:rPr lang="en-CN" sz="1400">
                          <a:latin typeface="Microsoft YaHei" panose="020B0503020204020204" pitchFamily="34" charset="-122"/>
                          <a:ea typeface="Microsoft YaHei" panose="020B0503020204020204" pitchFamily="34" charset="-122"/>
                        </a:rPr>
                        <a:t>广告主</a:t>
                      </a:r>
                    </a:p>
                  </a:txBody>
                  <a:tcPr anchor="ctr"/>
                </a:tc>
                <a:tc>
                  <a:txBody>
                    <a:bodyPr/>
                    <a:lstStyle/>
                    <a:p>
                      <a:pPr algn="ctr"/>
                      <a:r>
                        <a:rPr lang="en-CN" sz="1400">
                          <a:latin typeface="Microsoft YaHei" panose="020B0503020204020204" pitchFamily="34" charset="-122"/>
                          <a:ea typeface="Microsoft YaHei" panose="020B0503020204020204" pitchFamily="34" charset="-122"/>
                        </a:rPr>
                        <a:t>o</a:t>
                      </a:r>
                      <a:r>
                        <a:rPr lang="en-US" sz="1400">
                          <a:latin typeface="Microsoft YaHei" panose="020B0503020204020204" pitchFamily="34" charset="-122"/>
                          <a:ea typeface="Microsoft YaHei" panose="020B0503020204020204" pitchFamily="34" charset="-122"/>
                        </a:rPr>
                        <a:t>CPX</a:t>
                      </a:r>
                      <a:r>
                        <a:rPr lang="en-CN" sz="1400">
                          <a:latin typeface="Microsoft YaHei" panose="020B0503020204020204" pitchFamily="34" charset="-122"/>
                          <a:ea typeface="Microsoft YaHei" panose="020B0503020204020204" pitchFamily="34" charset="-122"/>
                        </a:rPr>
                        <a:t>出价点</a:t>
                      </a:r>
                    </a:p>
                  </a:txBody>
                  <a:tcPr anchor="ctr"/>
                </a:tc>
                <a:tc>
                  <a:txBody>
                    <a:bodyPr/>
                    <a:lstStyle/>
                    <a:p>
                      <a:pPr algn="ctr"/>
                      <a:r>
                        <a:rPr lang="zh-CN" altLang="en-US" sz="1400" dirty="0">
                          <a:latin typeface="Microsoft YaHei" panose="020B0503020204020204" pitchFamily="34" charset="-122"/>
                          <a:ea typeface="Microsoft YaHei" panose="020B0503020204020204" pitchFamily="34" charset="-122"/>
                        </a:rPr>
                        <a:t>后端</a:t>
                      </a:r>
                      <a:r>
                        <a:rPr lang="en-CN" sz="1400" dirty="0">
                          <a:latin typeface="Microsoft YaHei" panose="020B0503020204020204" pitchFamily="34" charset="-122"/>
                          <a:ea typeface="Microsoft YaHei" panose="020B0503020204020204" pitchFamily="34" charset="-122"/>
                        </a:rPr>
                        <a:t>考核</a:t>
                      </a:r>
                      <a:r>
                        <a:rPr lang="zh-CN" altLang="en-US" sz="1400" dirty="0">
                          <a:latin typeface="Microsoft YaHei" panose="020B0503020204020204" pitchFamily="34" charset="-122"/>
                          <a:ea typeface="Microsoft YaHei" panose="020B0503020204020204" pitchFamily="34" charset="-122"/>
                        </a:rPr>
                        <a:t>点</a:t>
                      </a:r>
                      <a:endParaRPr lang="en-CN" sz="1400"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988277218"/>
                  </a:ext>
                </a:extLst>
              </a:tr>
              <a:tr h="370840">
                <a:tc>
                  <a:txBody>
                    <a:bodyPr/>
                    <a:lstStyle/>
                    <a:p>
                      <a:pPr algn="ctr"/>
                      <a:r>
                        <a:rPr lang="zh-CN" altLang="en-US" sz="1400" b="0" dirty="0">
                          <a:latin typeface="Microsoft YaHei" panose="020B0503020204020204" pitchFamily="34" charset="-122"/>
                          <a:ea typeface="Microsoft YaHei" panose="020B0503020204020204" pitchFamily="34" charset="-122"/>
                        </a:rPr>
                        <a:t>教育</a:t>
                      </a:r>
                      <a:endParaRPr lang="en-CN" sz="1400" b="0" dirty="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400" b="0" dirty="0">
                          <a:latin typeface="Microsoft YaHei" panose="020B0503020204020204" pitchFamily="34" charset="-122"/>
                          <a:ea typeface="Microsoft YaHei" panose="020B0503020204020204" pitchFamily="34" charset="-122"/>
                        </a:rPr>
                        <a:t>猿辅导</a:t>
                      </a:r>
                      <a:endParaRPr lang="en-CN" sz="1400" b="0" dirty="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400" b="0" dirty="0">
                          <a:latin typeface="Microsoft YaHei" panose="020B0503020204020204" pitchFamily="34" charset="-122"/>
                          <a:ea typeface="Microsoft YaHei" panose="020B0503020204020204" pitchFamily="34" charset="-122"/>
                        </a:rPr>
                        <a:t>线索</a:t>
                      </a:r>
                      <a:r>
                        <a:rPr lang="en-US" altLang="zh-CN" sz="1400" b="0" dirty="0">
                          <a:latin typeface="Microsoft YaHei" panose="020B0503020204020204" pitchFamily="34" charset="-122"/>
                          <a:ea typeface="Microsoft YaHei" panose="020B0503020204020204" pitchFamily="34" charset="-122"/>
                        </a:rPr>
                        <a:t>/</a:t>
                      </a:r>
                      <a:r>
                        <a:rPr lang="zh-CN" altLang="en-US" sz="1400" b="0" dirty="0">
                          <a:latin typeface="Microsoft YaHei" panose="020B0503020204020204" pitchFamily="34" charset="-122"/>
                          <a:ea typeface="Microsoft YaHei" panose="020B0503020204020204" pitchFamily="34" charset="-122"/>
                        </a:rPr>
                        <a:t>有效线索</a:t>
                      </a:r>
                      <a:endParaRPr lang="en-CN" sz="1400" b="0" dirty="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400" dirty="0">
                          <a:latin typeface="Microsoft YaHei" panose="020B0503020204020204" pitchFamily="34" charset="-122"/>
                          <a:ea typeface="Microsoft YaHei" panose="020B0503020204020204" pitchFamily="34" charset="-122"/>
                        </a:rPr>
                        <a:t>正价课转化率</a:t>
                      </a:r>
                      <a:endParaRPr lang="en-CN" sz="1400" b="0"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3773299546"/>
                  </a:ext>
                </a:extLst>
              </a:tr>
              <a:tr h="370840">
                <a:tc>
                  <a:txBody>
                    <a:bodyPr/>
                    <a:lstStyle/>
                    <a:p>
                      <a:pPr algn="ctr"/>
                      <a:r>
                        <a:rPr lang="zh-CN" altLang="en-US" sz="1400" dirty="0">
                          <a:latin typeface="Microsoft YaHei" panose="020B0503020204020204" pitchFamily="34" charset="-122"/>
                          <a:ea typeface="Microsoft YaHei" panose="020B0503020204020204" pitchFamily="34" charset="-122"/>
                        </a:rPr>
                        <a:t>家具</a:t>
                      </a:r>
                      <a:endParaRPr lang="en-CN" sz="1400" b="0" dirty="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400" b="0" dirty="0">
                          <a:latin typeface="Microsoft YaHei" panose="020B0503020204020204" pitchFamily="34" charset="-122"/>
                          <a:ea typeface="Microsoft YaHei" panose="020B0503020204020204" pitchFamily="34" charset="-122"/>
                        </a:rPr>
                        <a:t>立邦</a:t>
                      </a:r>
                      <a:r>
                        <a:rPr lang="en-US" altLang="zh-CN" sz="1400" b="0" dirty="0">
                          <a:latin typeface="Microsoft YaHei" panose="020B0503020204020204" pitchFamily="34" charset="-122"/>
                          <a:ea typeface="Microsoft YaHei" panose="020B0503020204020204" pitchFamily="34" charset="-122"/>
                        </a:rPr>
                        <a:t>/</a:t>
                      </a:r>
                      <a:r>
                        <a:rPr lang="zh-CN" altLang="en-US" sz="1400" b="0" dirty="0">
                          <a:latin typeface="Microsoft YaHei" panose="020B0503020204020204" pitchFamily="34" charset="-122"/>
                          <a:ea typeface="Microsoft YaHei" panose="020B0503020204020204" pitchFamily="34" charset="-122"/>
                        </a:rPr>
                        <a:t>起价</a:t>
                      </a:r>
                      <a:endParaRPr lang="en-CN" sz="1400" b="0" dirty="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400" dirty="0">
                          <a:latin typeface="Microsoft YaHei" panose="020B0503020204020204" pitchFamily="34" charset="-122"/>
                          <a:ea typeface="Microsoft YaHei" panose="020B0503020204020204" pitchFamily="34" charset="-122"/>
                        </a:rPr>
                        <a:t>线索</a:t>
                      </a:r>
                      <a:endParaRPr lang="en-CN" sz="1400" b="0" dirty="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400" dirty="0">
                          <a:latin typeface="Microsoft YaHei" panose="020B0503020204020204" pitchFamily="34" charset="-122"/>
                          <a:ea typeface="Microsoft YaHei" panose="020B0503020204020204" pitchFamily="34" charset="-122"/>
                        </a:rPr>
                        <a:t>有效线索</a:t>
                      </a:r>
                      <a:endParaRPr lang="en-CN" sz="1400" b="0"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610682556"/>
                  </a:ext>
                </a:extLst>
              </a:tr>
              <a:tr h="370840">
                <a:tc>
                  <a:txBody>
                    <a:bodyPr/>
                    <a:lstStyle/>
                    <a:p>
                      <a:pPr algn="ctr"/>
                      <a:r>
                        <a:rPr lang="zh-CN" altLang="en-US" sz="1400" b="0" dirty="0">
                          <a:latin typeface="Microsoft YaHei" panose="020B0503020204020204" pitchFamily="34" charset="-122"/>
                          <a:ea typeface="Microsoft YaHei" panose="020B0503020204020204" pitchFamily="34" charset="-122"/>
                        </a:rPr>
                        <a:t>游戏</a:t>
                      </a:r>
                      <a:endParaRPr lang="en-CN" sz="1400" b="0" dirty="0">
                        <a:latin typeface="Microsoft YaHei" panose="020B0503020204020204" pitchFamily="34" charset="-122"/>
                        <a:ea typeface="Microsoft YaHei" panose="020B0503020204020204" pitchFamily="34" charset="-122"/>
                      </a:endParaRPr>
                    </a:p>
                  </a:txBody>
                  <a:tcPr anchor="ctr"/>
                </a:tc>
                <a:tc>
                  <a:txBody>
                    <a:bodyPr/>
                    <a:lstStyle/>
                    <a:p>
                      <a:pPr algn="ctr"/>
                      <a:r>
                        <a:rPr lang="en-US" sz="1400" b="0" dirty="0">
                          <a:latin typeface="Microsoft YaHei" panose="020B0503020204020204" pitchFamily="34" charset="-122"/>
                          <a:ea typeface="Microsoft YaHei" panose="020B0503020204020204" pitchFamily="34" charset="-122"/>
                        </a:rPr>
                        <a:t>37</a:t>
                      </a:r>
                      <a:endParaRPr lang="en-CN" sz="1400" b="0" dirty="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400" b="0" dirty="0">
                          <a:latin typeface="Microsoft YaHei" panose="020B0503020204020204" pitchFamily="34" charset="-122"/>
                          <a:ea typeface="Microsoft YaHei" panose="020B0503020204020204" pitchFamily="34" charset="-122"/>
                        </a:rPr>
                        <a:t>首次付费</a:t>
                      </a:r>
                      <a:endParaRPr lang="en-CN" sz="1400" b="0" dirty="0">
                        <a:latin typeface="Microsoft YaHei" panose="020B0503020204020204" pitchFamily="34" charset="-122"/>
                        <a:ea typeface="Microsoft YaHei" panose="020B0503020204020204" pitchFamily="34" charset="-122"/>
                      </a:endParaRPr>
                    </a:p>
                  </a:txBody>
                  <a:tcPr anchor="ctr"/>
                </a:tc>
                <a:tc>
                  <a:txBody>
                    <a:bodyPr/>
                    <a:lstStyle/>
                    <a:p>
                      <a:pPr algn="ctr"/>
                      <a:r>
                        <a:rPr lang="en-US" sz="1400" dirty="0">
                          <a:latin typeface="Microsoft YaHei" panose="020B0503020204020204" pitchFamily="34" charset="-122"/>
                          <a:ea typeface="Microsoft YaHei" panose="020B0503020204020204" pitchFamily="34" charset="-122"/>
                        </a:rPr>
                        <a:t>7</a:t>
                      </a:r>
                      <a:r>
                        <a:rPr lang="zh-CN" altLang="en-US" sz="1400" dirty="0">
                          <a:latin typeface="Microsoft YaHei" panose="020B0503020204020204" pitchFamily="34" charset="-122"/>
                          <a:ea typeface="Microsoft YaHei" panose="020B0503020204020204" pitchFamily="34" charset="-122"/>
                        </a:rPr>
                        <a:t>日</a:t>
                      </a:r>
                      <a:r>
                        <a:rPr lang="en-US" sz="1400" dirty="0">
                          <a:latin typeface="Microsoft YaHei" panose="020B0503020204020204" pitchFamily="34" charset="-122"/>
                          <a:ea typeface="Microsoft YaHei" panose="020B0503020204020204" pitchFamily="34" charset="-122"/>
                        </a:rPr>
                        <a:t>ROI</a:t>
                      </a:r>
                      <a:endParaRPr lang="en-CN" sz="1400" b="0"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4061539608"/>
                  </a:ext>
                </a:extLst>
              </a:tr>
              <a:tr h="370840">
                <a:tc>
                  <a:txBody>
                    <a:bodyPr/>
                    <a:lstStyle/>
                    <a:p>
                      <a:pPr algn="ctr"/>
                      <a:r>
                        <a:rPr lang="en-CN" sz="1400">
                          <a:latin typeface="Microsoft YaHei" panose="020B0503020204020204" pitchFamily="34" charset="-122"/>
                          <a:ea typeface="Microsoft YaHei" panose="020B0503020204020204" pitchFamily="34" charset="-122"/>
                        </a:rPr>
                        <a:t>网服</a:t>
                      </a:r>
                      <a:endParaRPr lang="en-CN" sz="1400" b="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400" dirty="0">
                          <a:latin typeface="Microsoft YaHei" panose="020B0503020204020204" pitchFamily="34" charset="-122"/>
                          <a:ea typeface="Microsoft YaHei" panose="020B0503020204020204" pitchFamily="34" charset="-122"/>
                        </a:rPr>
                        <a:t>疯读</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七猫</a:t>
                      </a:r>
                      <a:endParaRPr lang="en-CN" sz="1400" b="0" dirty="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400" dirty="0">
                          <a:latin typeface="Microsoft YaHei" panose="020B0503020204020204" pitchFamily="34" charset="-122"/>
                          <a:ea typeface="Microsoft YaHei" panose="020B0503020204020204" pitchFamily="34" charset="-122"/>
                        </a:rPr>
                        <a:t>激活</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次留率</a:t>
                      </a:r>
                      <a:endParaRPr lang="en-CN" sz="1400" b="0"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CN" sz="1400" dirty="0">
                          <a:latin typeface="Microsoft YaHei" panose="020B0503020204020204" pitchFamily="34" charset="-122"/>
                          <a:ea typeface="Microsoft YaHei" panose="020B0503020204020204" pitchFamily="34" charset="-122"/>
                        </a:rPr>
                        <a:t>7</a:t>
                      </a:r>
                      <a:r>
                        <a:rPr lang="zh-CN" altLang="en-US" sz="1400" dirty="0">
                          <a:latin typeface="Microsoft YaHei" panose="020B0503020204020204" pitchFamily="34" charset="-122"/>
                          <a:ea typeface="Microsoft YaHei" panose="020B0503020204020204" pitchFamily="34" charset="-122"/>
                        </a:rPr>
                        <a:t>日长留</a:t>
                      </a:r>
                      <a:endParaRPr lang="en-CN" sz="1400" b="0"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2482648107"/>
                  </a:ext>
                </a:extLst>
              </a:tr>
            </a:tbl>
          </a:graphicData>
        </a:graphic>
      </p:graphicFrame>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AC29E52-A7D2-4A6C-B825-BC634FF6257D}"/>
                  </a:ext>
                </a:extLst>
              </p:cNvPr>
              <p:cNvSpPr txBox="1"/>
              <p:nvPr/>
            </p:nvSpPr>
            <p:spPr>
              <a:xfrm>
                <a:off x="6144611" y="954818"/>
                <a:ext cx="4835108" cy="338554"/>
              </a:xfrm>
              <a:prstGeom prst="rect">
                <a:avLst/>
              </a:prstGeom>
              <a:noFill/>
            </p:spPr>
            <p:txBody>
              <a:bodyPr wrap="square" rtlCol="0">
                <a:spAutoFit/>
              </a:bodyPr>
              <a:lstStyle/>
              <a:p>
                <a:pPr marL="285750" indent="-285750">
                  <a:buFont typeface="Wingdings" panose="05000000000000000000" pitchFamily="2" charset="2"/>
                  <a:buChar char="p"/>
                </a:pPr>
                <a14:m>
                  <m:oMath xmlns:m="http://schemas.openxmlformats.org/officeDocument/2006/math">
                    <m:r>
                      <a:rPr lang="en-US" altLang="zh-CN" sz="1600" i="1" dirty="0" smtClean="0">
                        <a:latin typeface="Cambria Math" panose="02040503050406030204" pitchFamily="18" charset="0"/>
                        <a:ea typeface="+mj-ea"/>
                      </a:rPr>
                      <m:t>𝑜𝐶𝑃</m:t>
                    </m:r>
                    <m:r>
                      <a:rPr lang="en-US" altLang="zh-CN" sz="1600" b="0" i="1" dirty="0" smtClean="0">
                        <a:latin typeface="Cambria Math" panose="02040503050406030204" pitchFamily="18" charset="0"/>
                        <a:ea typeface="+mj-ea"/>
                      </a:rPr>
                      <m:t>𝑀</m:t>
                    </m:r>
                  </m:oMath>
                </a14:m>
                <a:r>
                  <a:rPr lang="zh-CN" altLang="en-US" sz="1600" dirty="0">
                    <a:latin typeface="+mj-ea"/>
                    <a:ea typeface="+mj-ea"/>
                  </a:rPr>
                  <a:t>行业普遍问题：出价点与实际考核不一致</a:t>
                </a:r>
              </a:p>
            </p:txBody>
          </p:sp>
        </mc:Choice>
        <mc:Fallback xmlns="">
          <p:sp>
            <p:nvSpPr>
              <p:cNvPr id="6" name="文本框 5">
                <a:extLst>
                  <a:ext uri="{FF2B5EF4-FFF2-40B4-BE49-F238E27FC236}">
                    <a16:creationId xmlns:a16="http://schemas.microsoft.com/office/drawing/2014/main" id="{2AC29E52-A7D2-4A6C-B825-BC634FF6257D}"/>
                  </a:ext>
                </a:extLst>
              </p:cNvPr>
              <p:cNvSpPr txBox="1">
                <a:spLocks noRot="1" noChangeAspect="1" noMove="1" noResize="1" noEditPoints="1" noAdjustHandles="1" noChangeArrowheads="1" noChangeShapeType="1" noTextEdit="1"/>
              </p:cNvSpPr>
              <p:nvPr/>
            </p:nvSpPr>
            <p:spPr>
              <a:xfrm>
                <a:off x="6144611" y="954818"/>
                <a:ext cx="4835108" cy="338554"/>
              </a:xfrm>
              <a:prstGeom prst="rect">
                <a:avLst/>
              </a:prstGeom>
              <a:blipFill>
                <a:blip r:embed="rId3"/>
                <a:stretch>
                  <a:fillRect l="-504"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FEA16255-7F8A-4F31-AABE-C2B6EE892916}"/>
                  </a:ext>
                </a:extLst>
              </p:cNvPr>
              <p:cNvSpPr txBox="1"/>
              <p:nvPr/>
            </p:nvSpPr>
            <p:spPr>
              <a:xfrm>
                <a:off x="6120000" y="6052719"/>
                <a:ext cx="5250632" cy="787523"/>
              </a:xfrm>
              <a:prstGeom prst="rect">
                <a:avLst/>
              </a:prstGeom>
              <a:noFill/>
            </p:spPr>
            <p:txBody>
              <a:bodyPr wrap="square" rtlCol="0">
                <a:spAutoFit/>
              </a:bodyPr>
              <a:lstStyle/>
              <a:p>
                <a:pPr>
                  <a:lnSpc>
                    <a:spcPct val="150000"/>
                  </a:lnSpc>
                </a:pPr>
                <a:r>
                  <a:rPr lang="zh-CN" altLang="en-US" sz="1600" dirty="0">
                    <a:latin typeface="+mj-ea"/>
                    <a:ea typeface="+mj-ea"/>
                  </a:rPr>
                  <a:t>如何在保证</a:t>
                </a:r>
                <a14:m>
                  <m:oMath xmlns:m="http://schemas.openxmlformats.org/officeDocument/2006/math">
                    <m:r>
                      <a:rPr lang="en-US" altLang="zh-CN" sz="1600" i="1" dirty="0">
                        <a:latin typeface="Cambria Math" panose="02040503050406030204" pitchFamily="18" charset="0"/>
                      </a:rPr>
                      <m:t>𝑜𝐶𝑃𝑀</m:t>
                    </m:r>
                  </m:oMath>
                </a14:m>
                <a:r>
                  <a:rPr lang="zh-CN" altLang="en-US" sz="1600" dirty="0">
                    <a:latin typeface="+mj-ea"/>
                    <a:ea typeface="+mj-ea"/>
                  </a:rPr>
                  <a:t>成本达成的情况下，帮助广告主自动优化后端考核点效果？</a:t>
                </a:r>
              </a:p>
            </p:txBody>
          </p:sp>
        </mc:Choice>
        <mc:Fallback xmlns="">
          <p:sp>
            <p:nvSpPr>
              <p:cNvPr id="85" name="文本框 84">
                <a:extLst>
                  <a:ext uri="{FF2B5EF4-FFF2-40B4-BE49-F238E27FC236}">
                    <a16:creationId xmlns:a16="http://schemas.microsoft.com/office/drawing/2014/main" id="{FEA16255-7F8A-4F31-AABE-C2B6EE892916}"/>
                  </a:ext>
                </a:extLst>
              </p:cNvPr>
              <p:cNvSpPr txBox="1">
                <a:spLocks noRot="1" noChangeAspect="1" noMove="1" noResize="1" noEditPoints="1" noAdjustHandles="1" noChangeArrowheads="1" noChangeShapeType="1" noTextEdit="1"/>
              </p:cNvSpPr>
              <p:nvPr/>
            </p:nvSpPr>
            <p:spPr>
              <a:xfrm>
                <a:off x="6120000" y="6052719"/>
                <a:ext cx="5250632" cy="787523"/>
              </a:xfrm>
              <a:prstGeom prst="rect">
                <a:avLst/>
              </a:prstGeom>
              <a:blipFill>
                <a:blip r:embed="rId4"/>
                <a:stretch>
                  <a:fillRect l="-697" b="-9302"/>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F4C04721-FB44-45D7-A9D9-E6B4F4D0A101}"/>
              </a:ext>
            </a:extLst>
          </p:cNvPr>
          <p:cNvGrpSpPr/>
          <p:nvPr/>
        </p:nvGrpSpPr>
        <p:grpSpPr>
          <a:xfrm>
            <a:off x="-76403" y="1045785"/>
            <a:ext cx="4393866" cy="4939132"/>
            <a:chOff x="-76403" y="1045785"/>
            <a:chExt cx="4393866" cy="4939132"/>
          </a:xfrm>
        </p:grpSpPr>
        <p:sp>
          <p:nvSpPr>
            <p:cNvPr id="82" name="文本框 81">
              <a:extLst>
                <a:ext uri="{FF2B5EF4-FFF2-40B4-BE49-F238E27FC236}">
                  <a16:creationId xmlns:a16="http://schemas.microsoft.com/office/drawing/2014/main" id="{DA66F69C-4D08-497D-AC70-79581E92F94D}"/>
                </a:ext>
              </a:extLst>
            </p:cNvPr>
            <p:cNvSpPr txBox="1"/>
            <p:nvPr/>
          </p:nvSpPr>
          <p:spPr>
            <a:xfrm>
              <a:off x="742272" y="1045785"/>
              <a:ext cx="2743200" cy="369332"/>
            </a:xfrm>
            <a:prstGeom prst="rect">
              <a:avLst/>
            </a:prstGeom>
            <a:noFill/>
          </p:spPr>
          <p:txBody>
            <a:bodyPr wrap="square" rtlCol="0">
              <a:spAutoFit/>
            </a:bodyPr>
            <a:lstStyle/>
            <a:p>
              <a:pPr algn="ctr"/>
              <a:r>
                <a:rPr lang="zh-CN" altLang="en-US" b="1" dirty="0">
                  <a:solidFill>
                    <a:schemeClr val="tx1">
                      <a:lumMod val="65000"/>
                      <a:lumOff val="35000"/>
                    </a:schemeClr>
                  </a:solidFill>
                  <a:latin typeface="+mj-ea"/>
                  <a:ea typeface="+mj-ea"/>
                </a:rPr>
                <a:t>网服</a:t>
              </a:r>
              <a:r>
                <a:rPr lang="en-US" altLang="zh-CN" b="1" dirty="0">
                  <a:solidFill>
                    <a:schemeClr val="tx1">
                      <a:lumMod val="65000"/>
                      <a:lumOff val="35000"/>
                    </a:schemeClr>
                  </a:solidFill>
                  <a:latin typeface="+mj-ea"/>
                  <a:ea typeface="+mj-ea"/>
                </a:rPr>
                <a:t>APP</a:t>
              </a:r>
              <a:r>
                <a:rPr lang="zh-CN" altLang="en-US" b="1" dirty="0">
                  <a:solidFill>
                    <a:schemeClr val="tx1">
                      <a:lumMod val="65000"/>
                      <a:lumOff val="35000"/>
                    </a:schemeClr>
                  </a:solidFill>
                  <a:latin typeface="+mj-ea"/>
                  <a:ea typeface="+mj-ea"/>
                </a:rPr>
                <a:t>类广告转化链路</a:t>
              </a:r>
            </a:p>
          </p:txBody>
        </p:sp>
        <p:graphicFrame>
          <p:nvGraphicFramePr>
            <p:cNvPr id="86" name="Diagram 6">
              <a:extLst>
                <a:ext uri="{FF2B5EF4-FFF2-40B4-BE49-F238E27FC236}">
                  <a16:creationId xmlns:a16="http://schemas.microsoft.com/office/drawing/2014/main" id="{E30B0CB9-0B3A-476D-84BA-84200B77D3D6}"/>
                </a:ext>
              </a:extLst>
            </p:cNvPr>
            <p:cNvGraphicFramePr/>
            <p:nvPr>
              <p:extLst>
                <p:ext uri="{D42A27DB-BD31-4B8C-83A1-F6EECF244321}">
                  <p14:modId xmlns:p14="http://schemas.microsoft.com/office/powerpoint/2010/main" val="507983750"/>
                </p:ext>
              </p:extLst>
            </p:nvPr>
          </p:nvGraphicFramePr>
          <p:xfrm>
            <a:off x="353475" y="1644786"/>
            <a:ext cx="3963988" cy="4340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8" name="TextBox 12">
              <a:extLst>
                <a:ext uri="{FF2B5EF4-FFF2-40B4-BE49-F238E27FC236}">
                  <a16:creationId xmlns:a16="http://schemas.microsoft.com/office/drawing/2014/main" id="{A1605AE4-79D9-4132-A943-3E9F14F3FAB7}"/>
                </a:ext>
              </a:extLst>
            </p:cNvPr>
            <p:cNvSpPr txBox="1"/>
            <p:nvPr/>
          </p:nvSpPr>
          <p:spPr>
            <a:xfrm>
              <a:off x="-76403" y="3553930"/>
              <a:ext cx="1606403" cy="461665"/>
            </a:xfrm>
            <a:prstGeom prst="rect">
              <a:avLst/>
            </a:prstGeom>
            <a:noFill/>
          </p:spPr>
          <p:txBody>
            <a:bodyPr wrap="square" rtlCol="0">
              <a:spAutoFit/>
            </a:bodyPr>
            <a:lstStyle/>
            <a:p>
              <a:pPr algn="ctr"/>
              <a:r>
                <a:rPr lang="zh-CN" altLang="en-US" sz="1200" b="1" dirty="0">
                  <a:solidFill>
                    <a:schemeClr val="accent1">
                      <a:lumMod val="75000"/>
                    </a:schemeClr>
                  </a:solidFill>
                  <a:latin typeface="Microsoft YaHei" panose="020B0503020204020204" pitchFamily="34" charset="-122"/>
                  <a:ea typeface="Microsoft YaHei" panose="020B0503020204020204" pitchFamily="34" charset="-122"/>
                </a:rPr>
                <a:t>当前出价方式：</a:t>
              </a:r>
              <a:endParaRPr lang="en-US" altLang="zh-CN" sz="1200" b="1" dirty="0">
                <a:solidFill>
                  <a:schemeClr val="accent1">
                    <a:lumMod val="75000"/>
                  </a:schemeClr>
                </a:solidFill>
                <a:latin typeface="Microsoft YaHei" panose="020B0503020204020204" pitchFamily="34" charset="-122"/>
                <a:ea typeface="Microsoft YaHei" panose="020B0503020204020204" pitchFamily="34" charset="-122"/>
              </a:endParaRPr>
            </a:p>
            <a:p>
              <a:pPr algn="ctr"/>
              <a:r>
                <a:rPr lang="zh-CN" altLang="en-US" sz="1200" b="1" dirty="0">
                  <a:solidFill>
                    <a:schemeClr val="accent1">
                      <a:lumMod val="75000"/>
                    </a:schemeClr>
                  </a:solidFill>
                  <a:latin typeface="Microsoft YaHei" panose="020B0503020204020204" pitchFamily="34" charset="-122"/>
                  <a:ea typeface="Microsoft YaHei" panose="020B0503020204020204" pitchFamily="34" charset="-122"/>
                </a:rPr>
                <a:t>双出价次留</a:t>
              </a:r>
              <a:endParaRPr lang="en-CN" sz="12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89" name="文本框 88">
              <a:extLst>
                <a:ext uri="{FF2B5EF4-FFF2-40B4-BE49-F238E27FC236}">
                  <a16:creationId xmlns:a16="http://schemas.microsoft.com/office/drawing/2014/main" id="{2963B200-C497-407F-BADC-DEA4E4C73C07}"/>
                </a:ext>
              </a:extLst>
            </p:cNvPr>
            <p:cNvSpPr txBox="1"/>
            <p:nvPr/>
          </p:nvSpPr>
          <p:spPr>
            <a:xfrm>
              <a:off x="2026839" y="4919590"/>
              <a:ext cx="646331" cy="276999"/>
            </a:xfrm>
            <a:prstGeom prst="rect">
              <a:avLst/>
            </a:prstGeom>
            <a:noFill/>
          </p:spPr>
          <p:txBody>
            <a:bodyPr wrap="none" rtlCol="0">
              <a:spAutoFit/>
            </a:bodyPr>
            <a:lstStyle/>
            <a:p>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长留率</a:t>
              </a:r>
            </a:p>
          </p:txBody>
        </p:sp>
        <p:sp>
          <p:nvSpPr>
            <p:cNvPr id="91" name="Rectangle 11">
              <a:extLst>
                <a:ext uri="{FF2B5EF4-FFF2-40B4-BE49-F238E27FC236}">
                  <a16:creationId xmlns:a16="http://schemas.microsoft.com/office/drawing/2014/main" id="{5BD797C4-C2F1-43EF-ACDA-44BC47CE9B54}"/>
                </a:ext>
              </a:extLst>
            </p:cNvPr>
            <p:cNvSpPr/>
            <p:nvPr/>
          </p:nvSpPr>
          <p:spPr>
            <a:xfrm>
              <a:off x="120461" y="3140975"/>
              <a:ext cx="3476389" cy="144793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rgbClr val="00B050"/>
                </a:solidFill>
              </a:endParaRPr>
            </a:p>
          </p:txBody>
        </p:sp>
        <p:sp>
          <p:nvSpPr>
            <p:cNvPr id="92" name="TextBox 12">
              <a:extLst>
                <a:ext uri="{FF2B5EF4-FFF2-40B4-BE49-F238E27FC236}">
                  <a16:creationId xmlns:a16="http://schemas.microsoft.com/office/drawing/2014/main" id="{4339F07A-40E7-42F7-8C76-7F97D6B6D7C9}"/>
                </a:ext>
              </a:extLst>
            </p:cNvPr>
            <p:cNvSpPr txBox="1"/>
            <p:nvPr/>
          </p:nvSpPr>
          <p:spPr>
            <a:xfrm>
              <a:off x="151635" y="4127241"/>
              <a:ext cx="1606403" cy="461665"/>
            </a:xfrm>
            <a:prstGeom prst="rect">
              <a:avLst/>
            </a:prstGeom>
            <a:noFill/>
          </p:spPr>
          <p:txBody>
            <a:bodyPr wrap="square" rtlCol="0">
              <a:spAutoFit/>
            </a:bodyPr>
            <a:lstStyle/>
            <a:p>
              <a:pPr algn="ctr"/>
              <a:r>
                <a:rPr lang="zh-CN" altLang="en-US" sz="1200" b="1" dirty="0">
                  <a:solidFill>
                    <a:schemeClr val="accent1">
                      <a:lumMod val="75000"/>
                    </a:schemeClr>
                  </a:solidFill>
                  <a:latin typeface="Microsoft YaHei" panose="020B0503020204020204" pitchFamily="34" charset="-122"/>
                  <a:ea typeface="Microsoft YaHei" panose="020B0503020204020204" pitchFamily="34" charset="-122"/>
                </a:rPr>
                <a:t>要求：激活成本达成，激活次留率达标</a:t>
              </a:r>
              <a:endParaRPr lang="en-CN" sz="1200" b="1" dirty="0">
                <a:solidFill>
                  <a:schemeClr val="accent1">
                    <a:lumMod val="75000"/>
                  </a:schemeClr>
                </a:solidFill>
                <a:latin typeface="Microsoft YaHei" panose="020B0503020204020204" pitchFamily="34" charset="-122"/>
                <a:ea typeface="Microsoft YaHei" panose="020B0503020204020204" pitchFamily="34" charset="-122"/>
              </a:endParaRPr>
            </a:p>
          </p:txBody>
        </p:sp>
      </p:grpSp>
      <p:grpSp>
        <p:nvGrpSpPr>
          <p:cNvPr id="7" name="组合 6">
            <a:extLst>
              <a:ext uri="{FF2B5EF4-FFF2-40B4-BE49-F238E27FC236}">
                <a16:creationId xmlns:a16="http://schemas.microsoft.com/office/drawing/2014/main" id="{30A99ABD-1870-466F-AACC-728DCBE3EEA0}"/>
              </a:ext>
            </a:extLst>
          </p:cNvPr>
          <p:cNvGrpSpPr/>
          <p:nvPr/>
        </p:nvGrpSpPr>
        <p:grpSpPr>
          <a:xfrm>
            <a:off x="63183" y="4741306"/>
            <a:ext cx="4341764" cy="2134733"/>
            <a:chOff x="63183" y="4741306"/>
            <a:chExt cx="4341764" cy="2134733"/>
          </a:xfrm>
        </p:grpSpPr>
        <p:sp>
          <p:nvSpPr>
            <p:cNvPr id="94" name="TextBox 12">
              <a:extLst>
                <a:ext uri="{FF2B5EF4-FFF2-40B4-BE49-F238E27FC236}">
                  <a16:creationId xmlns:a16="http://schemas.microsoft.com/office/drawing/2014/main" id="{2BE2A1A9-3ED2-4975-85E7-9666D5048249}"/>
                </a:ext>
              </a:extLst>
            </p:cNvPr>
            <p:cNvSpPr txBox="1"/>
            <p:nvPr/>
          </p:nvSpPr>
          <p:spPr>
            <a:xfrm>
              <a:off x="151634" y="5023393"/>
              <a:ext cx="1606403" cy="276999"/>
            </a:xfrm>
            <a:prstGeom prst="rect">
              <a:avLst/>
            </a:prstGeom>
            <a:noFill/>
          </p:spPr>
          <p:txBody>
            <a:bodyPr wrap="square" rtlCol="0">
              <a:spAutoFit/>
            </a:bodyPr>
            <a:lstStyle/>
            <a:p>
              <a:pPr algn="ctr"/>
              <a:r>
                <a:rPr lang="zh-CN" altLang="en-US" sz="1200" b="1" dirty="0">
                  <a:solidFill>
                    <a:schemeClr val="accent1">
                      <a:lumMod val="75000"/>
                    </a:schemeClr>
                  </a:solidFill>
                  <a:latin typeface="Microsoft YaHei" panose="020B0503020204020204" pitchFamily="34" charset="-122"/>
                  <a:ea typeface="Microsoft YaHei" panose="020B0503020204020204" pitchFamily="34" charset="-122"/>
                </a:rPr>
                <a:t>新的考核点：长留率</a:t>
              </a:r>
              <a:endParaRPr lang="en-CN" sz="12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95" name="TextBox 12">
              <a:extLst>
                <a:ext uri="{FF2B5EF4-FFF2-40B4-BE49-F238E27FC236}">
                  <a16:creationId xmlns:a16="http://schemas.microsoft.com/office/drawing/2014/main" id="{7FE7DEC8-7495-4F8E-BA48-D518F0949685}"/>
                </a:ext>
              </a:extLst>
            </p:cNvPr>
            <p:cNvSpPr txBox="1"/>
            <p:nvPr/>
          </p:nvSpPr>
          <p:spPr>
            <a:xfrm>
              <a:off x="71043" y="5426396"/>
              <a:ext cx="1840335" cy="461665"/>
            </a:xfrm>
            <a:prstGeom prst="rect">
              <a:avLst/>
            </a:prstGeom>
            <a:noFill/>
          </p:spPr>
          <p:txBody>
            <a:bodyPr wrap="square" rtlCol="0">
              <a:spAutoFit/>
            </a:bodyPr>
            <a:lstStyle/>
            <a:p>
              <a:pPr algn="ctr"/>
              <a:r>
                <a:rPr lang="zh-CN" altLang="en-US" sz="1200" b="1" dirty="0">
                  <a:solidFill>
                    <a:schemeClr val="accent1">
                      <a:lumMod val="75000"/>
                    </a:schemeClr>
                  </a:solidFill>
                  <a:latin typeface="Microsoft YaHei" panose="020B0503020204020204" pitchFamily="34" charset="-122"/>
                  <a:ea typeface="Microsoft YaHei" panose="020B0503020204020204" pitchFamily="34" charset="-122"/>
                </a:rPr>
                <a:t>期望：双出价次留考核达标，同时长留率提升</a:t>
              </a:r>
              <a:endParaRPr lang="en-CN" sz="1200" b="1" dirty="0">
                <a:solidFill>
                  <a:schemeClr val="accent1">
                    <a:lumMod val="75000"/>
                  </a:schemeClr>
                </a:solidFill>
                <a:latin typeface="Microsoft YaHei" panose="020B0503020204020204" pitchFamily="34" charset="-122"/>
                <a:ea typeface="Microsoft YaHei" panose="020B0503020204020204" pitchFamily="34" charset="-122"/>
              </a:endParaRPr>
            </a:p>
          </p:txBody>
        </p:sp>
        <p:grpSp>
          <p:nvGrpSpPr>
            <p:cNvPr id="5" name="组合 4">
              <a:extLst>
                <a:ext uri="{FF2B5EF4-FFF2-40B4-BE49-F238E27FC236}">
                  <a16:creationId xmlns:a16="http://schemas.microsoft.com/office/drawing/2014/main" id="{29A1F60B-6634-4FC9-AEB7-CAA97A92057C}"/>
                </a:ext>
              </a:extLst>
            </p:cNvPr>
            <p:cNvGrpSpPr/>
            <p:nvPr/>
          </p:nvGrpSpPr>
          <p:grpSpPr>
            <a:xfrm>
              <a:off x="63183" y="4741306"/>
              <a:ext cx="4341764" cy="2134733"/>
              <a:chOff x="63183" y="4741306"/>
              <a:chExt cx="4341764" cy="2134733"/>
            </a:xfrm>
          </p:grpSpPr>
          <p:sp>
            <p:nvSpPr>
              <p:cNvPr id="93" name="Rectangle 11">
                <a:extLst>
                  <a:ext uri="{FF2B5EF4-FFF2-40B4-BE49-F238E27FC236}">
                    <a16:creationId xmlns:a16="http://schemas.microsoft.com/office/drawing/2014/main" id="{EA98449D-00EC-4604-A2F0-E456BA1DB9E7}"/>
                  </a:ext>
                </a:extLst>
              </p:cNvPr>
              <p:cNvSpPr/>
              <p:nvPr/>
            </p:nvSpPr>
            <p:spPr>
              <a:xfrm>
                <a:off x="104967" y="4741306"/>
                <a:ext cx="3476389" cy="124361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rgbClr val="00B050"/>
                  </a:solidFill>
                </a:endParaRPr>
              </a:p>
            </p:txBody>
          </p:sp>
          <p:sp>
            <p:nvSpPr>
              <p:cNvPr id="2" name="文本框 1">
                <a:extLst>
                  <a:ext uri="{FF2B5EF4-FFF2-40B4-BE49-F238E27FC236}">
                    <a16:creationId xmlns:a16="http://schemas.microsoft.com/office/drawing/2014/main" id="{20B4400D-A7E6-4E38-88B0-B073565C4EBC}"/>
                  </a:ext>
                </a:extLst>
              </p:cNvPr>
              <p:cNvSpPr txBox="1"/>
              <p:nvPr/>
            </p:nvSpPr>
            <p:spPr>
              <a:xfrm>
                <a:off x="63183" y="5985346"/>
                <a:ext cx="4341764" cy="890693"/>
              </a:xfrm>
              <a:prstGeom prst="rect">
                <a:avLst/>
              </a:prstGeom>
              <a:noFill/>
            </p:spPr>
            <p:txBody>
              <a:bodyPr wrap="square" rtlCol="0">
                <a:spAutoFit/>
              </a:bodyPr>
              <a:lstStyle/>
              <a:p>
                <a:pPr>
                  <a:lnSpc>
                    <a:spcPct val="150000"/>
                  </a:lnSpc>
                </a:pPr>
                <a:r>
                  <a:rPr lang="zh-CN" altLang="en-US" sz="1200" dirty="0">
                    <a:latin typeface="+mj-ea"/>
                    <a:ea typeface="+mj-ea"/>
                  </a:rPr>
                  <a:t>注：</a:t>
                </a:r>
                <a:endParaRPr lang="en-US" altLang="zh-CN" sz="1200" dirty="0">
                  <a:latin typeface="+mj-ea"/>
                  <a:ea typeface="+mj-ea"/>
                </a:endParaRPr>
              </a:p>
              <a:p>
                <a:pPr>
                  <a:lnSpc>
                    <a:spcPct val="150000"/>
                  </a:lnSpc>
                </a:pPr>
                <a:r>
                  <a:rPr lang="zh-CN" altLang="en-US" sz="1200" dirty="0">
                    <a:latin typeface="+mj-ea"/>
                    <a:ea typeface="+mj-ea"/>
                  </a:rPr>
                  <a:t>长留是</a:t>
                </a:r>
                <a:r>
                  <a:rPr lang="en-US" altLang="zh-CN" sz="1200" dirty="0">
                    <a:latin typeface="+mj-ea"/>
                    <a:ea typeface="+mj-ea"/>
                  </a:rPr>
                  <a:t>2</a:t>
                </a:r>
                <a:r>
                  <a:rPr lang="zh-CN" altLang="en-US" sz="1200" dirty="0">
                    <a:latin typeface="+mj-ea"/>
                    <a:ea typeface="+mj-ea"/>
                  </a:rPr>
                  <a:t>留、</a:t>
                </a:r>
                <a:r>
                  <a:rPr lang="en-US" altLang="zh-CN" sz="1200" dirty="0">
                    <a:latin typeface="+mj-ea"/>
                    <a:ea typeface="+mj-ea"/>
                  </a:rPr>
                  <a:t>3</a:t>
                </a:r>
                <a:r>
                  <a:rPr lang="zh-CN" altLang="en-US" sz="1200" dirty="0">
                    <a:latin typeface="+mj-ea"/>
                    <a:ea typeface="+mj-ea"/>
                  </a:rPr>
                  <a:t>留、</a:t>
                </a:r>
                <a:r>
                  <a:rPr lang="en-US" altLang="zh-CN" sz="1200" dirty="0">
                    <a:latin typeface="+mj-ea"/>
                    <a:ea typeface="+mj-ea"/>
                  </a:rPr>
                  <a:t>…</a:t>
                </a:r>
                <a:r>
                  <a:rPr lang="zh-CN" altLang="en-US" sz="1200" dirty="0">
                    <a:latin typeface="+mj-ea"/>
                    <a:ea typeface="+mj-ea"/>
                  </a:rPr>
                  <a:t>、</a:t>
                </a:r>
                <a:r>
                  <a:rPr lang="en-US" altLang="zh-CN" sz="1200" dirty="0">
                    <a:latin typeface="+mj-ea"/>
                    <a:ea typeface="+mj-ea"/>
                  </a:rPr>
                  <a:t>30</a:t>
                </a:r>
                <a:r>
                  <a:rPr lang="zh-CN" altLang="en-US" sz="1200" dirty="0">
                    <a:latin typeface="+mj-ea"/>
                    <a:ea typeface="+mj-ea"/>
                  </a:rPr>
                  <a:t>留的泛称</a:t>
                </a:r>
                <a:endParaRPr lang="en-US" altLang="zh-CN" sz="1200" dirty="0">
                  <a:latin typeface="+mj-ea"/>
                  <a:ea typeface="+mj-ea"/>
                </a:endParaRPr>
              </a:p>
              <a:p>
                <a:pPr>
                  <a:lnSpc>
                    <a:spcPct val="150000"/>
                  </a:lnSpc>
                </a:pPr>
                <a:r>
                  <a:rPr lang="en-US" altLang="zh-CN" sz="1200" b="1" dirty="0">
                    <a:latin typeface="+mj-ea"/>
                    <a:ea typeface="+mj-ea"/>
                  </a:rPr>
                  <a:t>N</a:t>
                </a:r>
                <a:r>
                  <a:rPr lang="zh-CN" altLang="en-US" sz="1200" b="1" dirty="0">
                    <a:latin typeface="+mj-ea"/>
                    <a:ea typeface="+mj-ea"/>
                  </a:rPr>
                  <a:t>留即激活</a:t>
                </a:r>
                <a:r>
                  <a:rPr lang="en-US" altLang="zh-CN" sz="1200" b="1" dirty="0">
                    <a:latin typeface="+mj-ea"/>
                    <a:ea typeface="+mj-ea"/>
                  </a:rPr>
                  <a:t>N</a:t>
                </a:r>
                <a:r>
                  <a:rPr lang="zh-CN" altLang="en-US" sz="1200" b="1" dirty="0">
                    <a:latin typeface="+mj-ea"/>
                    <a:ea typeface="+mj-ea"/>
                  </a:rPr>
                  <a:t>天后用户再次打开</a:t>
                </a:r>
                <a:r>
                  <a:rPr lang="en-US" altLang="zh-CN" sz="1200" b="1" dirty="0">
                    <a:latin typeface="+mj-ea"/>
                    <a:ea typeface="+mj-ea"/>
                  </a:rPr>
                  <a:t>App</a:t>
                </a:r>
                <a:endParaRPr lang="zh-CN" altLang="en-US" sz="1200" b="1" dirty="0">
                  <a:latin typeface="+mj-ea"/>
                  <a:ea typeface="+mj-ea"/>
                </a:endParaRPr>
              </a:p>
            </p:txBody>
          </p:sp>
        </p:grpSp>
      </p:gr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155C11D7-8441-4791-84CB-F593136E2ED7}"/>
                  </a:ext>
                </a:extLst>
              </p:cNvPr>
              <p:cNvSpPr txBox="1"/>
              <p:nvPr/>
            </p:nvSpPr>
            <p:spPr>
              <a:xfrm>
                <a:off x="6092031" y="5314591"/>
                <a:ext cx="5250633" cy="7875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latin typeface="+mj-ea"/>
                    <a:ea typeface="+mj-ea"/>
                  </a:rPr>
                  <a:t>金融</a:t>
                </a:r>
                <a:r>
                  <a:rPr lang="en-US" altLang="zh-CN" sz="1600" dirty="0">
                    <a:latin typeface="+mj-ea"/>
                    <a:ea typeface="+mj-ea"/>
                  </a:rPr>
                  <a:t>/</a:t>
                </a:r>
                <a:r>
                  <a:rPr lang="zh-CN" altLang="en-US" sz="1600" dirty="0">
                    <a:latin typeface="+mj-ea"/>
                    <a:ea typeface="+mj-ea"/>
                  </a:rPr>
                  <a:t>游戏</a:t>
                </a:r>
                <a14:m>
                  <m:oMath xmlns:m="http://schemas.openxmlformats.org/officeDocument/2006/math">
                    <m:r>
                      <a:rPr lang="en-US" altLang="zh-CN" sz="1600" i="1" dirty="0" smtClean="0">
                        <a:latin typeface="Cambria Math" panose="02040503050406030204" pitchFamily="18" charset="0"/>
                        <a:ea typeface="+mj-ea"/>
                      </a:rPr>
                      <m:t>𝑅𝑂𝐼</m:t>
                    </m:r>
                  </m:oMath>
                </a14:m>
                <a:r>
                  <a:rPr lang="zh-CN" altLang="en-US" sz="1600" dirty="0">
                    <a:latin typeface="+mj-ea"/>
                    <a:ea typeface="+mj-ea"/>
                  </a:rPr>
                  <a:t>数据涉及法务安全</a:t>
                </a:r>
                <a:r>
                  <a:rPr lang="en-US" altLang="zh-CN" sz="1600" dirty="0">
                    <a:latin typeface="+mj-ea"/>
                    <a:ea typeface="+mj-ea"/>
                  </a:rPr>
                  <a:t>/</a:t>
                </a:r>
                <a:r>
                  <a:rPr lang="zh-CN" altLang="en-US" sz="1600" dirty="0">
                    <a:latin typeface="+mj-ea"/>
                    <a:ea typeface="+mj-ea"/>
                  </a:rPr>
                  <a:t>商业机密，部分广告主拒绝回传</a:t>
                </a:r>
                <a:endParaRPr lang="en-US" altLang="zh-CN" sz="1600" dirty="0">
                  <a:latin typeface="+mj-ea"/>
                  <a:ea typeface="+mj-ea"/>
                </a:endParaRPr>
              </a:p>
            </p:txBody>
          </p:sp>
        </mc:Choice>
        <mc:Fallback xmlns="">
          <p:sp>
            <p:nvSpPr>
              <p:cNvPr id="30" name="文本框 29">
                <a:extLst>
                  <a:ext uri="{FF2B5EF4-FFF2-40B4-BE49-F238E27FC236}">
                    <a16:creationId xmlns:a16="http://schemas.microsoft.com/office/drawing/2014/main" id="{155C11D7-8441-4791-84CB-F593136E2ED7}"/>
                  </a:ext>
                </a:extLst>
              </p:cNvPr>
              <p:cNvSpPr txBox="1">
                <a:spLocks noRot="1" noChangeAspect="1" noMove="1" noResize="1" noEditPoints="1" noAdjustHandles="1" noChangeArrowheads="1" noChangeShapeType="1" noTextEdit="1"/>
              </p:cNvSpPr>
              <p:nvPr/>
            </p:nvSpPr>
            <p:spPr>
              <a:xfrm>
                <a:off x="6092031" y="5314591"/>
                <a:ext cx="5250633" cy="787523"/>
              </a:xfrm>
              <a:prstGeom prst="rect">
                <a:avLst/>
              </a:prstGeom>
              <a:blipFill>
                <a:blip r:embed="rId10"/>
                <a:stretch>
                  <a:fillRect l="-464" b="-93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717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5"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1FA6A0B4-BD38-419F-86A3-750C1B349F56}"/>
              </a:ext>
            </a:extLst>
          </p:cNvPr>
          <p:cNvGrpSpPr/>
          <p:nvPr/>
        </p:nvGrpSpPr>
        <p:grpSpPr>
          <a:xfrm>
            <a:off x="-1" y="0"/>
            <a:ext cx="12184064" cy="818826"/>
            <a:chOff x="-1" y="0"/>
            <a:chExt cx="12184064" cy="818826"/>
          </a:xfrm>
        </p:grpSpPr>
        <p:sp>
          <p:nvSpPr>
            <p:cNvPr id="23" name="矩形 22">
              <a:extLst>
                <a:ext uri="{FF2B5EF4-FFF2-40B4-BE49-F238E27FC236}">
                  <a16:creationId xmlns:a16="http://schemas.microsoft.com/office/drawing/2014/main" id="{6DD18559-3317-413F-8DEA-50E62B4F822A}"/>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4" name="组合 23">
              <a:extLst>
                <a:ext uri="{FF2B5EF4-FFF2-40B4-BE49-F238E27FC236}">
                  <a16:creationId xmlns:a16="http://schemas.microsoft.com/office/drawing/2014/main" id="{9ADF8EE0-66A2-4426-BF16-6776C84CE042}"/>
                </a:ext>
              </a:extLst>
            </p:cNvPr>
            <p:cNvGrpSpPr/>
            <p:nvPr/>
          </p:nvGrpSpPr>
          <p:grpSpPr>
            <a:xfrm>
              <a:off x="0" y="818826"/>
              <a:ext cx="12167232" cy="0"/>
              <a:chOff x="0" y="683817"/>
              <a:chExt cx="12167232" cy="0"/>
            </a:xfrm>
          </p:grpSpPr>
          <p:cxnSp>
            <p:nvCxnSpPr>
              <p:cNvPr id="25" name="直接连接符 24">
                <a:extLst>
                  <a:ext uri="{FF2B5EF4-FFF2-40B4-BE49-F238E27FC236}">
                    <a16:creationId xmlns:a16="http://schemas.microsoft.com/office/drawing/2014/main" id="{66FACF06-C70E-43E2-A62B-63BF920D3B2B}"/>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F32D15E6-82E3-4226-9297-AACFAE495E31}"/>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AD72D347-0F75-4898-BEC7-98503F244DE1}"/>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0CDFB7BE-3B7E-442C-8B39-B3E82ADBE20C}"/>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29" name="文本框 28">
            <a:extLst>
              <a:ext uri="{FF2B5EF4-FFF2-40B4-BE49-F238E27FC236}">
                <a16:creationId xmlns:a16="http://schemas.microsoft.com/office/drawing/2014/main" id="{6C4F2FB6-935A-4940-95A5-510DA9A22DE4}"/>
              </a:ext>
            </a:extLst>
          </p:cNvPr>
          <p:cNvSpPr txBox="1"/>
          <p:nvPr/>
        </p:nvSpPr>
        <p:spPr>
          <a:xfrm>
            <a:off x="151635" y="162630"/>
            <a:ext cx="11925795" cy="523220"/>
          </a:xfrm>
          <a:prstGeom prst="rect">
            <a:avLst/>
          </a:prstGeom>
          <a:noFill/>
        </p:spPr>
        <p:txBody>
          <a:bodyPr wrap="square" rtlCol="0">
            <a:spAutoFit/>
          </a:bodyPr>
          <a:lstStyle/>
          <a:p>
            <a:r>
              <a:rPr lang="zh-CN" altLang="en-US" sz="2800" b="1" dirty="0">
                <a:latin typeface="+mj-ea"/>
                <a:ea typeface="+mj-ea"/>
              </a:rPr>
              <a:t>使用系统加强自动优化后端考核点效果</a:t>
            </a:r>
            <a:endParaRPr lang="zh-CN" altLang="en-US" sz="2000" b="1" dirty="0">
              <a:latin typeface="+mj-ea"/>
              <a:ea typeface="+mj-ea"/>
            </a:endParaRPr>
          </a:p>
        </p:txBody>
      </p:sp>
      <p:sp>
        <p:nvSpPr>
          <p:cNvPr id="82" name="文本框 81">
            <a:extLst>
              <a:ext uri="{FF2B5EF4-FFF2-40B4-BE49-F238E27FC236}">
                <a16:creationId xmlns:a16="http://schemas.microsoft.com/office/drawing/2014/main" id="{36B112C9-7965-471F-830F-BC974DD839CE}"/>
              </a:ext>
            </a:extLst>
          </p:cNvPr>
          <p:cNvSpPr txBox="1"/>
          <p:nvPr/>
        </p:nvSpPr>
        <p:spPr>
          <a:xfrm>
            <a:off x="351044" y="874558"/>
            <a:ext cx="5417912" cy="1156855"/>
          </a:xfrm>
          <a:prstGeom prst="rect">
            <a:avLst/>
          </a:prstGeom>
          <a:noFill/>
        </p:spPr>
        <p:txBody>
          <a:bodyPr wrap="square" rtlCol="0">
            <a:spAutoFit/>
          </a:bodyPr>
          <a:lstStyle/>
          <a:p>
            <a:pPr>
              <a:lnSpc>
                <a:spcPct val="150000"/>
              </a:lnSpc>
            </a:pPr>
            <a:r>
              <a:rPr lang="en-US" altLang="zh-CN" sz="1600" dirty="0">
                <a:latin typeface="+mj-ea"/>
                <a:ea typeface="+mj-ea"/>
              </a:rPr>
              <a:t>ADX</a:t>
            </a:r>
            <a:r>
              <a:rPr lang="zh-CN" altLang="en-US" sz="1600" dirty="0">
                <a:latin typeface="+mj-ea"/>
                <a:ea typeface="+mj-ea"/>
              </a:rPr>
              <a:t>：对请求个性化出价</a:t>
            </a:r>
            <a:endParaRPr lang="en-US" altLang="zh-CN" sz="1600" dirty="0">
              <a:latin typeface="+mj-ea"/>
              <a:ea typeface="+mj-ea"/>
            </a:endParaRPr>
          </a:p>
          <a:p>
            <a:pPr marL="342900" indent="-342900">
              <a:lnSpc>
                <a:spcPct val="150000"/>
              </a:lnSpc>
              <a:buFont typeface="Arial" panose="020B0604020202020204" pitchFamily="34" charset="0"/>
              <a:buChar char="•"/>
            </a:pPr>
            <a:r>
              <a:rPr lang="zh-CN" altLang="en-US" sz="1600" dirty="0">
                <a:latin typeface="+mj-ea"/>
                <a:ea typeface="+mj-ea"/>
              </a:rPr>
              <a:t>广告预估用户的后端考核点价值</a:t>
            </a:r>
            <a:endParaRPr lang="en-US" altLang="zh-CN" sz="1600" dirty="0">
              <a:latin typeface="+mj-ea"/>
              <a:ea typeface="+mj-ea"/>
            </a:endParaRPr>
          </a:p>
          <a:p>
            <a:pPr marL="342900" indent="-342900">
              <a:lnSpc>
                <a:spcPct val="150000"/>
              </a:lnSpc>
              <a:buFont typeface="Arial" panose="020B0604020202020204" pitchFamily="34" charset="0"/>
              <a:buChar char="•"/>
            </a:pPr>
            <a:r>
              <a:rPr lang="zh-CN" altLang="en-US" sz="1600" dirty="0">
                <a:latin typeface="+mj-ea"/>
                <a:ea typeface="+mj-ea"/>
              </a:rPr>
              <a:t>与</a:t>
            </a:r>
            <a:r>
              <a:rPr lang="en-US" altLang="zh-CN" sz="1600" dirty="0">
                <a:latin typeface="+mj-ea"/>
                <a:ea typeface="+mj-ea"/>
              </a:rPr>
              <a:t>AMS</a:t>
            </a:r>
            <a:r>
              <a:rPr lang="zh-CN" altLang="en-US" sz="1600" dirty="0">
                <a:latin typeface="+mj-ea"/>
                <a:ea typeface="+mj-ea"/>
              </a:rPr>
              <a:t>合作，搭建工程通路，直接对请求出价</a:t>
            </a:r>
          </a:p>
        </p:txBody>
      </p:sp>
      <p:grpSp>
        <p:nvGrpSpPr>
          <p:cNvPr id="3" name="组合 2">
            <a:extLst>
              <a:ext uri="{FF2B5EF4-FFF2-40B4-BE49-F238E27FC236}">
                <a16:creationId xmlns:a16="http://schemas.microsoft.com/office/drawing/2014/main" id="{7718248A-2249-417D-B61F-45EEF4D655FD}"/>
              </a:ext>
            </a:extLst>
          </p:cNvPr>
          <p:cNvGrpSpPr/>
          <p:nvPr/>
        </p:nvGrpSpPr>
        <p:grpSpPr>
          <a:xfrm>
            <a:off x="813634" y="2213782"/>
            <a:ext cx="3795772" cy="1982339"/>
            <a:chOff x="792853" y="2235296"/>
            <a:chExt cx="3795772" cy="1982339"/>
          </a:xfrm>
        </p:grpSpPr>
        <p:pic>
          <p:nvPicPr>
            <p:cNvPr id="89" name="Graphic 46" descr="User with solid fill">
              <a:extLst>
                <a:ext uri="{FF2B5EF4-FFF2-40B4-BE49-F238E27FC236}">
                  <a16:creationId xmlns:a16="http://schemas.microsoft.com/office/drawing/2014/main" id="{206F1E98-1454-4A42-81E5-0E38BA391A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0357" y="2235296"/>
              <a:ext cx="389085" cy="305684"/>
            </a:xfrm>
            <a:prstGeom prst="rect">
              <a:avLst/>
            </a:prstGeom>
          </p:spPr>
        </p:pic>
        <p:pic>
          <p:nvPicPr>
            <p:cNvPr id="90" name="Graphic 57" descr="User with solid fill">
              <a:extLst>
                <a:ext uri="{FF2B5EF4-FFF2-40B4-BE49-F238E27FC236}">
                  <a16:creationId xmlns:a16="http://schemas.microsoft.com/office/drawing/2014/main" id="{D34D9908-D807-4D09-81C7-068D8A1310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18797" y="2238074"/>
              <a:ext cx="389085" cy="305684"/>
            </a:xfrm>
            <a:prstGeom prst="rect">
              <a:avLst/>
            </a:prstGeom>
          </p:spPr>
        </p:pic>
        <p:sp>
          <p:nvSpPr>
            <p:cNvPr id="91" name="TextBox 15">
              <a:extLst>
                <a:ext uri="{FF2B5EF4-FFF2-40B4-BE49-F238E27FC236}">
                  <a16:creationId xmlns:a16="http://schemas.microsoft.com/office/drawing/2014/main" id="{52075475-5F07-4E0F-B262-792DC2E9F4FB}"/>
                </a:ext>
              </a:extLst>
            </p:cNvPr>
            <p:cNvSpPr txBox="1"/>
            <p:nvPr/>
          </p:nvSpPr>
          <p:spPr>
            <a:xfrm>
              <a:off x="1143704" y="2294531"/>
              <a:ext cx="1045358" cy="228801"/>
            </a:xfrm>
            <a:prstGeom prst="rect">
              <a:avLst/>
            </a:prstGeom>
            <a:noFill/>
          </p:spPr>
          <p:txBody>
            <a:bodyPr wrap="none" rtlCol="0">
              <a:spAutoFit/>
            </a:bodyPr>
            <a:lstStyle/>
            <a:p>
              <a:r>
                <a:rPr lang="en-US" altLang="zh-CN" sz="1200" dirty="0">
                  <a:solidFill>
                    <a:schemeClr val="bg2">
                      <a:lumMod val="25000"/>
                    </a:schemeClr>
                  </a:solidFill>
                  <a:latin typeface="Microsoft YaHei" panose="020B0503020204020204" pitchFamily="34" charset="-122"/>
                  <a:ea typeface="Microsoft YaHei" panose="020B0503020204020204" pitchFamily="34" charset="-122"/>
                </a:rPr>
                <a:t>7</a:t>
              </a:r>
              <a:r>
                <a:rPr lang="zh-CN" altLang="en-US" sz="1200" dirty="0">
                  <a:solidFill>
                    <a:schemeClr val="bg2">
                      <a:lumMod val="25000"/>
                    </a:schemeClr>
                  </a:solidFill>
                  <a:latin typeface="Microsoft YaHei" panose="020B0503020204020204" pitchFamily="34" charset="-122"/>
                  <a:ea typeface="Microsoft YaHei" panose="020B0503020204020204" pitchFamily="34" charset="-122"/>
                </a:rPr>
                <a:t>日留存率高</a:t>
              </a:r>
              <a:endParaRPr lang="en-CN" sz="1200" dirty="0">
                <a:solidFill>
                  <a:schemeClr val="bg2">
                    <a:lumMod val="25000"/>
                  </a:schemeClr>
                </a:solidFill>
                <a:latin typeface="Microsoft YaHei" panose="020B0503020204020204" pitchFamily="34" charset="-122"/>
                <a:ea typeface="Microsoft YaHei" panose="020B0503020204020204" pitchFamily="34" charset="-122"/>
              </a:endParaRPr>
            </a:p>
          </p:txBody>
        </p:sp>
        <p:sp>
          <p:nvSpPr>
            <p:cNvPr id="92" name="TextBox 16">
              <a:extLst>
                <a:ext uri="{FF2B5EF4-FFF2-40B4-BE49-F238E27FC236}">
                  <a16:creationId xmlns:a16="http://schemas.microsoft.com/office/drawing/2014/main" id="{0AF47232-997E-4526-A8D9-90E40360992D}"/>
                </a:ext>
              </a:extLst>
            </p:cNvPr>
            <p:cNvSpPr txBox="1"/>
            <p:nvPr/>
          </p:nvSpPr>
          <p:spPr>
            <a:xfrm>
              <a:off x="2490977" y="2285979"/>
              <a:ext cx="1045358" cy="228801"/>
            </a:xfrm>
            <a:prstGeom prst="rect">
              <a:avLst/>
            </a:prstGeom>
            <a:noFill/>
          </p:spPr>
          <p:txBody>
            <a:bodyPr wrap="none" rtlCol="0">
              <a:spAutoFit/>
            </a:bodyPr>
            <a:lstStyle/>
            <a:p>
              <a:r>
                <a:rPr lang="en-US" sz="1200" dirty="0">
                  <a:solidFill>
                    <a:schemeClr val="bg2">
                      <a:lumMod val="25000"/>
                    </a:schemeClr>
                  </a:solidFill>
                  <a:latin typeface="Microsoft YaHei" panose="020B0503020204020204" pitchFamily="34" charset="-122"/>
                  <a:ea typeface="Microsoft YaHei" panose="020B0503020204020204" pitchFamily="34" charset="-122"/>
                </a:rPr>
                <a:t>7</a:t>
              </a:r>
              <a:r>
                <a:rPr lang="zh-CN" altLang="en-US" sz="1200" dirty="0">
                  <a:solidFill>
                    <a:schemeClr val="bg2">
                      <a:lumMod val="25000"/>
                    </a:schemeClr>
                  </a:solidFill>
                  <a:latin typeface="Microsoft YaHei" panose="020B0503020204020204" pitchFamily="34" charset="-122"/>
                  <a:ea typeface="Microsoft YaHei" panose="020B0503020204020204" pitchFamily="34" charset="-122"/>
                </a:rPr>
                <a:t>日留存率低</a:t>
              </a:r>
              <a:endParaRPr lang="en-CN" sz="1200" dirty="0">
                <a:solidFill>
                  <a:schemeClr val="bg2">
                    <a:lumMod val="25000"/>
                  </a:schemeClr>
                </a:solidFill>
                <a:latin typeface="Microsoft YaHei" panose="020B0503020204020204" pitchFamily="34" charset="-122"/>
                <a:ea typeface="Microsoft YaHei" panose="020B0503020204020204" pitchFamily="34" charset="-122"/>
              </a:endParaRPr>
            </a:p>
          </p:txBody>
        </p:sp>
        <p:sp>
          <p:nvSpPr>
            <p:cNvPr id="93" name="Rectangle 41">
              <a:extLst>
                <a:ext uri="{FF2B5EF4-FFF2-40B4-BE49-F238E27FC236}">
                  <a16:creationId xmlns:a16="http://schemas.microsoft.com/office/drawing/2014/main" id="{CD70FFB7-51AB-47B3-A60A-AE548C3AA62F}"/>
                </a:ext>
              </a:extLst>
            </p:cNvPr>
            <p:cNvSpPr/>
            <p:nvPr/>
          </p:nvSpPr>
          <p:spPr>
            <a:xfrm>
              <a:off x="792853" y="2589838"/>
              <a:ext cx="3021521" cy="785371"/>
            </a:xfrm>
            <a:prstGeom prst="rect">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7" name="TextBox 21">
              <a:extLst>
                <a:ext uri="{FF2B5EF4-FFF2-40B4-BE49-F238E27FC236}">
                  <a16:creationId xmlns:a16="http://schemas.microsoft.com/office/drawing/2014/main" id="{B8832747-168A-45AD-84E9-2B6C4F36BD43}"/>
                </a:ext>
              </a:extLst>
            </p:cNvPr>
            <p:cNvSpPr txBox="1"/>
            <p:nvPr/>
          </p:nvSpPr>
          <p:spPr>
            <a:xfrm>
              <a:off x="2097203" y="3420912"/>
              <a:ext cx="2491422" cy="289020"/>
            </a:xfrm>
            <a:prstGeom prst="rect">
              <a:avLst/>
            </a:prstGeom>
            <a:noFill/>
          </p:spPr>
          <p:txBody>
            <a:bodyPr wrap="square" rtlCol="0">
              <a:spAutoFit/>
            </a:bodyPr>
            <a:lstStyle/>
            <a:p>
              <a:r>
                <a:rPr lang="en-US" sz="1400" b="1" dirty="0">
                  <a:solidFill>
                    <a:schemeClr val="accent1">
                      <a:lumMod val="75000"/>
                    </a:schemeClr>
                  </a:solidFill>
                  <a:latin typeface="Microsoft YaHei" panose="020B0503020204020204" pitchFamily="34" charset="-122"/>
                  <a:ea typeface="Microsoft YaHei" panose="020B0503020204020204" pitchFamily="34" charset="-122"/>
                </a:rPr>
                <a:t>  </a:t>
              </a:r>
              <a:r>
                <a:rPr lang="zh-CN" altLang="en-US" sz="1400" b="1" dirty="0">
                  <a:solidFill>
                    <a:schemeClr val="accent1">
                      <a:lumMod val="75000"/>
                    </a:schemeClr>
                  </a:solidFill>
                  <a:latin typeface="Microsoft YaHei" panose="020B0503020204020204" pitchFamily="34" charset="-122"/>
                  <a:ea typeface="Microsoft YaHei" panose="020B0503020204020204" pitchFamily="34" charset="-122"/>
                </a:rPr>
                <a:t>请求</a:t>
              </a:r>
              <a:r>
                <a:rPr lang="en-US" sz="1400" b="1" dirty="0">
                  <a:solidFill>
                    <a:schemeClr val="accent1">
                      <a:lumMod val="75000"/>
                    </a:schemeClr>
                  </a:solidFill>
                  <a:latin typeface="Microsoft YaHei" panose="020B0503020204020204" pitchFamily="34" charset="-122"/>
                  <a:ea typeface="Microsoft YaHei" panose="020B0503020204020204" pitchFamily="34" charset="-122"/>
                </a:rPr>
                <a:t>ADX</a:t>
              </a:r>
              <a:r>
                <a:rPr lang="zh-CN" altLang="en-US" sz="1400" b="1" dirty="0">
                  <a:solidFill>
                    <a:schemeClr val="accent1">
                      <a:lumMod val="75000"/>
                    </a:schemeClr>
                  </a:solidFill>
                  <a:latin typeface="Microsoft YaHei" panose="020B0503020204020204" pitchFamily="34" charset="-122"/>
                  <a:ea typeface="Microsoft YaHei" panose="020B0503020204020204" pitchFamily="34" charset="-122"/>
                </a:rPr>
                <a:t>，获取用户出价</a:t>
              </a:r>
              <a:endParaRPr lang="en-CN" sz="1400" b="1" dirty="0">
                <a:solidFill>
                  <a:schemeClr val="accent1">
                    <a:lumMod val="75000"/>
                  </a:schemeClr>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98" name="TextBox 23">
                  <a:extLst>
                    <a:ext uri="{FF2B5EF4-FFF2-40B4-BE49-F238E27FC236}">
                      <a16:creationId xmlns:a16="http://schemas.microsoft.com/office/drawing/2014/main" id="{1BAD456B-0E5F-422F-9A4E-7DDE228A4132}"/>
                    </a:ext>
                  </a:extLst>
                </p:cNvPr>
                <p:cNvSpPr txBox="1"/>
                <p:nvPr/>
              </p:nvSpPr>
              <p:spPr>
                <a:xfrm>
                  <a:off x="2126551" y="3665779"/>
                  <a:ext cx="862737" cy="276999"/>
                </a:xfrm>
                <a:prstGeom prst="rect">
                  <a:avLst/>
                </a:prstGeom>
                <a:noFill/>
              </p:spPr>
              <p:txBody>
                <a:bodyPr wrap="none" rtlCol="0">
                  <a:spAutoFit/>
                </a:bodyPr>
                <a:lstStyle/>
                <a:p>
                  <a:r>
                    <a:rPr lang="en-US" altLang="zh-CN" sz="1200" b="1" i="1" dirty="0">
                      <a:solidFill>
                        <a:schemeClr val="bg2">
                          <a:lumMod val="25000"/>
                        </a:schemeClr>
                      </a:solidFill>
                      <a:latin typeface="Microsoft YaHei" panose="020B0503020204020204" pitchFamily="34" charset="-122"/>
                      <a:ea typeface="Microsoft YaHei" panose="020B0503020204020204" pitchFamily="34" charset="-122"/>
                    </a:rPr>
                    <a:t> </a:t>
                  </a:r>
                  <a:r>
                    <a:rPr lang="zh-CN" altLang="en-US" sz="1200" b="1" i="1" dirty="0">
                      <a:solidFill>
                        <a:schemeClr val="bg2">
                          <a:lumMod val="25000"/>
                        </a:schemeClr>
                      </a:solidFill>
                      <a:latin typeface="Microsoft YaHei" panose="020B0503020204020204" pitchFamily="34" charset="-122"/>
                      <a:ea typeface="Microsoft YaHei" panose="020B0503020204020204" pitchFamily="34" charset="-122"/>
                    </a:rPr>
                    <a:t>高价</a:t>
                  </a:r>
                  <a14:m>
                    <m:oMath xmlns:m="http://schemas.openxmlformats.org/officeDocument/2006/math">
                      <m:sSub>
                        <m:sSubPr>
                          <m:ctrlPr>
                            <a:rPr lang="en-US" altLang="zh-CN" sz="1200" b="1" i="1" smtClean="0">
                              <a:solidFill>
                                <a:schemeClr val="bg2">
                                  <a:lumMod val="25000"/>
                                </a:schemeClr>
                              </a:solidFill>
                              <a:latin typeface="Cambria Math" panose="02040503050406030204" pitchFamily="18" charset="0"/>
                              <a:ea typeface="Microsoft YaHei" panose="020B0503020204020204" pitchFamily="34" charset="-122"/>
                            </a:rPr>
                          </m:ctrlPr>
                        </m:sSubPr>
                        <m:e>
                          <m:r>
                            <a:rPr lang="en-US" altLang="zh-CN" sz="1200" b="1" i="1" smtClean="0">
                              <a:solidFill>
                                <a:schemeClr val="bg2">
                                  <a:lumMod val="25000"/>
                                </a:schemeClr>
                              </a:solidFill>
                              <a:latin typeface="Cambria Math" panose="02040503050406030204" pitchFamily="18" charset="0"/>
                              <a:ea typeface="Microsoft YaHei" panose="020B0503020204020204" pitchFamily="34" charset="-122"/>
                            </a:rPr>
                            <m:t>𝒃𝒊𝒅</m:t>
                          </m:r>
                        </m:e>
                        <m:sub>
                          <m:r>
                            <a:rPr lang="en-US" altLang="zh-CN" sz="1200" b="1" i="1" smtClean="0">
                              <a:solidFill>
                                <a:schemeClr val="bg2">
                                  <a:lumMod val="25000"/>
                                </a:schemeClr>
                              </a:solidFill>
                              <a:latin typeface="Cambria Math" panose="02040503050406030204" pitchFamily="18" charset="0"/>
                              <a:ea typeface="Microsoft YaHei" panose="020B0503020204020204" pitchFamily="34" charset="-122"/>
                            </a:rPr>
                            <m:t>𝟏</m:t>
                          </m:r>
                        </m:sub>
                      </m:sSub>
                    </m:oMath>
                  </a14:m>
                  <a:endParaRPr lang="en-CN" sz="1200" b="1" i="1" dirty="0">
                    <a:solidFill>
                      <a:schemeClr val="bg2">
                        <a:lumMod val="25000"/>
                      </a:schemeClr>
                    </a:solidFill>
                    <a:latin typeface="Microsoft YaHei" panose="020B0503020204020204" pitchFamily="34" charset="-122"/>
                    <a:ea typeface="Microsoft YaHei" panose="020B0503020204020204" pitchFamily="34" charset="-122"/>
                  </a:endParaRPr>
                </a:p>
              </p:txBody>
            </p:sp>
          </mc:Choice>
          <mc:Fallback xmlns="">
            <p:sp>
              <p:nvSpPr>
                <p:cNvPr id="98" name="TextBox 23">
                  <a:extLst>
                    <a:ext uri="{FF2B5EF4-FFF2-40B4-BE49-F238E27FC236}">
                      <a16:creationId xmlns:a16="http://schemas.microsoft.com/office/drawing/2014/main" id="{1BAD456B-0E5F-422F-9A4E-7DDE228A4132}"/>
                    </a:ext>
                  </a:extLst>
                </p:cNvPr>
                <p:cNvSpPr txBox="1">
                  <a:spLocks noRot="1" noChangeAspect="1" noMove="1" noResize="1" noEditPoints="1" noAdjustHandles="1" noChangeArrowheads="1" noChangeShapeType="1" noTextEdit="1"/>
                </p:cNvSpPr>
                <p:nvPr/>
              </p:nvSpPr>
              <p:spPr>
                <a:xfrm>
                  <a:off x="2126551" y="3665779"/>
                  <a:ext cx="862737" cy="276999"/>
                </a:xfrm>
                <a:prstGeom prst="rect">
                  <a:avLst/>
                </a:prstGeom>
                <a:blipFill>
                  <a:blip r:embed="rId7"/>
                  <a:stretch>
                    <a:fillRect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TextBox 24">
                  <a:extLst>
                    <a:ext uri="{FF2B5EF4-FFF2-40B4-BE49-F238E27FC236}">
                      <a16:creationId xmlns:a16="http://schemas.microsoft.com/office/drawing/2014/main" id="{ED604769-46BC-4EE2-BA50-95E68FBCE72B}"/>
                    </a:ext>
                  </a:extLst>
                </p:cNvPr>
                <p:cNvSpPr txBox="1"/>
                <p:nvPr/>
              </p:nvSpPr>
              <p:spPr>
                <a:xfrm>
                  <a:off x="2190053" y="3930228"/>
                  <a:ext cx="816249" cy="276999"/>
                </a:xfrm>
                <a:prstGeom prst="rect">
                  <a:avLst/>
                </a:prstGeom>
                <a:noFill/>
              </p:spPr>
              <p:txBody>
                <a:bodyPr wrap="none" rtlCol="0">
                  <a:spAutoFit/>
                </a:bodyPr>
                <a:lstStyle/>
                <a:p>
                  <a:r>
                    <a:rPr lang="zh-CN" altLang="en-US" sz="1200" b="1" dirty="0">
                      <a:solidFill>
                        <a:schemeClr val="bg2">
                          <a:lumMod val="25000"/>
                        </a:schemeClr>
                      </a:solidFill>
                      <a:ea typeface="Microsoft YaHei" panose="020B0503020204020204" pitchFamily="34" charset="-122"/>
                    </a:rPr>
                    <a:t>低价</a:t>
                  </a:r>
                  <a14:m>
                    <m:oMath xmlns:m="http://schemas.openxmlformats.org/officeDocument/2006/math">
                      <m:sSub>
                        <m:sSubPr>
                          <m:ctrlPr>
                            <a:rPr lang="en-CN" altLang="zh-CN" sz="1200" b="1" i="1" smtClean="0">
                              <a:solidFill>
                                <a:schemeClr val="bg2">
                                  <a:lumMod val="25000"/>
                                </a:schemeClr>
                              </a:solidFill>
                              <a:latin typeface="Cambria Math" panose="02040503050406030204" pitchFamily="18" charset="0"/>
                              <a:ea typeface="Microsoft YaHei" panose="020B0503020204020204" pitchFamily="34" charset="-122"/>
                            </a:rPr>
                          </m:ctrlPr>
                        </m:sSubPr>
                        <m:e>
                          <m:r>
                            <a:rPr lang="en-US" altLang="zh-CN" sz="1200" b="1" i="1" smtClean="0">
                              <a:solidFill>
                                <a:schemeClr val="bg2">
                                  <a:lumMod val="25000"/>
                                </a:schemeClr>
                              </a:solidFill>
                              <a:latin typeface="Cambria Math" panose="02040503050406030204" pitchFamily="18" charset="0"/>
                              <a:ea typeface="Microsoft YaHei" panose="020B0503020204020204" pitchFamily="34" charset="-122"/>
                            </a:rPr>
                            <m:t>𝒃𝒊𝒅</m:t>
                          </m:r>
                        </m:e>
                        <m:sub>
                          <m:r>
                            <a:rPr lang="en-US" altLang="zh-CN" sz="1200" b="1" i="1" smtClean="0">
                              <a:solidFill>
                                <a:schemeClr val="bg2">
                                  <a:lumMod val="25000"/>
                                </a:schemeClr>
                              </a:solidFill>
                              <a:latin typeface="Cambria Math" panose="02040503050406030204" pitchFamily="18" charset="0"/>
                              <a:ea typeface="Microsoft YaHei" panose="020B0503020204020204" pitchFamily="34" charset="-122"/>
                            </a:rPr>
                            <m:t>𝟐</m:t>
                          </m:r>
                        </m:sub>
                      </m:sSub>
                    </m:oMath>
                  </a14:m>
                  <a:endParaRPr lang="en-CN" sz="1200" b="1" i="1" dirty="0">
                    <a:solidFill>
                      <a:schemeClr val="bg2">
                        <a:lumMod val="25000"/>
                      </a:schemeClr>
                    </a:solidFill>
                    <a:latin typeface="Microsoft YaHei" panose="020B0503020204020204" pitchFamily="34" charset="-122"/>
                    <a:ea typeface="Microsoft YaHei" panose="020B0503020204020204" pitchFamily="34" charset="-122"/>
                  </a:endParaRPr>
                </a:p>
              </p:txBody>
            </p:sp>
          </mc:Choice>
          <mc:Fallback xmlns="">
            <p:sp>
              <p:nvSpPr>
                <p:cNvPr id="99" name="TextBox 24">
                  <a:extLst>
                    <a:ext uri="{FF2B5EF4-FFF2-40B4-BE49-F238E27FC236}">
                      <a16:creationId xmlns:a16="http://schemas.microsoft.com/office/drawing/2014/main" id="{ED604769-46BC-4EE2-BA50-95E68FBCE72B}"/>
                    </a:ext>
                  </a:extLst>
                </p:cNvPr>
                <p:cNvSpPr txBox="1">
                  <a:spLocks noRot="1" noChangeAspect="1" noMove="1" noResize="1" noEditPoints="1" noAdjustHandles="1" noChangeArrowheads="1" noChangeShapeType="1" noTextEdit="1"/>
                </p:cNvSpPr>
                <p:nvPr/>
              </p:nvSpPr>
              <p:spPr>
                <a:xfrm>
                  <a:off x="2190053" y="3930228"/>
                  <a:ext cx="816249" cy="276999"/>
                </a:xfrm>
                <a:prstGeom prst="rect">
                  <a:avLst/>
                </a:prstGeom>
                <a:blipFill>
                  <a:blip r:embed="rId8"/>
                  <a:stretch>
                    <a:fillRect l="-746" b="-15217"/>
                  </a:stretch>
                </a:blipFill>
              </p:spPr>
              <p:txBody>
                <a:bodyPr/>
                <a:lstStyle/>
                <a:p>
                  <a:r>
                    <a:rPr lang="zh-CN" altLang="en-US">
                      <a:noFill/>
                    </a:rPr>
                    <a:t> </a:t>
                  </a:r>
                </a:p>
              </p:txBody>
            </p:sp>
          </mc:Fallback>
        </mc:AlternateContent>
        <p:pic>
          <p:nvPicPr>
            <p:cNvPr id="100" name="Graphic 58" descr="User with solid fill">
              <a:extLst>
                <a:ext uri="{FF2B5EF4-FFF2-40B4-BE49-F238E27FC236}">
                  <a16:creationId xmlns:a16="http://schemas.microsoft.com/office/drawing/2014/main" id="{C884F392-1B16-42A3-B14E-C0F5F5CA61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0934" y="3606350"/>
              <a:ext cx="389085" cy="305684"/>
            </a:xfrm>
            <a:prstGeom prst="rect">
              <a:avLst/>
            </a:prstGeom>
          </p:spPr>
        </p:pic>
        <p:pic>
          <p:nvPicPr>
            <p:cNvPr id="101" name="Graphic 59" descr="User with solid fill">
              <a:extLst>
                <a:ext uri="{FF2B5EF4-FFF2-40B4-BE49-F238E27FC236}">
                  <a16:creationId xmlns:a16="http://schemas.microsoft.com/office/drawing/2014/main" id="{8C324E55-2E9B-4486-AA08-2D590F001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9199" y="3911951"/>
              <a:ext cx="389085" cy="305684"/>
            </a:xfrm>
            <a:prstGeom prst="rect">
              <a:avLst/>
            </a:prstGeom>
          </p:spPr>
        </p:pic>
        <p:pic>
          <p:nvPicPr>
            <p:cNvPr id="102" name="Graphic 60" descr="User with solid fill">
              <a:extLst>
                <a:ext uri="{FF2B5EF4-FFF2-40B4-BE49-F238E27FC236}">
                  <a16:creationId xmlns:a16="http://schemas.microsoft.com/office/drawing/2014/main" id="{034096DC-3B32-4B97-AE58-F54F6FC5EB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6979" y="2682085"/>
              <a:ext cx="389085" cy="305684"/>
            </a:xfrm>
            <a:prstGeom prst="rect">
              <a:avLst/>
            </a:prstGeom>
          </p:spPr>
        </p:pic>
        <p:pic>
          <p:nvPicPr>
            <p:cNvPr id="103" name="Graphic 61" descr="User with solid fill">
              <a:extLst>
                <a:ext uri="{FF2B5EF4-FFF2-40B4-BE49-F238E27FC236}">
                  <a16:creationId xmlns:a16="http://schemas.microsoft.com/office/drawing/2014/main" id="{837D954F-2DEA-46C0-98FA-B1D526BB45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7405" y="2682085"/>
              <a:ext cx="389085" cy="305684"/>
            </a:xfrm>
            <a:prstGeom prst="rect">
              <a:avLst/>
            </a:prstGeom>
          </p:spPr>
        </p:pic>
        <p:pic>
          <p:nvPicPr>
            <p:cNvPr id="104" name="Graphic 62" descr="User with solid fill">
              <a:extLst>
                <a:ext uri="{FF2B5EF4-FFF2-40B4-BE49-F238E27FC236}">
                  <a16:creationId xmlns:a16="http://schemas.microsoft.com/office/drawing/2014/main" id="{3232ABE7-77AF-4B21-A39E-664B607FDD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47832" y="2682085"/>
              <a:ext cx="389085" cy="305684"/>
            </a:xfrm>
            <a:prstGeom prst="rect">
              <a:avLst/>
            </a:prstGeom>
          </p:spPr>
        </p:pic>
        <p:pic>
          <p:nvPicPr>
            <p:cNvPr id="105" name="Graphic 63" descr="User with solid fill">
              <a:extLst>
                <a:ext uri="{FF2B5EF4-FFF2-40B4-BE49-F238E27FC236}">
                  <a16:creationId xmlns:a16="http://schemas.microsoft.com/office/drawing/2014/main" id="{86758FAE-9201-464A-8927-4C51EF0B6C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88259" y="2682085"/>
              <a:ext cx="389085" cy="305684"/>
            </a:xfrm>
            <a:prstGeom prst="rect">
              <a:avLst/>
            </a:prstGeom>
          </p:spPr>
        </p:pic>
        <p:pic>
          <p:nvPicPr>
            <p:cNvPr id="106" name="Graphic 64" descr="User with solid fill">
              <a:extLst>
                <a:ext uri="{FF2B5EF4-FFF2-40B4-BE49-F238E27FC236}">
                  <a16:creationId xmlns:a16="http://schemas.microsoft.com/office/drawing/2014/main" id="{F29B97E1-139C-483B-B601-613B7457EB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786" y="3001876"/>
              <a:ext cx="389085" cy="305684"/>
            </a:xfrm>
            <a:prstGeom prst="rect">
              <a:avLst/>
            </a:prstGeom>
          </p:spPr>
        </p:pic>
        <p:pic>
          <p:nvPicPr>
            <p:cNvPr id="107" name="Graphic 65" descr="User with solid fill">
              <a:extLst>
                <a:ext uri="{FF2B5EF4-FFF2-40B4-BE49-F238E27FC236}">
                  <a16:creationId xmlns:a16="http://schemas.microsoft.com/office/drawing/2014/main" id="{920CB965-C163-4175-92F8-BFA265C54C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7991" y="3001876"/>
              <a:ext cx="389085" cy="305684"/>
            </a:xfrm>
            <a:prstGeom prst="rect">
              <a:avLst/>
            </a:prstGeom>
          </p:spPr>
        </p:pic>
        <p:pic>
          <p:nvPicPr>
            <p:cNvPr id="108" name="Graphic 66" descr="User with solid fill">
              <a:extLst>
                <a:ext uri="{FF2B5EF4-FFF2-40B4-BE49-F238E27FC236}">
                  <a16:creationId xmlns:a16="http://schemas.microsoft.com/office/drawing/2014/main" id="{EA049340-C67C-4476-A36F-4D3145965C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39196" y="3001876"/>
              <a:ext cx="389085" cy="305684"/>
            </a:xfrm>
            <a:prstGeom prst="rect">
              <a:avLst/>
            </a:prstGeom>
          </p:spPr>
        </p:pic>
        <p:pic>
          <p:nvPicPr>
            <p:cNvPr id="109" name="Graphic 67" descr="User with solid fill">
              <a:extLst>
                <a:ext uri="{FF2B5EF4-FFF2-40B4-BE49-F238E27FC236}">
                  <a16:creationId xmlns:a16="http://schemas.microsoft.com/office/drawing/2014/main" id="{E670619B-A2DF-40F4-9594-995DA5C77A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70400" y="3001876"/>
              <a:ext cx="389085" cy="305684"/>
            </a:xfrm>
            <a:prstGeom prst="rect">
              <a:avLst/>
            </a:prstGeom>
          </p:spPr>
        </p:pic>
        <p:pic>
          <p:nvPicPr>
            <p:cNvPr id="120" name="Graphic 78" descr="User with solid fill">
              <a:extLst>
                <a:ext uri="{FF2B5EF4-FFF2-40B4-BE49-F238E27FC236}">
                  <a16:creationId xmlns:a16="http://schemas.microsoft.com/office/drawing/2014/main" id="{C9D5690E-23DD-4309-B719-EB98B08589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1605" y="3001876"/>
              <a:ext cx="389085" cy="305684"/>
            </a:xfrm>
            <a:prstGeom prst="rect">
              <a:avLst/>
            </a:prstGeom>
          </p:spPr>
        </p:pic>
        <p:pic>
          <p:nvPicPr>
            <p:cNvPr id="121" name="Graphic 79" descr="User with solid fill">
              <a:extLst>
                <a:ext uri="{FF2B5EF4-FFF2-40B4-BE49-F238E27FC236}">
                  <a16:creationId xmlns:a16="http://schemas.microsoft.com/office/drawing/2014/main" id="{61D479EF-B084-4BE4-8221-6252BAF1CF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32808" y="3001876"/>
              <a:ext cx="389085" cy="305684"/>
            </a:xfrm>
            <a:prstGeom prst="rect">
              <a:avLst/>
            </a:prstGeom>
          </p:spPr>
        </p:pic>
      </p:grpSp>
      <p:sp>
        <p:nvSpPr>
          <p:cNvPr id="2" name="文本框 1">
            <a:extLst>
              <a:ext uri="{FF2B5EF4-FFF2-40B4-BE49-F238E27FC236}">
                <a16:creationId xmlns:a16="http://schemas.microsoft.com/office/drawing/2014/main" id="{F262D419-7291-41D5-8F28-EFF09C22BCCF}"/>
              </a:ext>
            </a:extLst>
          </p:cNvPr>
          <p:cNvSpPr txBox="1"/>
          <p:nvPr/>
        </p:nvSpPr>
        <p:spPr>
          <a:xfrm>
            <a:off x="373930" y="5914458"/>
            <a:ext cx="4615162" cy="787523"/>
          </a:xfrm>
          <a:prstGeom prst="rect">
            <a:avLst/>
          </a:prstGeom>
          <a:noFill/>
        </p:spPr>
        <p:txBody>
          <a:bodyPr wrap="square" rtlCol="0">
            <a:spAutoFit/>
          </a:bodyPr>
          <a:lstStyle/>
          <a:p>
            <a:pPr>
              <a:lnSpc>
                <a:spcPct val="150000"/>
              </a:lnSpc>
            </a:pPr>
            <a:r>
              <a:rPr lang="zh-CN" altLang="en-US" sz="1600" dirty="0">
                <a:latin typeface="+mj-ea"/>
                <a:ea typeface="+mj-ea"/>
              </a:rPr>
              <a:t>问题：对广告主工程能力</a:t>
            </a:r>
            <a:r>
              <a:rPr lang="en-US" altLang="zh-CN" sz="1600" dirty="0">
                <a:latin typeface="+mj-ea"/>
                <a:ea typeface="+mj-ea"/>
              </a:rPr>
              <a:t>/</a:t>
            </a:r>
            <a:r>
              <a:rPr lang="zh-CN" altLang="en-US" sz="1600" dirty="0">
                <a:latin typeface="+mj-ea"/>
                <a:ea typeface="+mj-ea"/>
              </a:rPr>
              <a:t>模型能力要求高，使用门槛高，仅适用部分大广告主</a:t>
            </a:r>
          </a:p>
        </p:txBody>
      </p:sp>
      <p:sp>
        <p:nvSpPr>
          <p:cNvPr id="85" name="文本框 84">
            <a:extLst>
              <a:ext uri="{FF2B5EF4-FFF2-40B4-BE49-F238E27FC236}">
                <a16:creationId xmlns:a16="http://schemas.microsoft.com/office/drawing/2014/main" id="{27949722-4322-4607-9629-F6929294E9DC}"/>
              </a:ext>
            </a:extLst>
          </p:cNvPr>
          <p:cNvSpPr txBox="1"/>
          <p:nvPr/>
        </p:nvSpPr>
        <p:spPr>
          <a:xfrm>
            <a:off x="6114532" y="798910"/>
            <a:ext cx="5201783" cy="418191"/>
          </a:xfrm>
          <a:prstGeom prst="rect">
            <a:avLst/>
          </a:prstGeom>
          <a:noFill/>
        </p:spPr>
        <p:txBody>
          <a:bodyPr wrap="square" rtlCol="0">
            <a:spAutoFit/>
          </a:bodyPr>
          <a:lstStyle/>
          <a:p>
            <a:pPr>
              <a:lnSpc>
                <a:spcPct val="150000"/>
              </a:lnSpc>
            </a:pPr>
            <a:r>
              <a:rPr lang="zh-CN" altLang="en-US" sz="1600" dirty="0">
                <a:latin typeface="+mj-ea"/>
                <a:ea typeface="+mj-ea"/>
              </a:rPr>
              <a:t>系统加强：平台自动加强优质用户</a:t>
            </a:r>
          </a:p>
        </p:txBody>
      </p:sp>
      <p:sp>
        <p:nvSpPr>
          <p:cNvPr id="158" name="文本框 157">
            <a:extLst>
              <a:ext uri="{FF2B5EF4-FFF2-40B4-BE49-F238E27FC236}">
                <a16:creationId xmlns:a16="http://schemas.microsoft.com/office/drawing/2014/main" id="{EDD8E522-EC71-4D63-BDC6-A8E9DDD0C839}"/>
              </a:ext>
            </a:extLst>
          </p:cNvPr>
          <p:cNvSpPr txBox="1"/>
          <p:nvPr/>
        </p:nvSpPr>
        <p:spPr>
          <a:xfrm>
            <a:off x="6120000" y="5891236"/>
            <a:ext cx="4615162" cy="787523"/>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sz="1600" dirty="0">
                <a:latin typeface="+mj-ea"/>
                <a:ea typeface="+mj-ea"/>
              </a:rPr>
              <a:t>兼顾了数据隐私诉求与效果诉求</a:t>
            </a:r>
            <a:endParaRPr lang="en-US" altLang="zh-CN" sz="1600" dirty="0">
              <a:latin typeface="+mj-ea"/>
              <a:ea typeface="+mj-ea"/>
            </a:endParaRPr>
          </a:p>
          <a:p>
            <a:pPr marL="285750" indent="-285750">
              <a:lnSpc>
                <a:spcPct val="150000"/>
              </a:lnSpc>
              <a:buFont typeface="Wingdings" panose="05000000000000000000" pitchFamily="2" charset="2"/>
              <a:buChar char="ü"/>
            </a:pPr>
            <a:r>
              <a:rPr lang="zh-CN" altLang="en-US" sz="1600" dirty="0">
                <a:latin typeface="+mj-ea"/>
                <a:ea typeface="+mj-ea"/>
              </a:rPr>
              <a:t>使用门槛低，适用全部广告主</a:t>
            </a:r>
          </a:p>
        </p:txBody>
      </p:sp>
      <p:grpSp>
        <p:nvGrpSpPr>
          <p:cNvPr id="5" name="组合 4">
            <a:extLst>
              <a:ext uri="{FF2B5EF4-FFF2-40B4-BE49-F238E27FC236}">
                <a16:creationId xmlns:a16="http://schemas.microsoft.com/office/drawing/2014/main" id="{A19549A2-4EF1-4FEE-80F2-18DBD3B02C78}"/>
              </a:ext>
            </a:extLst>
          </p:cNvPr>
          <p:cNvGrpSpPr/>
          <p:nvPr/>
        </p:nvGrpSpPr>
        <p:grpSpPr>
          <a:xfrm>
            <a:off x="6446876" y="1407124"/>
            <a:ext cx="4107945" cy="783014"/>
            <a:chOff x="6446876" y="1407124"/>
            <a:chExt cx="4107945" cy="783014"/>
          </a:xfrm>
        </p:grpSpPr>
        <p:sp>
          <p:nvSpPr>
            <p:cNvPr id="199" name="流程图: 磁盘 198">
              <a:extLst>
                <a:ext uri="{FF2B5EF4-FFF2-40B4-BE49-F238E27FC236}">
                  <a16:creationId xmlns:a16="http://schemas.microsoft.com/office/drawing/2014/main" id="{0F053261-D7D2-4ED7-8697-C85249C38A39}"/>
                </a:ext>
              </a:extLst>
            </p:cNvPr>
            <p:cNvSpPr/>
            <p:nvPr/>
          </p:nvSpPr>
          <p:spPr>
            <a:xfrm>
              <a:off x="6446876" y="1518626"/>
              <a:ext cx="1598211" cy="671512"/>
            </a:xfrm>
            <a:prstGeom prst="flowChartMagneticDisk">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200" dirty="0">
                  <a:latin typeface="+mj-ea"/>
                  <a:ea typeface="+mj-ea"/>
                </a:rPr>
                <a:t>DMP</a:t>
              </a:r>
              <a:r>
                <a:rPr lang="zh-CN" altLang="en-US" sz="1200" dirty="0">
                  <a:latin typeface="+mj-ea"/>
                  <a:ea typeface="+mj-ea"/>
                </a:rPr>
                <a:t>私有数据专域</a:t>
              </a:r>
            </a:p>
          </p:txBody>
        </p:sp>
        <p:pic>
          <p:nvPicPr>
            <p:cNvPr id="200" name="Picture 2" descr="C:\Users\ronnieliu\Desktop\人数.png">
              <a:extLst>
                <a:ext uri="{FF2B5EF4-FFF2-40B4-BE49-F238E27FC236}">
                  <a16:creationId xmlns:a16="http://schemas.microsoft.com/office/drawing/2014/main" id="{0DF9156C-3FF6-4378-A7CA-4417EF3F02D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39190" y="1646518"/>
              <a:ext cx="423681" cy="407386"/>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C:\Users\ronnieliu\Desktop\人数.png">
              <a:extLst>
                <a:ext uri="{FF2B5EF4-FFF2-40B4-BE49-F238E27FC236}">
                  <a16:creationId xmlns:a16="http://schemas.microsoft.com/office/drawing/2014/main" id="{C01A382A-CDAC-4C00-A8CC-C0B52295319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45059" y="1647875"/>
              <a:ext cx="423681" cy="407386"/>
            </a:xfrm>
            <a:prstGeom prst="rect">
              <a:avLst/>
            </a:prstGeom>
            <a:noFill/>
            <a:extLst>
              <a:ext uri="{909E8E84-426E-40DD-AFC4-6F175D3DCCD1}">
                <a14:hiddenFill xmlns:a14="http://schemas.microsoft.com/office/drawing/2010/main">
                  <a:solidFill>
                    <a:srgbClr val="FFFFFF"/>
                  </a:solidFill>
                </a14:hiddenFill>
              </a:ext>
            </a:extLst>
          </p:spPr>
        </p:pic>
        <p:sp>
          <p:nvSpPr>
            <p:cNvPr id="213" name="箭头: 左 212">
              <a:extLst>
                <a:ext uri="{FF2B5EF4-FFF2-40B4-BE49-F238E27FC236}">
                  <a16:creationId xmlns:a16="http://schemas.microsoft.com/office/drawing/2014/main" id="{F95F0DE9-3A96-46D8-9240-EB6393821765}"/>
                </a:ext>
              </a:extLst>
            </p:cNvPr>
            <p:cNvSpPr/>
            <p:nvPr/>
          </p:nvSpPr>
          <p:spPr>
            <a:xfrm>
              <a:off x="8251455" y="1770844"/>
              <a:ext cx="915958" cy="226717"/>
            </a:xfrm>
            <a:prstGeom prst="leftArrow">
              <a:avLst/>
            </a:prstGeom>
            <a:solidFill>
              <a:srgbClr val="2A6FF7"/>
            </a:solidFill>
            <a:ln>
              <a:solidFill>
                <a:srgbClr val="2A6FF7"/>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218" name="文本框 217">
              <a:extLst>
                <a:ext uri="{FF2B5EF4-FFF2-40B4-BE49-F238E27FC236}">
                  <a16:creationId xmlns:a16="http://schemas.microsoft.com/office/drawing/2014/main" id="{80F506D4-C4F0-4297-88B7-C04E6B9EE340}"/>
                </a:ext>
              </a:extLst>
            </p:cNvPr>
            <p:cNvSpPr txBox="1"/>
            <p:nvPr/>
          </p:nvSpPr>
          <p:spPr>
            <a:xfrm>
              <a:off x="8017992" y="1407124"/>
              <a:ext cx="1266027" cy="400110"/>
            </a:xfrm>
            <a:prstGeom prst="rect">
              <a:avLst/>
            </a:prstGeom>
            <a:noFill/>
          </p:spPr>
          <p:txBody>
            <a:bodyPr wrap="square" rtlCol="0">
              <a:spAutoFit/>
            </a:bodyPr>
            <a:lstStyle/>
            <a:p>
              <a:pPr algn="ctr"/>
              <a:r>
                <a:rPr lang="zh-CN" altLang="en-US" sz="1000" b="1" dirty="0">
                  <a:latin typeface="+mj-ea"/>
                  <a:ea typeface="+mj-ea"/>
                </a:rPr>
                <a:t>分级人群</a:t>
              </a:r>
              <a:endParaRPr lang="en-US" altLang="zh-CN" sz="1000" b="1" dirty="0">
                <a:latin typeface="+mj-ea"/>
                <a:ea typeface="+mj-ea"/>
              </a:endParaRPr>
            </a:p>
            <a:p>
              <a:pPr algn="ctr"/>
              <a:r>
                <a:rPr lang="en-US" altLang="zh-CN" sz="1000" b="1" dirty="0">
                  <a:latin typeface="+mj-ea"/>
                  <a:ea typeface="+mj-ea"/>
                </a:rPr>
                <a:t>(</a:t>
              </a:r>
              <a:r>
                <a:rPr lang="zh-CN" altLang="en-US" sz="1000" b="1" dirty="0">
                  <a:latin typeface="+mj-ea"/>
                  <a:ea typeface="+mj-ea"/>
                </a:rPr>
                <a:t>脱敏处理</a:t>
              </a:r>
              <a:r>
                <a:rPr lang="en-US" altLang="zh-CN" sz="1000" b="1" dirty="0">
                  <a:latin typeface="+mj-ea"/>
                  <a:ea typeface="+mj-ea"/>
                </a:rPr>
                <a:t>)</a:t>
              </a:r>
              <a:endParaRPr lang="zh-CN" altLang="en-US" sz="1000" b="1" dirty="0">
                <a:latin typeface="+mj-ea"/>
                <a:ea typeface="+mj-ea"/>
              </a:endParaRPr>
            </a:p>
          </p:txBody>
        </p:sp>
        <p:sp>
          <p:nvSpPr>
            <p:cNvPr id="220" name="文本框 219">
              <a:extLst>
                <a:ext uri="{FF2B5EF4-FFF2-40B4-BE49-F238E27FC236}">
                  <a16:creationId xmlns:a16="http://schemas.microsoft.com/office/drawing/2014/main" id="{D8C78C80-8339-4F31-84D0-C66ED73C12CC}"/>
                </a:ext>
              </a:extLst>
            </p:cNvPr>
            <p:cNvSpPr txBox="1"/>
            <p:nvPr/>
          </p:nvSpPr>
          <p:spPr>
            <a:xfrm>
              <a:off x="9820680" y="1769582"/>
              <a:ext cx="734141" cy="246221"/>
            </a:xfrm>
            <a:prstGeom prst="rect">
              <a:avLst/>
            </a:prstGeom>
            <a:noFill/>
          </p:spPr>
          <p:txBody>
            <a:bodyPr wrap="square" rtlCol="0">
              <a:spAutoFit/>
            </a:bodyPr>
            <a:lstStyle/>
            <a:p>
              <a:r>
                <a:rPr lang="zh-CN" altLang="en-US" sz="1000" b="1" dirty="0"/>
                <a:t>广告主</a:t>
              </a:r>
            </a:p>
          </p:txBody>
        </p:sp>
      </p:grpSp>
      <p:grpSp>
        <p:nvGrpSpPr>
          <p:cNvPr id="9" name="组合 8">
            <a:extLst>
              <a:ext uri="{FF2B5EF4-FFF2-40B4-BE49-F238E27FC236}">
                <a16:creationId xmlns:a16="http://schemas.microsoft.com/office/drawing/2014/main" id="{F30B41D7-3031-4030-90A1-C67BF9418014}"/>
              </a:ext>
            </a:extLst>
          </p:cNvPr>
          <p:cNvGrpSpPr/>
          <p:nvPr/>
        </p:nvGrpSpPr>
        <p:grpSpPr>
          <a:xfrm>
            <a:off x="8894398" y="2068537"/>
            <a:ext cx="3188005" cy="1811641"/>
            <a:chOff x="8894398" y="2068537"/>
            <a:chExt cx="3188005" cy="1811641"/>
          </a:xfrm>
        </p:grpSpPr>
        <p:sp>
          <p:nvSpPr>
            <p:cNvPr id="248" name="矩形 247">
              <a:extLst>
                <a:ext uri="{FF2B5EF4-FFF2-40B4-BE49-F238E27FC236}">
                  <a16:creationId xmlns:a16="http://schemas.microsoft.com/office/drawing/2014/main" id="{60332114-CFE1-4BA4-85A9-8EF1B3DE6D6D}"/>
                </a:ext>
              </a:extLst>
            </p:cNvPr>
            <p:cNvSpPr/>
            <p:nvPr/>
          </p:nvSpPr>
          <p:spPr>
            <a:xfrm>
              <a:off x="10637232" y="2898011"/>
              <a:ext cx="1445171" cy="9821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96" name="文本框 195">
              <a:extLst>
                <a:ext uri="{FF2B5EF4-FFF2-40B4-BE49-F238E27FC236}">
                  <a16:creationId xmlns:a16="http://schemas.microsoft.com/office/drawing/2014/main" id="{433F1D01-3F82-42EF-870C-2CF7C03592B3}"/>
                </a:ext>
              </a:extLst>
            </p:cNvPr>
            <p:cNvSpPr txBox="1"/>
            <p:nvPr/>
          </p:nvSpPr>
          <p:spPr>
            <a:xfrm>
              <a:off x="9718412" y="3134170"/>
              <a:ext cx="773041" cy="246221"/>
            </a:xfrm>
            <a:prstGeom prst="rect">
              <a:avLst/>
            </a:prstGeom>
            <a:noFill/>
          </p:spPr>
          <p:txBody>
            <a:bodyPr wrap="square" rtlCol="0">
              <a:spAutoFit/>
            </a:bodyPr>
            <a:lstStyle/>
            <a:p>
              <a:pPr algn="l"/>
              <a:r>
                <a:rPr lang="zh-CN" altLang="en-US" sz="1000" dirty="0">
                  <a:latin typeface="微软雅黑" panose="020B0503020204020204" pitchFamily="34" charset="-122"/>
                  <a:ea typeface="微软雅黑" panose="020B0503020204020204" pitchFamily="34" charset="-122"/>
                </a:rPr>
                <a:t>调整出价</a:t>
              </a:r>
              <a:endParaRPr lang="zh-CN" altLang="en-US" sz="1400" dirty="0">
                <a:latin typeface="微软雅黑" panose="020B0503020204020204" pitchFamily="34" charset="-122"/>
                <a:ea typeface="微软雅黑" panose="020B0503020204020204" pitchFamily="34" charset="-122"/>
              </a:endParaRPr>
            </a:p>
          </p:txBody>
        </p:sp>
        <p:sp>
          <p:nvSpPr>
            <p:cNvPr id="223" name="矩形 222">
              <a:extLst>
                <a:ext uri="{FF2B5EF4-FFF2-40B4-BE49-F238E27FC236}">
                  <a16:creationId xmlns:a16="http://schemas.microsoft.com/office/drawing/2014/main" id="{F29EE251-5538-41CF-B614-653189D6D6B6}"/>
                </a:ext>
              </a:extLst>
            </p:cNvPr>
            <p:cNvSpPr/>
            <p:nvPr/>
          </p:nvSpPr>
          <p:spPr>
            <a:xfrm>
              <a:off x="8894398" y="2572694"/>
              <a:ext cx="1445171" cy="33383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a:latin typeface="+mj-ea"/>
                  <a:ea typeface="+mj-ea"/>
                </a:rPr>
                <a:t>广告出价</a:t>
              </a:r>
            </a:p>
          </p:txBody>
        </p:sp>
        <p:cxnSp>
          <p:nvCxnSpPr>
            <p:cNvPr id="224" name="直接箭头连接符 223">
              <a:extLst>
                <a:ext uri="{FF2B5EF4-FFF2-40B4-BE49-F238E27FC236}">
                  <a16:creationId xmlns:a16="http://schemas.microsoft.com/office/drawing/2014/main" id="{CF13841D-9F60-463E-A261-1460BC006BF2}"/>
                </a:ext>
              </a:extLst>
            </p:cNvPr>
            <p:cNvCxnSpPr>
              <a:cxnSpLocks/>
            </p:cNvCxnSpPr>
            <p:nvPr/>
          </p:nvCxnSpPr>
          <p:spPr>
            <a:xfrm>
              <a:off x="9616983" y="2068537"/>
              <a:ext cx="1" cy="504157"/>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225" name="连接符: 肘形 224">
              <a:extLst>
                <a:ext uri="{FF2B5EF4-FFF2-40B4-BE49-F238E27FC236}">
                  <a16:creationId xmlns:a16="http://schemas.microsoft.com/office/drawing/2014/main" id="{AF14E1F1-E172-43A9-BDAC-D9B7956E5678}"/>
                </a:ext>
              </a:extLst>
            </p:cNvPr>
            <p:cNvCxnSpPr>
              <a:cxnSpLocks/>
              <a:stCxn id="223" idx="2"/>
            </p:cNvCxnSpPr>
            <p:nvPr/>
          </p:nvCxnSpPr>
          <p:spPr>
            <a:xfrm rot="16200000" flipH="1">
              <a:off x="10028250" y="2495258"/>
              <a:ext cx="197719" cy="1020250"/>
            </a:xfrm>
            <a:prstGeom prst="bentConnector2">
              <a:avLst/>
            </a:prstGeom>
            <a:ln>
              <a:solidFill>
                <a:srgbClr val="2A6FF7"/>
              </a:solidFill>
              <a:tailEnd type="triangle"/>
            </a:ln>
          </p:spPr>
          <p:style>
            <a:lnRef idx="2">
              <a:schemeClr val="accent1"/>
            </a:lnRef>
            <a:fillRef idx="0">
              <a:schemeClr val="accent1"/>
            </a:fillRef>
            <a:effectRef idx="1">
              <a:schemeClr val="accent1"/>
            </a:effectRef>
            <a:fontRef idx="minor">
              <a:schemeClr val="tx1"/>
            </a:fontRef>
          </p:style>
        </p:cxnSp>
        <p:cxnSp>
          <p:nvCxnSpPr>
            <p:cNvPr id="229" name="连接符: 肘形 228">
              <a:extLst>
                <a:ext uri="{FF2B5EF4-FFF2-40B4-BE49-F238E27FC236}">
                  <a16:creationId xmlns:a16="http://schemas.microsoft.com/office/drawing/2014/main" id="{E98D165A-0F5A-441E-9AC5-E2FDE8330CF0}"/>
                </a:ext>
              </a:extLst>
            </p:cNvPr>
            <p:cNvCxnSpPr>
              <a:cxnSpLocks/>
            </p:cNvCxnSpPr>
            <p:nvPr/>
          </p:nvCxnSpPr>
          <p:spPr>
            <a:xfrm flipV="1">
              <a:off x="9616985" y="3104244"/>
              <a:ext cx="1020248" cy="271235"/>
            </a:xfrm>
            <a:prstGeom prst="bentConnector3">
              <a:avLst>
                <a:gd name="adj1" fmla="val 276"/>
              </a:avLst>
            </a:prstGeom>
            <a:ln>
              <a:solidFill>
                <a:srgbClr val="2A6FF7"/>
              </a:solidFill>
              <a:tailEnd type="triangle"/>
            </a:ln>
          </p:spPr>
          <p:style>
            <a:lnRef idx="2">
              <a:schemeClr val="accent1"/>
            </a:lnRef>
            <a:fillRef idx="0">
              <a:schemeClr val="accent1"/>
            </a:fillRef>
            <a:effectRef idx="1">
              <a:schemeClr val="accent1"/>
            </a:effectRef>
            <a:fontRef idx="minor">
              <a:schemeClr val="tx1"/>
            </a:fontRef>
          </p:style>
        </p:cxnSp>
        <p:sp>
          <p:nvSpPr>
            <p:cNvPr id="234" name="文本框 233">
              <a:extLst>
                <a:ext uri="{FF2B5EF4-FFF2-40B4-BE49-F238E27FC236}">
                  <a16:creationId xmlns:a16="http://schemas.microsoft.com/office/drawing/2014/main" id="{64DD78E5-8968-4E71-82A9-6D21D34A83A9}"/>
                </a:ext>
              </a:extLst>
            </p:cNvPr>
            <p:cNvSpPr txBox="1"/>
            <p:nvPr/>
          </p:nvSpPr>
          <p:spPr>
            <a:xfrm>
              <a:off x="10830250" y="3603179"/>
              <a:ext cx="1176303" cy="276999"/>
            </a:xfrm>
            <a:prstGeom prst="rect">
              <a:avLst/>
            </a:prstGeom>
            <a:noFill/>
          </p:spPr>
          <p:txBody>
            <a:bodyPr wrap="square" rtlCol="0">
              <a:spAutoFit/>
            </a:bodyPr>
            <a:lstStyle/>
            <a:p>
              <a:r>
                <a:rPr lang="zh-CN" altLang="en-US" sz="1200" b="1" dirty="0">
                  <a:latin typeface="+mj-ea"/>
                  <a:ea typeface="+mj-ea"/>
                </a:rPr>
                <a:t>提升后端效果</a:t>
              </a:r>
            </a:p>
          </p:txBody>
        </p:sp>
        <p:grpSp>
          <p:nvGrpSpPr>
            <p:cNvPr id="238" name="组合 237">
              <a:extLst>
                <a:ext uri="{FF2B5EF4-FFF2-40B4-BE49-F238E27FC236}">
                  <a16:creationId xmlns:a16="http://schemas.microsoft.com/office/drawing/2014/main" id="{BABA10DB-C191-459C-BE43-348FA2718C97}"/>
                </a:ext>
              </a:extLst>
            </p:cNvPr>
            <p:cNvGrpSpPr/>
            <p:nvPr/>
          </p:nvGrpSpPr>
          <p:grpSpPr>
            <a:xfrm>
              <a:off x="11548215" y="2959504"/>
              <a:ext cx="525378" cy="502224"/>
              <a:chOff x="10595540" y="3010919"/>
              <a:chExt cx="829511" cy="625475"/>
            </a:xfrm>
          </p:grpSpPr>
          <p:pic>
            <p:nvPicPr>
              <p:cNvPr id="235" name="Graphic 60" descr="User with solid fill">
                <a:extLst>
                  <a:ext uri="{FF2B5EF4-FFF2-40B4-BE49-F238E27FC236}">
                    <a16:creationId xmlns:a16="http://schemas.microsoft.com/office/drawing/2014/main" id="{6B514804-D4AA-4BC8-A4F9-C4198B3F67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5540" y="3010919"/>
                <a:ext cx="389085" cy="305684"/>
              </a:xfrm>
              <a:prstGeom prst="rect">
                <a:avLst/>
              </a:prstGeom>
            </p:spPr>
          </p:pic>
          <p:pic>
            <p:nvPicPr>
              <p:cNvPr id="236" name="Graphic 61" descr="User with solid fill">
                <a:extLst>
                  <a:ext uri="{FF2B5EF4-FFF2-40B4-BE49-F238E27FC236}">
                    <a16:creationId xmlns:a16="http://schemas.microsoft.com/office/drawing/2014/main" id="{12001C03-3831-4B1E-A190-C59DD3CFF5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35966" y="3010919"/>
                <a:ext cx="389085" cy="305684"/>
              </a:xfrm>
              <a:prstGeom prst="rect">
                <a:avLst/>
              </a:prstGeom>
            </p:spPr>
          </p:pic>
          <p:pic>
            <p:nvPicPr>
              <p:cNvPr id="237" name="Graphic 64" descr="User with solid fill">
                <a:extLst>
                  <a:ext uri="{FF2B5EF4-FFF2-40B4-BE49-F238E27FC236}">
                    <a16:creationId xmlns:a16="http://schemas.microsoft.com/office/drawing/2014/main" id="{3B6A0C30-7119-41E4-AF65-61F77B9E3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05347" y="3330710"/>
                <a:ext cx="389085" cy="305684"/>
              </a:xfrm>
              <a:prstGeom prst="rect">
                <a:avLst/>
              </a:prstGeom>
            </p:spPr>
          </p:pic>
        </p:grpSp>
        <p:grpSp>
          <p:nvGrpSpPr>
            <p:cNvPr id="244" name="组合 243">
              <a:extLst>
                <a:ext uri="{FF2B5EF4-FFF2-40B4-BE49-F238E27FC236}">
                  <a16:creationId xmlns:a16="http://schemas.microsoft.com/office/drawing/2014/main" id="{788AAD11-39D2-4204-8675-6F7C1C6AA57F}"/>
                </a:ext>
              </a:extLst>
            </p:cNvPr>
            <p:cNvGrpSpPr/>
            <p:nvPr/>
          </p:nvGrpSpPr>
          <p:grpSpPr>
            <a:xfrm>
              <a:off x="10707035" y="2971967"/>
              <a:ext cx="528248" cy="505930"/>
              <a:chOff x="10884017" y="3905579"/>
              <a:chExt cx="528248" cy="505930"/>
            </a:xfrm>
          </p:grpSpPr>
          <p:grpSp>
            <p:nvGrpSpPr>
              <p:cNvPr id="239" name="组合 238">
                <a:extLst>
                  <a:ext uri="{FF2B5EF4-FFF2-40B4-BE49-F238E27FC236}">
                    <a16:creationId xmlns:a16="http://schemas.microsoft.com/office/drawing/2014/main" id="{CF7F9462-0502-4C9C-B2CE-A065369B09B6}"/>
                  </a:ext>
                </a:extLst>
              </p:cNvPr>
              <p:cNvGrpSpPr/>
              <p:nvPr/>
            </p:nvGrpSpPr>
            <p:grpSpPr>
              <a:xfrm>
                <a:off x="10884017" y="3905579"/>
                <a:ext cx="252642" cy="502224"/>
                <a:chOff x="10595540" y="3010919"/>
                <a:chExt cx="398892" cy="625475"/>
              </a:xfrm>
            </p:grpSpPr>
            <p:pic>
              <p:nvPicPr>
                <p:cNvPr id="240" name="Graphic 60" descr="User with solid fill">
                  <a:extLst>
                    <a:ext uri="{FF2B5EF4-FFF2-40B4-BE49-F238E27FC236}">
                      <a16:creationId xmlns:a16="http://schemas.microsoft.com/office/drawing/2014/main" id="{426C8DF5-0017-4F0F-9368-AF1A44D0DC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5540" y="3010919"/>
                  <a:ext cx="389085" cy="305684"/>
                </a:xfrm>
                <a:prstGeom prst="rect">
                  <a:avLst/>
                </a:prstGeom>
              </p:spPr>
            </p:pic>
            <p:pic>
              <p:nvPicPr>
                <p:cNvPr id="242" name="Graphic 64" descr="User with solid fill">
                  <a:extLst>
                    <a:ext uri="{FF2B5EF4-FFF2-40B4-BE49-F238E27FC236}">
                      <a16:creationId xmlns:a16="http://schemas.microsoft.com/office/drawing/2014/main" id="{616C0B48-6E0B-4C58-9B98-8BB762564B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05347" y="3330710"/>
                  <a:ext cx="389085" cy="305684"/>
                </a:xfrm>
                <a:prstGeom prst="rect">
                  <a:avLst/>
                </a:prstGeom>
              </p:spPr>
            </p:pic>
          </p:grpSp>
          <p:pic>
            <p:nvPicPr>
              <p:cNvPr id="243" name="Graphic 64" descr="User with solid fill">
                <a:extLst>
                  <a:ext uri="{FF2B5EF4-FFF2-40B4-BE49-F238E27FC236}">
                    <a16:creationId xmlns:a16="http://schemas.microsoft.com/office/drawing/2014/main" id="{936263CF-D5F3-45B5-8E8B-4D74491808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5835" y="4166061"/>
                <a:ext cx="246430" cy="245448"/>
              </a:xfrm>
              <a:prstGeom prst="rect">
                <a:avLst/>
              </a:prstGeom>
            </p:spPr>
          </p:pic>
        </p:grpSp>
        <p:sp>
          <p:nvSpPr>
            <p:cNvPr id="247" name="箭头: 右 246">
              <a:extLst>
                <a:ext uri="{FF2B5EF4-FFF2-40B4-BE49-F238E27FC236}">
                  <a16:creationId xmlns:a16="http://schemas.microsoft.com/office/drawing/2014/main" id="{C4C75A1D-0095-49FC-AF44-1DA75DDAFCD1}"/>
                </a:ext>
              </a:extLst>
            </p:cNvPr>
            <p:cNvSpPr/>
            <p:nvPr/>
          </p:nvSpPr>
          <p:spPr>
            <a:xfrm>
              <a:off x="11169349" y="3104244"/>
              <a:ext cx="341233" cy="17620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70EF0DA4-E7D9-45B3-83A0-2490D2925E0B}"/>
              </a:ext>
            </a:extLst>
          </p:cNvPr>
          <p:cNvGrpSpPr/>
          <p:nvPr/>
        </p:nvGrpSpPr>
        <p:grpSpPr>
          <a:xfrm>
            <a:off x="6521880" y="2190138"/>
            <a:ext cx="5645352" cy="2681210"/>
            <a:chOff x="6521880" y="2190138"/>
            <a:chExt cx="5645352" cy="2681210"/>
          </a:xfrm>
        </p:grpSpPr>
        <p:grpSp>
          <p:nvGrpSpPr>
            <p:cNvPr id="6" name="组合 5">
              <a:extLst>
                <a:ext uri="{FF2B5EF4-FFF2-40B4-BE49-F238E27FC236}">
                  <a16:creationId xmlns:a16="http://schemas.microsoft.com/office/drawing/2014/main" id="{8465F793-69B7-4C6A-9FBB-13609679186C}"/>
                </a:ext>
              </a:extLst>
            </p:cNvPr>
            <p:cNvGrpSpPr/>
            <p:nvPr/>
          </p:nvGrpSpPr>
          <p:grpSpPr>
            <a:xfrm>
              <a:off x="6521880" y="2190138"/>
              <a:ext cx="1445171" cy="1987058"/>
              <a:chOff x="6521880" y="2190138"/>
              <a:chExt cx="1445171" cy="1987058"/>
            </a:xfrm>
          </p:grpSpPr>
          <p:sp>
            <p:nvSpPr>
              <p:cNvPr id="202" name="矩形 201">
                <a:extLst>
                  <a:ext uri="{FF2B5EF4-FFF2-40B4-BE49-F238E27FC236}">
                    <a16:creationId xmlns:a16="http://schemas.microsoft.com/office/drawing/2014/main" id="{8E39793D-A8DF-4A3B-BEDA-7812BD0FFC78}"/>
                  </a:ext>
                </a:extLst>
              </p:cNvPr>
              <p:cNvSpPr/>
              <p:nvPr/>
            </p:nvSpPr>
            <p:spPr>
              <a:xfrm>
                <a:off x="6521880" y="2564181"/>
                <a:ext cx="1445171" cy="33383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a:latin typeface="+mj-ea"/>
                    <a:ea typeface="+mj-ea"/>
                  </a:rPr>
                  <a:t>数据预处理</a:t>
                </a:r>
              </a:p>
            </p:txBody>
          </p:sp>
          <p:pic>
            <p:nvPicPr>
              <p:cNvPr id="205" name="图形 204" descr="带齿轮的头部 轮廓">
                <a:extLst>
                  <a:ext uri="{FF2B5EF4-FFF2-40B4-BE49-F238E27FC236}">
                    <a16:creationId xmlns:a16="http://schemas.microsoft.com/office/drawing/2014/main" id="{A8DAF1D3-C4AC-4944-85D1-DA83ADADD32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11784" y="3513080"/>
                <a:ext cx="457200" cy="457200"/>
              </a:xfrm>
              <a:prstGeom prst="rect">
                <a:avLst/>
              </a:prstGeom>
            </p:spPr>
          </p:pic>
          <p:cxnSp>
            <p:nvCxnSpPr>
              <p:cNvPr id="206" name="直接箭头连接符 205">
                <a:extLst>
                  <a:ext uri="{FF2B5EF4-FFF2-40B4-BE49-F238E27FC236}">
                    <a16:creationId xmlns:a16="http://schemas.microsoft.com/office/drawing/2014/main" id="{4084DFDA-4C2F-4967-A5FC-77672B8F6F5D}"/>
                  </a:ext>
                </a:extLst>
              </p:cNvPr>
              <p:cNvCxnSpPr>
                <a:cxnSpLocks/>
                <a:stCxn id="199" idx="3"/>
                <a:endCxn id="202" idx="0"/>
              </p:cNvCxnSpPr>
              <p:nvPr/>
            </p:nvCxnSpPr>
            <p:spPr>
              <a:xfrm flipH="1">
                <a:off x="7244466" y="2190138"/>
                <a:ext cx="1516" cy="374043"/>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14" name="文本框 213">
                <a:extLst>
                  <a:ext uri="{FF2B5EF4-FFF2-40B4-BE49-F238E27FC236}">
                    <a16:creationId xmlns:a16="http://schemas.microsoft.com/office/drawing/2014/main" id="{1D7C15A0-E3DD-4F8A-8E61-4483FBCFAB57}"/>
                  </a:ext>
                </a:extLst>
              </p:cNvPr>
              <p:cNvSpPr txBox="1"/>
              <p:nvPr/>
            </p:nvSpPr>
            <p:spPr>
              <a:xfrm>
                <a:off x="6943510" y="3930975"/>
                <a:ext cx="734141" cy="246221"/>
              </a:xfrm>
              <a:prstGeom prst="rect">
                <a:avLst/>
              </a:prstGeom>
              <a:noFill/>
            </p:spPr>
            <p:txBody>
              <a:bodyPr wrap="square" rtlCol="0">
                <a:spAutoFit/>
              </a:bodyPr>
              <a:lstStyle/>
              <a:p>
                <a:r>
                  <a:rPr lang="zh-CN" altLang="en-US" sz="1000" b="1" dirty="0"/>
                  <a:t>模型</a:t>
                </a:r>
              </a:p>
            </p:txBody>
          </p:sp>
          <p:cxnSp>
            <p:nvCxnSpPr>
              <p:cNvPr id="231" name="连接符: 肘形 230">
                <a:extLst>
                  <a:ext uri="{FF2B5EF4-FFF2-40B4-BE49-F238E27FC236}">
                    <a16:creationId xmlns:a16="http://schemas.microsoft.com/office/drawing/2014/main" id="{19D77B9C-CA4A-41FD-B9FC-1E1DFB2103F8}"/>
                  </a:ext>
                </a:extLst>
              </p:cNvPr>
              <p:cNvCxnSpPr>
                <a:cxnSpLocks/>
                <a:stCxn id="202" idx="2"/>
                <a:endCxn id="205" idx="0"/>
              </p:cNvCxnSpPr>
              <p:nvPr/>
            </p:nvCxnSpPr>
            <p:spPr>
              <a:xfrm rot="5400000">
                <a:off x="6934891" y="3203504"/>
                <a:ext cx="615069" cy="4082"/>
              </a:xfrm>
              <a:prstGeom prst="bentConnector3">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sp>
            <p:nvSpPr>
              <p:cNvPr id="232" name="文本框 231">
                <a:extLst>
                  <a:ext uri="{FF2B5EF4-FFF2-40B4-BE49-F238E27FC236}">
                    <a16:creationId xmlns:a16="http://schemas.microsoft.com/office/drawing/2014/main" id="{9F0255B0-6EC1-483D-A427-B6360C1A2173}"/>
                  </a:ext>
                </a:extLst>
              </p:cNvPr>
              <p:cNvSpPr txBox="1"/>
              <p:nvPr/>
            </p:nvSpPr>
            <p:spPr>
              <a:xfrm>
                <a:off x="7240175" y="3034232"/>
                <a:ext cx="711476" cy="246221"/>
              </a:xfrm>
              <a:prstGeom prst="rect">
                <a:avLst/>
              </a:prstGeom>
              <a:noFill/>
            </p:spPr>
            <p:txBody>
              <a:bodyPr wrap="square" rtlCol="0">
                <a:spAutoFit/>
              </a:bodyPr>
              <a:lstStyle/>
              <a:p>
                <a:pPr algn="l"/>
                <a:r>
                  <a:rPr lang="zh-CN" altLang="en-US" sz="1000" b="1" dirty="0">
                    <a:solidFill>
                      <a:srgbClr val="00B050"/>
                    </a:solidFill>
                    <a:latin typeface="微软雅黑" panose="020B0503020204020204" pitchFamily="34" charset="-122"/>
                    <a:ea typeface="微软雅黑" panose="020B0503020204020204" pitchFamily="34" charset="-122"/>
                  </a:rPr>
                  <a:t>模型训练</a:t>
                </a:r>
              </a:p>
            </p:txBody>
          </p:sp>
        </p:grpSp>
        <mc:AlternateContent xmlns:mc="http://schemas.openxmlformats.org/markup-compatibility/2006" xmlns:a14="http://schemas.microsoft.com/office/drawing/2010/main">
          <mc:Choice Requires="a14">
            <p:sp>
              <p:nvSpPr>
                <p:cNvPr id="249" name="文本框 248">
                  <a:extLst>
                    <a:ext uri="{FF2B5EF4-FFF2-40B4-BE49-F238E27FC236}">
                      <a16:creationId xmlns:a16="http://schemas.microsoft.com/office/drawing/2014/main" id="{33BFBCB8-5F3C-4F75-8463-CF7219BC948E}"/>
                    </a:ext>
                  </a:extLst>
                </p:cNvPr>
                <p:cNvSpPr txBox="1"/>
                <p:nvPr/>
              </p:nvSpPr>
              <p:spPr>
                <a:xfrm>
                  <a:off x="7578854" y="4453157"/>
                  <a:ext cx="4588378" cy="418191"/>
                </a:xfrm>
                <a:prstGeom prst="rect">
                  <a:avLst/>
                </a:prstGeom>
                <a:noFill/>
              </p:spPr>
              <p:txBody>
                <a:bodyPr wrap="square" rtlCol="0">
                  <a:spAutoFit/>
                </a:bodyPr>
                <a:lstStyle/>
                <a:p>
                  <a:pPr marL="285750" indent="-285750">
                    <a:lnSpc>
                      <a:spcPct val="150000"/>
                    </a:lnSpc>
                    <a:buFont typeface="Arial" panose="020B0604020202020204" pitchFamily="34" charset="0"/>
                    <a:buChar char="•"/>
                  </a:pPr>
                  <a14:m>
                    <m:oMath xmlns:m="http://schemas.openxmlformats.org/officeDocument/2006/math">
                      <m:r>
                        <a:rPr lang="en-US" altLang="zh-CN" sz="1600" i="1" dirty="0" smtClean="0">
                          <a:solidFill>
                            <a:srgbClr val="00B050"/>
                          </a:solidFill>
                          <a:latin typeface="Cambria Math" panose="02040503050406030204" pitchFamily="18" charset="0"/>
                          <a:ea typeface="+mj-ea"/>
                        </a:rPr>
                        <m:t>𝑄</m:t>
                      </m:r>
                      <m:r>
                        <a:rPr lang="en-US" altLang="zh-CN" sz="1600" i="1" dirty="0" smtClean="0">
                          <a:solidFill>
                            <a:srgbClr val="00B050"/>
                          </a:solidFill>
                          <a:latin typeface="Cambria Math" panose="02040503050406030204" pitchFamily="18" charset="0"/>
                          <a:ea typeface="+mj-ea"/>
                        </a:rPr>
                        <m:t>1</m:t>
                      </m:r>
                    </m:oMath>
                  </a14:m>
                  <a:r>
                    <a:rPr lang="zh-CN" altLang="en-US" sz="1600" dirty="0">
                      <a:solidFill>
                        <a:srgbClr val="00B050"/>
                      </a:solidFill>
                      <a:latin typeface="+mj-ea"/>
                      <a:ea typeface="+mj-ea"/>
                    </a:rPr>
                    <a:t>：建模找到考核点优质人群</a:t>
                  </a:r>
                </a:p>
              </p:txBody>
            </p:sp>
          </mc:Choice>
          <mc:Fallback xmlns="">
            <p:sp>
              <p:nvSpPr>
                <p:cNvPr id="249" name="文本框 248">
                  <a:extLst>
                    <a:ext uri="{FF2B5EF4-FFF2-40B4-BE49-F238E27FC236}">
                      <a16:creationId xmlns:a16="http://schemas.microsoft.com/office/drawing/2014/main" id="{33BFBCB8-5F3C-4F75-8463-CF7219BC948E}"/>
                    </a:ext>
                  </a:extLst>
                </p:cNvPr>
                <p:cNvSpPr txBox="1">
                  <a:spLocks noRot="1" noChangeAspect="1" noMove="1" noResize="1" noEditPoints="1" noAdjustHandles="1" noChangeArrowheads="1" noChangeShapeType="1" noTextEdit="1"/>
                </p:cNvSpPr>
                <p:nvPr/>
              </p:nvSpPr>
              <p:spPr>
                <a:xfrm>
                  <a:off x="7578854" y="4453157"/>
                  <a:ext cx="4588378" cy="418191"/>
                </a:xfrm>
                <a:prstGeom prst="rect">
                  <a:avLst/>
                </a:prstGeom>
                <a:blipFill>
                  <a:blip r:embed="rId12"/>
                  <a:stretch>
                    <a:fillRect l="-531" b="-19118"/>
                  </a:stretch>
                </a:blipFill>
              </p:spPr>
              <p:txBody>
                <a:bodyPr/>
                <a:lstStyle/>
                <a:p>
                  <a:r>
                    <a:rPr lang="zh-CN" altLang="en-US">
                      <a:noFill/>
                    </a:rPr>
                    <a:t> </a:t>
                  </a:r>
                </a:p>
              </p:txBody>
            </p:sp>
          </mc:Fallback>
        </mc:AlternateContent>
      </p:grpSp>
      <p:grpSp>
        <p:nvGrpSpPr>
          <p:cNvPr id="122" name="组合 121">
            <a:extLst>
              <a:ext uri="{FF2B5EF4-FFF2-40B4-BE49-F238E27FC236}">
                <a16:creationId xmlns:a16="http://schemas.microsoft.com/office/drawing/2014/main" id="{5CB3F43B-157B-41A9-B835-9F63275651C4}"/>
              </a:ext>
            </a:extLst>
          </p:cNvPr>
          <p:cNvGrpSpPr/>
          <p:nvPr/>
        </p:nvGrpSpPr>
        <p:grpSpPr>
          <a:xfrm>
            <a:off x="490272" y="2161881"/>
            <a:ext cx="3810670" cy="3729355"/>
            <a:chOff x="490272" y="2161881"/>
            <a:chExt cx="3810670" cy="3729355"/>
          </a:xfrm>
        </p:grpSpPr>
        <p:sp>
          <p:nvSpPr>
            <p:cNvPr id="123" name="TextBox 27">
              <a:extLst>
                <a:ext uri="{FF2B5EF4-FFF2-40B4-BE49-F238E27FC236}">
                  <a16:creationId xmlns:a16="http://schemas.microsoft.com/office/drawing/2014/main" id="{B6820DF5-E345-47F3-AD1C-768647580816}"/>
                </a:ext>
              </a:extLst>
            </p:cNvPr>
            <p:cNvSpPr txBox="1"/>
            <p:nvPr/>
          </p:nvSpPr>
          <p:spPr>
            <a:xfrm>
              <a:off x="490272" y="5472471"/>
              <a:ext cx="3810670" cy="279646"/>
            </a:xfrm>
            <a:prstGeom prst="rect">
              <a:avLst/>
            </a:prstGeom>
            <a:noFill/>
          </p:spPr>
          <p:txBody>
            <a:bodyPr wrap="square" rtlCol="0">
              <a:spAutoFit/>
            </a:bodyPr>
            <a:lstStyle/>
            <a:p>
              <a:pPr algn="dist"/>
              <a:r>
                <a:rPr lang="zh-CN" altLang="en-US" sz="1600" b="1" dirty="0">
                  <a:latin typeface="Microsoft YaHei" panose="020B0503020204020204" pitchFamily="34" charset="-122"/>
                  <a:ea typeface="Microsoft YaHei" panose="020B0503020204020204" pitchFamily="34" charset="-122"/>
                </a:rPr>
                <a:t>优质长留用户占比提高，</a:t>
              </a:r>
              <a:r>
                <a:rPr lang="en-US" altLang="zh-CN" sz="1600" b="1" dirty="0">
                  <a:latin typeface="Microsoft YaHei" panose="020B0503020204020204" pitchFamily="34" charset="-122"/>
                  <a:ea typeface="Microsoft YaHei" panose="020B0503020204020204" pitchFamily="34" charset="-122"/>
                </a:rPr>
                <a:t>7</a:t>
              </a:r>
              <a:r>
                <a:rPr lang="zh-CN" altLang="en-US" sz="1600" b="1" dirty="0">
                  <a:latin typeface="Microsoft YaHei" panose="020B0503020204020204" pitchFamily="34" charset="-122"/>
                  <a:ea typeface="Microsoft YaHei" panose="020B0503020204020204" pitchFamily="34" charset="-122"/>
                </a:rPr>
                <a:t>日留存率提升</a:t>
              </a:r>
              <a:r>
                <a:rPr lang="en-US" altLang="zh-CN" sz="1600" b="1" dirty="0">
                  <a:latin typeface="Microsoft YaHei" panose="020B0503020204020204" pitchFamily="34" charset="-122"/>
                  <a:ea typeface="Microsoft YaHei" panose="020B0503020204020204" pitchFamily="34" charset="-122"/>
                </a:rPr>
                <a:t> </a:t>
              </a:r>
              <a:endParaRPr lang="en-CN" sz="1400" b="1" dirty="0">
                <a:latin typeface="Microsoft YaHei" panose="020B0503020204020204" pitchFamily="34" charset="-122"/>
                <a:ea typeface="Microsoft YaHei" panose="020B0503020204020204" pitchFamily="34" charset="-122"/>
              </a:endParaRPr>
            </a:p>
          </p:txBody>
        </p:sp>
        <p:grpSp>
          <p:nvGrpSpPr>
            <p:cNvPr id="124" name="组合 123">
              <a:extLst>
                <a:ext uri="{FF2B5EF4-FFF2-40B4-BE49-F238E27FC236}">
                  <a16:creationId xmlns:a16="http://schemas.microsoft.com/office/drawing/2014/main" id="{DE4E2590-3F3A-40F6-AE7D-7316538A076D}"/>
                </a:ext>
              </a:extLst>
            </p:cNvPr>
            <p:cNvGrpSpPr/>
            <p:nvPr/>
          </p:nvGrpSpPr>
          <p:grpSpPr>
            <a:xfrm>
              <a:off x="509439" y="2161881"/>
              <a:ext cx="3580587" cy="3729355"/>
              <a:chOff x="509439" y="2161881"/>
              <a:chExt cx="3580587" cy="3729355"/>
            </a:xfrm>
          </p:grpSpPr>
          <p:sp>
            <p:nvSpPr>
              <p:cNvPr id="125" name="圆角矩形 38">
                <a:extLst>
                  <a:ext uri="{FF2B5EF4-FFF2-40B4-BE49-F238E27FC236}">
                    <a16:creationId xmlns:a16="http://schemas.microsoft.com/office/drawing/2014/main" id="{F8B5FEFE-B703-48C5-9B24-0257D374A371}"/>
                  </a:ext>
                </a:extLst>
              </p:cNvPr>
              <p:cNvSpPr/>
              <p:nvPr/>
            </p:nvSpPr>
            <p:spPr>
              <a:xfrm>
                <a:off x="509439" y="2161881"/>
                <a:ext cx="3580587" cy="3729355"/>
              </a:xfrm>
              <a:prstGeom prst="roundRect">
                <a:avLst>
                  <a:gd name="adj" fmla="val 0"/>
                </a:avLst>
              </a:prstGeom>
              <a:solidFill>
                <a:schemeClr val="accent4">
                  <a:lumMod val="20000"/>
                  <a:lumOff val="80000"/>
                  <a:alpha val="32000"/>
                </a:schemeClr>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bg1"/>
                  </a:solidFill>
                  <a:latin typeface="微软雅黑" panose="020B0503020204020204" pitchFamily="34" charset="-122"/>
                  <a:ea typeface="微软雅黑" panose="020B0503020204020204" pitchFamily="34" charset="-122"/>
                </a:endParaRPr>
              </a:p>
            </p:txBody>
          </p:sp>
          <p:sp>
            <p:nvSpPr>
              <p:cNvPr id="126" name="Rectangle 28">
                <a:extLst>
                  <a:ext uri="{FF2B5EF4-FFF2-40B4-BE49-F238E27FC236}">
                    <a16:creationId xmlns:a16="http://schemas.microsoft.com/office/drawing/2014/main" id="{1C24FB7F-CEF4-47B4-86E9-C14DCD631793}"/>
                  </a:ext>
                </a:extLst>
              </p:cNvPr>
              <p:cNvSpPr/>
              <p:nvPr/>
            </p:nvSpPr>
            <p:spPr>
              <a:xfrm>
                <a:off x="812773" y="4386822"/>
                <a:ext cx="3021521" cy="829109"/>
              </a:xfrm>
              <a:prstGeom prst="rect">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7" name="Down Arrow 20">
                <a:extLst>
                  <a:ext uri="{FF2B5EF4-FFF2-40B4-BE49-F238E27FC236}">
                    <a16:creationId xmlns:a16="http://schemas.microsoft.com/office/drawing/2014/main" id="{42B940BB-FCCD-4F06-8F92-775E2336D72C}"/>
                  </a:ext>
                </a:extLst>
              </p:cNvPr>
              <p:cNvSpPr/>
              <p:nvPr/>
            </p:nvSpPr>
            <p:spPr>
              <a:xfrm>
                <a:off x="1017714" y="3441714"/>
                <a:ext cx="798291" cy="879863"/>
              </a:xfrm>
              <a:prstGeom prst="downArrow">
                <a:avLst/>
              </a:prstGeom>
              <a:solidFill>
                <a:schemeClr val="accent1">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28" name="Graphic 68" descr="User with solid fill">
                <a:extLst>
                  <a:ext uri="{FF2B5EF4-FFF2-40B4-BE49-F238E27FC236}">
                    <a16:creationId xmlns:a16="http://schemas.microsoft.com/office/drawing/2014/main" id="{EE0FE2B5-9501-4D65-99D2-A324CC3059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903" y="4463641"/>
                <a:ext cx="389085" cy="305684"/>
              </a:xfrm>
              <a:prstGeom prst="rect">
                <a:avLst/>
              </a:prstGeom>
            </p:spPr>
          </p:pic>
          <p:pic>
            <p:nvPicPr>
              <p:cNvPr id="129" name="Graphic 69" descr="User with solid fill">
                <a:extLst>
                  <a:ext uri="{FF2B5EF4-FFF2-40B4-BE49-F238E27FC236}">
                    <a16:creationId xmlns:a16="http://schemas.microsoft.com/office/drawing/2014/main" id="{9E3ACD06-9F6D-45A8-BD0E-6668FCDB66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3961" y="4474422"/>
                <a:ext cx="389085" cy="305684"/>
              </a:xfrm>
              <a:prstGeom prst="rect">
                <a:avLst/>
              </a:prstGeom>
            </p:spPr>
          </p:pic>
          <p:pic>
            <p:nvPicPr>
              <p:cNvPr id="130" name="Graphic 70" descr="User with solid fill">
                <a:extLst>
                  <a:ext uri="{FF2B5EF4-FFF2-40B4-BE49-F238E27FC236}">
                    <a16:creationId xmlns:a16="http://schemas.microsoft.com/office/drawing/2014/main" id="{34AF594F-F748-4919-9B7D-65490AB3EF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1018" y="4474422"/>
                <a:ext cx="389085" cy="305684"/>
              </a:xfrm>
              <a:prstGeom prst="rect">
                <a:avLst/>
              </a:prstGeom>
            </p:spPr>
          </p:pic>
          <p:pic>
            <p:nvPicPr>
              <p:cNvPr id="131" name="Graphic 71" descr="User with solid fill">
                <a:extLst>
                  <a:ext uri="{FF2B5EF4-FFF2-40B4-BE49-F238E27FC236}">
                    <a16:creationId xmlns:a16="http://schemas.microsoft.com/office/drawing/2014/main" id="{CB7BC56B-E066-4333-ACD4-7C29E728B8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8076" y="4482946"/>
                <a:ext cx="389085" cy="305684"/>
              </a:xfrm>
              <a:prstGeom prst="rect">
                <a:avLst/>
              </a:prstGeom>
            </p:spPr>
          </p:pic>
          <p:pic>
            <p:nvPicPr>
              <p:cNvPr id="132" name="Graphic 72" descr="User with solid fill">
                <a:extLst>
                  <a:ext uri="{FF2B5EF4-FFF2-40B4-BE49-F238E27FC236}">
                    <a16:creationId xmlns:a16="http://schemas.microsoft.com/office/drawing/2014/main" id="{14E518FE-7C46-4787-A865-3CFD48B9CC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5133" y="4477457"/>
                <a:ext cx="389085" cy="305684"/>
              </a:xfrm>
              <a:prstGeom prst="rect">
                <a:avLst/>
              </a:prstGeom>
            </p:spPr>
          </p:pic>
          <p:pic>
            <p:nvPicPr>
              <p:cNvPr id="133" name="Graphic 73" descr="User with solid fill">
                <a:extLst>
                  <a:ext uri="{FF2B5EF4-FFF2-40B4-BE49-F238E27FC236}">
                    <a16:creationId xmlns:a16="http://schemas.microsoft.com/office/drawing/2014/main" id="{AFB80C7C-DF61-4693-B0FE-C0400DB9DE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931" y="4855552"/>
                <a:ext cx="389085" cy="305684"/>
              </a:xfrm>
              <a:prstGeom prst="rect">
                <a:avLst/>
              </a:prstGeom>
            </p:spPr>
          </p:pic>
          <p:pic>
            <p:nvPicPr>
              <p:cNvPr id="134" name="Graphic 74" descr="User with solid fill">
                <a:extLst>
                  <a:ext uri="{FF2B5EF4-FFF2-40B4-BE49-F238E27FC236}">
                    <a16:creationId xmlns:a16="http://schemas.microsoft.com/office/drawing/2014/main" id="{A8196903-E842-478B-A721-DB4E843CE5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5988" y="4855457"/>
                <a:ext cx="389085" cy="305684"/>
              </a:xfrm>
              <a:prstGeom prst="rect">
                <a:avLst/>
              </a:prstGeom>
            </p:spPr>
          </p:pic>
          <p:pic>
            <p:nvPicPr>
              <p:cNvPr id="135" name="Graphic 75" descr="User with solid fill">
                <a:extLst>
                  <a:ext uri="{FF2B5EF4-FFF2-40B4-BE49-F238E27FC236}">
                    <a16:creationId xmlns:a16="http://schemas.microsoft.com/office/drawing/2014/main" id="{82CD8C60-F92D-4D71-B424-ADBBD9B151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63046" y="4855457"/>
                <a:ext cx="389085" cy="305684"/>
              </a:xfrm>
              <a:prstGeom prst="rect">
                <a:avLst/>
              </a:prstGeom>
            </p:spPr>
          </p:pic>
          <p:pic>
            <p:nvPicPr>
              <p:cNvPr id="136" name="Graphic 76" descr="User with solid fill">
                <a:extLst>
                  <a:ext uri="{FF2B5EF4-FFF2-40B4-BE49-F238E27FC236}">
                    <a16:creationId xmlns:a16="http://schemas.microsoft.com/office/drawing/2014/main" id="{73E8961D-F7C5-4EBC-B9D7-FF616DEB8E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60102" y="4847350"/>
                <a:ext cx="389085" cy="305684"/>
              </a:xfrm>
              <a:prstGeom prst="rect">
                <a:avLst/>
              </a:prstGeom>
            </p:spPr>
          </p:pic>
          <p:pic>
            <p:nvPicPr>
              <p:cNvPr id="137" name="Graphic 77" descr="User with solid fill">
                <a:extLst>
                  <a:ext uri="{FF2B5EF4-FFF2-40B4-BE49-F238E27FC236}">
                    <a16:creationId xmlns:a16="http://schemas.microsoft.com/office/drawing/2014/main" id="{733AC414-6CBF-4E34-82B2-7E922605F4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57161" y="4848821"/>
                <a:ext cx="389085" cy="305684"/>
              </a:xfrm>
              <a:prstGeom prst="rect">
                <a:avLst/>
              </a:prstGeom>
            </p:spPr>
          </p:pic>
        </p:grpSp>
      </p:grpSp>
      <p:grpSp>
        <p:nvGrpSpPr>
          <p:cNvPr id="13" name="组合 12">
            <a:extLst>
              <a:ext uri="{FF2B5EF4-FFF2-40B4-BE49-F238E27FC236}">
                <a16:creationId xmlns:a16="http://schemas.microsoft.com/office/drawing/2014/main" id="{6A388BC1-4122-4012-9B4B-68D3D1431A83}"/>
              </a:ext>
            </a:extLst>
          </p:cNvPr>
          <p:cNvGrpSpPr/>
          <p:nvPr/>
        </p:nvGrpSpPr>
        <p:grpSpPr>
          <a:xfrm>
            <a:off x="6814231" y="3385941"/>
            <a:ext cx="5353001" cy="2317126"/>
            <a:chOff x="6814231" y="3385941"/>
            <a:chExt cx="5353001" cy="2317126"/>
          </a:xfrm>
        </p:grpSpPr>
        <p:grpSp>
          <p:nvGrpSpPr>
            <p:cNvPr id="11" name="组合 10">
              <a:extLst>
                <a:ext uri="{FF2B5EF4-FFF2-40B4-BE49-F238E27FC236}">
                  <a16:creationId xmlns:a16="http://schemas.microsoft.com/office/drawing/2014/main" id="{CC12FC5A-71CF-47DD-A244-3BAA94763642}"/>
                </a:ext>
              </a:extLst>
            </p:cNvPr>
            <p:cNvGrpSpPr/>
            <p:nvPr/>
          </p:nvGrpSpPr>
          <p:grpSpPr>
            <a:xfrm>
              <a:off x="6814231" y="3385941"/>
              <a:ext cx="3251218" cy="2139836"/>
              <a:chOff x="6814231" y="3385941"/>
              <a:chExt cx="3251218" cy="2139836"/>
            </a:xfrm>
          </p:grpSpPr>
          <p:grpSp>
            <p:nvGrpSpPr>
              <p:cNvPr id="8" name="组合 7">
                <a:extLst>
                  <a:ext uri="{FF2B5EF4-FFF2-40B4-BE49-F238E27FC236}">
                    <a16:creationId xmlns:a16="http://schemas.microsoft.com/office/drawing/2014/main" id="{AC91E053-8A4A-4933-823F-53E17642E594}"/>
                  </a:ext>
                </a:extLst>
              </p:cNvPr>
              <p:cNvGrpSpPr/>
              <p:nvPr/>
            </p:nvGrpSpPr>
            <p:grpSpPr>
              <a:xfrm>
                <a:off x="8629530" y="3392835"/>
                <a:ext cx="1435919" cy="1024855"/>
                <a:chOff x="8629530" y="3392835"/>
                <a:chExt cx="1435919" cy="1024855"/>
              </a:xfrm>
            </p:grpSpPr>
            <p:sp>
              <p:nvSpPr>
                <p:cNvPr id="194" name="文本框 193">
                  <a:extLst>
                    <a:ext uri="{FF2B5EF4-FFF2-40B4-BE49-F238E27FC236}">
                      <a16:creationId xmlns:a16="http://schemas.microsoft.com/office/drawing/2014/main" id="{7F35D240-FDCA-4F3B-8BDE-6AA3F4A4AF66}"/>
                    </a:ext>
                  </a:extLst>
                </p:cNvPr>
                <p:cNvSpPr txBox="1"/>
                <p:nvPr/>
              </p:nvSpPr>
              <p:spPr>
                <a:xfrm>
                  <a:off x="8629530" y="3807865"/>
                  <a:ext cx="711476" cy="246221"/>
                </a:xfrm>
                <a:prstGeom prst="rect">
                  <a:avLst/>
                </a:prstGeom>
                <a:noFill/>
              </p:spPr>
              <p:txBody>
                <a:bodyPr wrap="square" rtlCol="0">
                  <a:spAutoFit/>
                </a:bodyPr>
                <a:lstStyle/>
                <a:p>
                  <a:pPr algn="l"/>
                  <a:r>
                    <a:rPr lang="zh-CN" altLang="en-US" sz="1000" b="1" dirty="0">
                      <a:solidFill>
                        <a:srgbClr val="00B050"/>
                      </a:solidFill>
                      <a:latin typeface="微软雅黑" panose="020B0503020204020204" pitchFamily="34" charset="-122"/>
                      <a:ea typeface="微软雅黑" panose="020B0503020204020204" pitchFamily="34" charset="-122"/>
                    </a:rPr>
                    <a:t>映射机制</a:t>
                  </a:r>
                </a:p>
              </p:txBody>
            </p:sp>
            <p:pic>
              <p:nvPicPr>
                <p:cNvPr id="215" name="图形 214" descr="数据库 轮廓">
                  <a:extLst>
                    <a:ext uri="{FF2B5EF4-FFF2-40B4-BE49-F238E27FC236}">
                      <a16:creationId xmlns:a16="http://schemas.microsoft.com/office/drawing/2014/main" id="{83FB42C8-B127-4C3C-9566-EC6B97512BD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18947" y="3392835"/>
                  <a:ext cx="711477" cy="711477"/>
                </a:xfrm>
                <a:prstGeom prst="rect">
                  <a:avLst/>
                </a:prstGeom>
              </p:spPr>
            </p:pic>
            <mc:AlternateContent xmlns:mc="http://schemas.openxmlformats.org/markup-compatibility/2006" xmlns:a14="http://schemas.microsoft.com/office/drawing/2010/main">
              <mc:Choice Requires="a14">
                <p:sp>
                  <p:nvSpPr>
                    <p:cNvPr id="216" name="文本框 215">
                      <a:extLst>
                        <a:ext uri="{FF2B5EF4-FFF2-40B4-BE49-F238E27FC236}">
                          <a16:creationId xmlns:a16="http://schemas.microsoft.com/office/drawing/2014/main" id="{D12E1278-AA87-4476-811C-7A1B00754A0F}"/>
                        </a:ext>
                      </a:extLst>
                    </p:cNvPr>
                    <p:cNvSpPr txBox="1"/>
                    <p:nvPr/>
                  </p:nvSpPr>
                  <p:spPr>
                    <a:xfrm>
                      <a:off x="9226517" y="4017580"/>
                      <a:ext cx="838932" cy="400110"/>
                    </a:xfrm>
                    <a:prstGeom prst="rect">
                      <a:avLst/>
                    </a:prstGeom>
                    <a:noFill/>
                  </p:spPr>
                  <p:txBody>
                    <a:bodyPr wrap="square" rtlCol="0">
                      <a:spAutoFit/>
                    </a:bodyPr>
                    <a:lstStyle/>
                    <a:p>
                      <a:pPr algn="ctr"/>
                      <a:r>
                        <a:rPr lang="zh-CN" altLang="en-US" sz="1000" b="1" dirty="0"/>
                        <a:t>加强因子</a:t>
                      </a:r>
                      <a14:m>
                        <m:oMath xmlns:m="http://schemas.openxmlformats.org/officeDocument/2006/math">
                          <m:r>
                            <a:rPr lang="en-US" altLang="zh-CN" sz="1000" b="1" i="1" smtClean="0">
                              <a:latin typeface="Cambria Math" panose="02040503050406030204" pitchFamily="18" charset="0"/>
                            </a:rPr>
                            <m:t>𝒃𝒐𝒐𝒔𝒕𝑹𝒂𝒕𝒊𝒐</m:t>
                          </m:r>
                        </m:oMath>
                      </a14:m>
                      <a:endParaRPr lang="zh-CN" altLang="en-US" sz="1000" b="1" dirty="0"/>
                    </a:p>
                  </p:txBody>
                </p:sp>
              </mc:Choice>
              <mc:Fallback xmlns="">
                <p:sp>
                  <p:nvSpPr>
                    <p:cNvPr id="216" name="文本框 215">
                      <a:extLst>
                        <a:ext uri="{FF2B5EF4-FFF2-40B4-BE49-F238E27FC236}">
                          <a16:creationId xmlns:a16="http://schemas.microsoft.com/office/drawing/2014/main" id="{D12E1278-AA87-4476-811C-7A1B00754A0F}"/>
                        </a:ext>
                      </a:extLst>
                    </p:cNvPr>
                    <p:cNvSpPr txBox="1">
                      <a:spLocks noRot="1" noChangeAspect="1" noMove="1" noResize="1" noEditPoints="1" noAdjustHandles="1" noChangeArrowheads="1" noChangeShapeType="1" noTextEdit="1"/>
                    </p:cNvSpPr>
                    <p:nvPr/>
                  </p:nvSpPr>
                  <p:spPr>
                    <a:xfrm>
                      <a:off x="9226517" y="4017580"/>
                      <a:ext cx="838932" cy="400110"/>
                    </a:xfrm>
                    <a:prstGeom prst="rect">
                      <a:avLst/>
                    </a:prstGeom>
                    <a:blipFill>
                      <a:blip r:embed="rId15"/>
                      <a:stretch>
                        <a:fillRect/>
                      </a:stretch>
                    </a:blipFill>
                  </p:spPr>
                  <p:txBody>
                    <a:bodyPr/>
                    <a:lstStyle/>
                    <a:p>
                      <a:r>
                        <a:rPr lang="zh-CN" altLang="en-US">
                          <a:noFill/>
                        </a:rPr>
                        <a:t> </a:t>
                      </a:r>
                    </a:p>
                  </p:txBody>
                </p:sp>
              </mc:Fallback>
            </mc:AlternateContent>
            <p:cxnSp>
              <p:nvCxnSpPr>
                <p:cNvPr id="217" name="直接箭头连接符 216">
                  <a:extLst>
                    <a:ext uri="{FF2B5EF4-FFF2-40B4-BE49-F238E27FC236}">
                      <a16:creationId xmlns:a16="http://schemas.microsoft.com/office/drawing/2014/main" id="{572E8311-FF2B-4CDE-870A-C4F30C7D0BF5}"/>
                    </a:ext>
                  </a:extLst>
                </p:cNvPr>
                <p:cNvCxnSpPr>
                  <a:cxnSpLocks/>
                  <a:stCxn id="210" idx="3"/>
                  <a:endCxn id="215" idx="1"/>
                </p:cNvCxnSpPr>
                <p:nvPr/>
              </p:nvCxnSpPr>
              <p:spPr>
                <a:xfrm>
                  <a:off x="8756564" y="3741680"/>
                  <a:ext cx="462383" cy="6894"/>
                </a:xfrm>
                <a:prstGeom prst="straightConnector1">
                  <a:avLst/>
                </a:prstGeom>
                <a:ln>
                  <a:prstDash val="dash"/>
                  <a:tailEnd type="triangle" w="lg" len="lg"/>
                </a:ln>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D6378CF2-C7BE-439E-939B-9D8B0DCD3F9F}"/>
                  </a:ext>
                </a:extLst>
              </p:cNvPr>
              <p:cNvGrpSpPr/>
              <p:nvPr/>
            </p:nvGrpSpPr>
            <p:grpSpPr>
              <a:xfrm>
                <a:off x="6814231" y="3385941"/>
                <a:ext cx="2092540" cy="2139836"/>
                <a:chOff x="6814231" y="3385941"/>
                <a:chExt cx="2092540" cy="2139836"/>
              </a:xfrm>
            </p:grpSpPr>
            <p:sp>
              <p:nvSpPr>
                <p:cNvPr id="208" name="文本框 207">
                  <a:extLst>
                    <a:ext uri="{FF2B5EF4-FFF2-40B4-BE49-F238E27FC236}">
                      <a16:creationId xmlns:a16="http://schemas.microsoft.com/office/drawing/2014/main" id="{486FFCAF-5932-44E2-AFF2-B37EEF9E18EC}"/>
                    </a:ext>
                  </a:extLst>
                </p:cNvPr>
                <p:cNvSpPr txBox="1"/>
                <p:nvPr/>
              </p:nvSpPr>
              <p:spPr>
                <a:xfrm>
                  <a:off x="6814231" y="5125667"/>
                  <a:ext cx="734141" cy="400110"/>
                </a:xfrm>
                <a:prstGeom prst="rect">
                  <a:avLst/>
                </a:prstGeom>
                <a:noFill/>
              </p:spPr>
              <p:txBody>
                <a:bodyPr wrap="square" rtlCol="0">
                  <a:spAutoFit/>
                </a:bodyPr>
                <a:lstStyle/>
                <a:p>
                  <a:r>
                    <a:rPr lang="en-US" altLang="zh-CN" sz="1000" b="1" dirty="0">
                      <a:latin typeface="+mj-ea"/>
                      <a:ea typeface="+mj-ea"/>
                    </a:rPr>
                    <a:t>MP</a:t>
                  </a:r>
                  <a:r>
                    <a:rPr lang="zh-CN" altLang="en-US" sz="1000" b="1" dirty="0">
                      <a:latin typeface="+mj-ea"/>
                      <a:ea typeface="+mj-ea"/>
                    </a:rPr>
                    <a:t>广告活跃人群</a:t>
                  </a:r>
                </a:p>
              </p:txBody>
            </p:sp>
            <p:pic>
              <p:nvPicPr>
                <p:cNvPr id="210" name="图形 209" descr="数据库 轮廓">
                  <a:extLst>
                    <a:ext uri="{FF2B5EF4-FFF2-40B4-BE49-F238E27FC236}">
                      <a16:creationId xmlns:a16="http://schemas.microsoft.com/office/drawing/2014/main" id="{53E8C1F4-AEC0-4D7B-87E6-6611498A0D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045087" y="3385941"/>
                  <a:ext cx="711477" cy="711477"/>
                </a:xfrm>
                <a:prstGeom prst="rect">
                  <a:avLst/>
                </a:prstGeom>
              </p:spPr>
            </p:pic>
            <p:cxnSp>
              <p:nvCxnSpPr>
                <p:cNvPr id="211" name="直接箭头连接符 210">
                  <a:extLst>
                    <a:ext uri="{FF2B5EF4-FFF2-40B4-BE49-F238E27FC236}">
                      <a16:creationId xmlns:a16="http://schemas.microsoft.com/office/drawing/2014/main" id="{52AE3F21-B1FB-4E88-B0C5-EDA42C313D7E}"/>
                    </a:ext>
                  </a:extLst>
                </p:cNvPr>
                <p:cNvCxnSpPr>
                  <a:cxnSpLocks/>
                  <a:stCxn id="205" idx="3"/>
                  <a:endCxn id="210" idx="1"/>
                </p:cNvCxnSpPr>
                <p:nvPr/>
              </p:nvCxnSpPr>
              <p:spPr>
                <a:xfrm>
                  <a:off x="7468984" y="3741680"/>
                  <a:ext cx="576103"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12" name="文本框 211">
                  <a:extLst>
                    <a:ext uri="{FF2B5EF4-FFF2-40B4-BE49-F238E27FC236}">
                      <a16:creationId xmlns:a16="http://schemas.microsoft.com/office/drawing/2014/main" id="{FACE8E83-CF60-41BB-9642-24596F8C72D3}"/>
                    </a:ext>
                  </a:extLst>
                </p:cNvPr>
                <p:cNvSpPr txBox="1"/>
                <p:nvPr/>
              </p:nvSpPr>
              <p:spPr>
                <a:xfrm>
                  <a:off x="8172630" y="4047387"/>
                  <a:ext cx="734141" cy="246221"/>
                </a:xfrm>
                <a:prstGeom prst="rect">
                  <a:avLst/>
                </a:prstGeom>
                <a:noFill/>
              </p:spPr>
              <p:txBody>
                <a:bodyPr wrap="square" rtlCol="0">
                  <a:spAutoFit/>
                </a:bodyPr>
                <a:lstStyle/>
                <a:p>
                  <a:r>
                    <a:rPr lang="zh-CN" altLang="en-US" sz="1000" b="1" dirty="0"/>
                    <a:t>模型分</a:t>
                  </a:r>
                </a:p>
              </p:txBody>
            </p:sp>
            <p:pic>
              <p:nvPicPr>
                <p:cNvPr id="230" name="图形 229" descr="人群 轮廓">
                  <a:extLst>
                    <a:ext uri="{FF2B5EF4-FFF2-40B4-BE49-F238E27FC236}">
                      <a16:creationId xmlns:a16="http://schemas.microsoft.com/office/drawing/2014/main" id="{D4839961-F21D-4965-B7FE-2C293A16844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44713" y="4444507"/>
                  <a:ext cx="703659" cy="703659"/>
                </a:xfrm>
                <a:prstGeom prst="rect">
                  <a:avLst/>
                </a:prstGeom>
              </p:spPr>
            </p:pic>
            <p:cxnSp>
              <p:nvCxnSpPr>
                <p:cNvPr id="233" name="直接箭头连接符 232">
                  <a:extLst>
                    <a:ext uri="{FF2B5EF4-FFF2-40B4-BE49-F238E27FC236}">
                      <a16:creationId xmlns:a16="http://schemas.microsoft.com/office/drawing/2014/main" id="{2191BEA8-319B-4514-91DA-ACBF01B939E6}"/>
                    </a:ext>
                  </a:extLst>
                </p:cNvPr>
                <p:cNvCxnSpPr>
                  <a:cxnSpLocks/>
                  <a:stCxn id="230" idx="0"/>
                </p:cNvCxnSpPr>
                <p:nvPr/>
              </p:nvCxnSpPr>
              <p:spPr>
                <a:xfrm flipH="1" flipV="1">
                  <a:off x="7196542" y="4104312"/>
                  <a:ext cx="1" cy="34019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BE18A004-0857-4E69-B80D-3CBF195E0AAE}"/>
                    </a:ext>
                  </a:extLst>
                </p:cNvPr>
                <p:cNvSpPr txBox="1"/>
                <p:nvPr/>
              </p:nvSpPr>
              <p:spPr>
                <a:xfrm>
                  <a:off x="7578854" y="4915544"/>
                  <a:ext cx="4588378" cy="787523"/>
                </a:xfrm>
                <a:prstGeom prst="rect">
                  <a:avLst/>
                </a:prstGeom>
                <a:noFill/>
              </p:spPr>
              <p:txBody>
                <a:bodyPr wrap="square" rtlCol="0">
                  <a:spAutoFit/>
                </a:bodyPr>
                <a:lstStyle/>
                <a:p>
                  <a:pPr marL="285750" indent="-285750">
                    <a:lnSpc>
                      <a:spcPct val="150000"/>
                    </a:lnSpc>
                    <a:buFont typeface="Arial" panose="020B0604020202020204" pitchFamily="34" charset="0"/>
                    <a:buChar char="•"/>
                  </a:pPr>
                  <a14:m>
                    <m:oMath xmlns:m="http://schemas.openxmlformats.org/officeDocument/2006/math">
                      <m:r>
                        <a:rPr lang="en-US" altLang="zh-CN" sz="1600" i="1" dirty="0" smtClean="0">
                          <a:solidFill>
                            <a:srgbClr val="00B050"/>
                          </a:solidFill>
                          <a:latin typeface="Cambria Math" panose="02040503050406030204" pitchFamily="18" charset="0"/>
                          <a:ea typeface="+mj-ea"/>
                        </a:rPr>
                        <m:t>𝑄</m:t>
                      </m:r>
                      <m:r>
                        <a:rPr lang="en-US" altLang="zh-CN" sz="1600" i="1" dirty="0" smtClean="0">
                          <a:solidFill>
                            <a:srgbClr val="00B050"/>
                          </a:solidFill>
                          <a:latin typeface="Cambria Math" panose="02040503050406030204" pitchFamily="18" charset="0"/>
                          <a:ea typeface="+mj-ea"/>
                        </a:rPr>
                        <m:t>2</m:t>
                      </m:r>
                    </m:oMath>
                  </a14:m>
                  <a:r>
                    <a:rPr lang="zh-CN" altLang="en-US" sz="1600" dirty="0">
                      <a:solidFill>
                        <a:srgbClr val="00B050"/>
                      </a:solidFill>
                      <a:latin typeface="+mj-ea"/>
                      <a:ea typeface="+mj-ea"/>
                    </a:rPr>
                    <a:t>：合理的模型分</a:t>
                  </a:r>
                  <a:r>
                    <a:rPr lang="en-US" altLang="zh-CN" sz="1600" dirty="0">
                      <a:solidFill>
                        <a:srgbClr val="00B050"/>
                      </a:solidFill>
                      <a:latin typeface="+mj-ea"/>
                      <a:ea typeface="+mj-ea"/>
                    </a:rPr>
                    <a:t>-</a:t>
                  </a:r>
                  <a:r>
                    <a:rPr lang="zh-CN" altLang="en-US" sz="1600" dirty="0">
                      <a:solidFill>
                        <a:srgbClr val="00B050"/>
                      </a:solidFill>
                      <a:latin typeface="+mj-ea"/>
                      <a:ea typeface="+mj-ea"/>
                    </a:rPr>
                    <a:t>加强因子映射机制，提升优质人群竞争力的同时保证</a:t>
                  </a:r>
                  <a14:m>
                    <m:oMath xmlns:m="http://schemas.openxmlformats.org/officeDocument/2006/math">
                      <m:r>
                        <a:rPr lang="en-US" altLang="zh-CN" sz="1600" i="1" dirty="0" smtClean="0">
                          <a:solidFill>
                            <a:srgbClr val="00B050"/>
                          </a:solidFill>
                          <a:latin typeface="Cambria Math" panose="02040503050406030204" pitchFamily="18" charset="0"/>
                          <a:ea typeface="+mj-ea"/>
                        </a:rPr>
                        <m:t>𝑜𝐶𝑃𝑀</m:t>
                      </m:r>
                    </m:oMath>
                  </a14:m>
                  <a:r>
                    <a:rPr lang="zh-CN" altLang="en-US" sz="1600" dirty="0">
                      <a:solidFill>
                        <a:srgbClr val="00B050"/>
                      </a:solidFill>
                      <a:latin typeface="+mj-ea"/>
                      <a:ea typeface="+mj-ea"/>
                    </a:rPr>
                    <a:t>成本稳定</a:t>
                  </a:r>
                </a:p>
              </p:txBody>
            </p:sp>
          </mc:Choice>
          <mc:Fallback xmlns="">
            <p:sp>
              <p:nvSpPr>
                <p:cNvPr id="138" name="文本框 137">
                  <a:extLst>
                    <a:ext uri="{FF2B5EF4-FFF2-40B4-BE49-F238E27FC236}">
                      <a16:creationId xmlns:a16="http://schemas.microsoft.com/office/drawing/2014/main" id="{BE18A004-0857-4E69-B80D-3CBF195E0AAE}"/>
                    </a:ext>
                  </a:extLst>
                </p:cNvPr>
                <p:cNvSpPr txBox="1">
                  <a:spLocks noRot="1" noChangeAspect="1" noMove="1" noResize="1" noEditPoints="1" noAdjustHandles="1" noChangeArrowheads="1" noChangeShapeType="1" noTextEdit="1"/>
                </p:cNvSpPr>
                <p:nvPr/>
              </p:nvSpPr>
              <p:spPr>
                <a:xfrm>
                  <a:off x="7578854" y="4915544"/>
                  <a:ext cx="4588378" cy="787523"/>
                </a:xfrm>
                <a:prstGeom prst="rect">
                  <a:avLst/>
                </a:prstGeom>
                <a:blipFill>
                  <a:blip r:embed="rId18"/>
                  <a:stretch>
                    <a:fillRect l="-531" b="-8462"/>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39762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2" grpId="0"/>
      <p:bldP spid="85" grpId="0"/>
      <p:bldP spid="15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1FA6A0B4-BD38-419F-86A3-750C1B349F56}"/>
              </a:ext>
            </a:extLst>
          </p:cNvPr>
          <p:cNvGrpSpPr/>
          <p:nvPr/>
        </p:nvGrpSpPr>
        <p:grpSpPr>
          <a:xfrm>
            <a:off x="-1" y="0"/>
            <a:ext cx="12184064" cy="818826"/>
            <a:chOff x="-1" y="0"/>
            <a:chExt cx="12184064" cy="818826"/>
          </a:xfrm>
        </p:grpSpPr>
        <p:sp>
          <p:nvSpPr>
            <p:cNvPr id="23" name="矩形 22">
              <a:extLst>
                <a:ext uri="{FF2B5EF4-FFF2-40B4-BE49-F238E27FC236}">
                  <a16:creationId xmlns:a16="http://schemas.microsoft.com/office/drawing/2014/main" id="{6DD18559-3317-413F-8DEA-50E62B4F822A}"/>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4" name="组合 23">
              <a:extLst>
                <a:ext uri="{FF2B5EF4-FFF2-40B4-BE49-F238E27FC236}">
                  <a16:creationId xmlns:a16="http://schemas.microsoft.com/office/drawing/2014/main" id="{9ADF8EE0-66A2-4426-BF16-6776C84CE042}"/>
                </a:ext>
              </a:extLst>
            </p:cNvPr>
            <p:cNvGrpSpPr/>
            <p:nvPr/>
          </p:nvGrpSpPr>
          <p:grpSpPr>
            <a:xfrm>
              <a:off x="0" y="818826"/>
              <a:ext cx="12167232" cy="0"/>
              <a:chOff x="0" y="683817"/>
              <a:chExt cx="12167232" cy="0"/>
            </a:xfrm>
          </p:grpSpPr>
          <p:cxnSp>
            <p:nvCxnSpPr>
              <p:cNvPr id="25" name="直接连接符 24">
                <a:extLst>
                  <a:ext uri="{FF2B5EF4-FFF2-40B4-BE49-F238E27FC236}">
                    <a16:creationId xmlns:a16="http://schemas.microsoft.com/office/drawing/2014/main" id="{66FACF06-C70E-43E2-A62B-63BF920D3B2B}"/>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F32D15E6-82E3-4226-9297-AACFAE495E31}"/>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AD72D347-0F75-4898-BEC7-98503F244DE1}"/>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0CDFB7BE-3B7E-442C-8B39-B3E82ADBE20C}"/>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29" name="文本框 28">
            <a:extLst>
              <a:ext uri="{FF2B5EF4-FFF2-40B4-BE49-F238E27FC236}">
                <a16:creationId xmlns:a16="http://schemas.microsoft.com/office/drawing/2014/main" id="{6C4F2FB6-935A-4940-95A5-510DA9A22DE4}"/>
              </a:ext>
            </a:extLst>
          </p:cNvPr>
          <p:cNvSpPr txBox="1"/>
          <p:nvPr/>
        </p:nvSpPr>
        <p:spPr>
          <a:xfrm>
            <a:off x="129133" y="295606"/>
            <a:ext cx="11925795" cy="523220"/>
          </a:xfrm>
          <a:prstGeom prst="rect">
            <a:avLst/>
          </a:prstGeom>
          <a:noFill/>
        </p:spPr>
        <p:txBody>
          <a:bodyPr wrap="square" rtlCol="0">
            <a:spAutoFit/>
          </a:bodyPr>
          <a:lstStyle/>
          <a:p>
            <a:r>
              <a:rPr lang="zh-CN" altLang="en-US" sz="2800" b="1" dirty="0">
                <a:latin typeface="+mj-ea"/>
                <a:ea typeface="+mj-ea"/>
              </a:rPr>
              <a:t>基于真实曝光人群分布，映射模型分为加强系数</a:t>
            </a:r>
            <a:endParaRPr lang="zh-CN" altLang="en-US" sz="2000" b="1" dirty="0">
              <a:latin typeface="+mj-ea"/>
              <a:ea typeface="+mj-ea"/>
            </a:endParaRPr>
          </a:p>
        </p:txBody>
      </p:sp>
      <p:sp>
        <p:nvSpPr>
          <p:cNvPr id="4" name="文本框 3">
            <a:extLst>
              <a:ext uri="{FF2B5EF4-FFF2-40B4-BE49-F238E27FC236}">
                <a16:creationId xmlns:a16="http://schemas.microsoft.com/office/drawing/2014/main" id="{EA5BEF70-C21D-458F-B91A-2A2037BD1098}"/>
              </a:ext>
            </a:extLst>
          </p:cNvPr>
          <p:cNvSpPr txBox="1"/>
          <p:nvPr/>
        </p:nvSpPr>
        <p:spPr>
          <a:xfrm>
            <a:off x="276226" y="856076"/>
            <a:ext cx="4152900" cy="107721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1600" dirty="0">
                <a:latin typeface="+mj-ea"/>
                <a:ea typeface="+mj-ea"/>
              </a:rPr>
              <a:t>冷启动策略：</a:t>
            </a:r>
            <a:endParaRPr lang="en-US" altLang="zh-CN" sz="1600" dirty="0">
              <a:latin typeface="+mj-ea"/>
              <a:ea typeface="+mj-ea"/>
            </a:endParaRPr>
          </a:p>
          <a:p>
            <a:endParaRPr lang="en-US" altLang="zh-CN" sz="1600" dirty="0">
              <a:latin typeface="+mj-ea"/>
              <a:ea typeface="+mj-ea"/>
            </a:endParaRPr>
          </a:p>
          <a:p>
            <a:pPr marL="285750" indent="-285750">
              <a:buFont typeface="Wingdings" panose="05000000000000000000" pitchFamily="2" charset="2"/>
              <a:buChar char="p"/>
            </a:pPr>
            <a:r>
              <a:rPr lang="zh-CN" altLang="en-US" sz="1600" dirty="0">
                <a:latin typeface="+mj-ea"/>
                <a:ea typeface="+mj-ea"/>
              </a:rPr>
              <a:t>统计同主体广告主历史的曝光人群</a:t>
            </a:r>
            <a:endParaRPr lang="en-US" altLang="zh-CN" sz="1600" dirty="0">
              <a:latin typeface="+mj-ea"/>
              <a:ea typeface="+mj-ea"/>
            </a:endParaRPr>
          </a:p>
          <a:p>
            <a:pPr marL="285750" indent="-285750">
              <a:buFont typeface="Wingdings" panose="05000000000000000000" pitchFamily="2" charset="2"/>
              <a:buChar char="p"/>
            </a:pPr>
            <a:endParaRPr lang="en-US" altLang="zh-CN" sz="1600" dirty="0">
              <a:latin typeface="+mj-ea"/>
              <a:ea typeface="+mj-ea"/>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8CF722A-AA5F-4F59-AD3D-3AB481432463}"/>
                  </a:ext>
                </a:extLst>
              </p:cNvPr>
              <p:cNvSpPr txBox="1"/>
              <p:nvPr/>
            </p:nvSpPr>
            <p:spPr>
              <a:xfrm>
                <a:off x="6334411" y="890449"/>
                <a:ext cx="5289742" cy="152618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zh-CN" altLang="en-US" sz="1600" dirty="0">
                    <a:latin typeface="+mj-ea"/>
                    <a:ea typeface="+mj-ea"/>
                  </a:rPr>
                  <a:t>实时反馈调整：</a:t>
                </a:r>
                <a:endParaRPr lang="en-US" altLang="zh-CN" sz="1600" dirty="0">
                  <a:latin typeface="+mj-ea"/>
                  <a:ea typeface="+mj-ea"/>
                </a:endParaRPr>
              </a:p>
              <a:p>
                <a:pPr>
                  <a:lnSpc>
                    <a:spcPct val="150000"/>
                  </a:lnSpc>
                </a:pPr>
                <a:endParaRPr lang="en-US" altLang="zh-CN" sz="1600" dirty="0">
                  <a:latin typeface="+mj-ea"/>
                  <a:ea typeface="+mj-ea"/>
                </a:endParaRPr>
              </a:p>
              <a:p>
                <a:pPr marL="285750" indent="-285750">
                  <a:lnSpc>
                    <a:spcPct val="150000"/>
                  </a:lnSpc>
                  <a:buFont typeface="Wingdings" panose="05000000000000000000" pitchFamily="2" charset="2"/>
                  <a:buChar char="p"/>
                </a:pPr>
                <a:r>
                  <a:rPr lang="zh-CN" altLang="en-US" sz="1600" dirty="0">
                    <a:latin typeface="+mj-ea"/>
                    <a:ea typeface="+mj-ea"/>
                  </a:rPr>
                  <a:t>内测</a:t>
                </a:r>
                <a:r>
                  <a:rPr lang="en-US" altLang="zh-CN" sz="1600" dirty="0">
                    <a:latin typeface="+mj-ea"/>
                    <a:ea typeface="+mj-ea"/>
                  </a:rPr>
                  <a:t>aid</a:t>
                </a:r>
                <a:r>
                  <a:rPr lang="zh-CN" altLang="en-US" sz="1600" dirty="0">
                    <a:latin typeface="+mj-ea"/>
                    <a:ea typeface="+mj-ea"/>
                  </a:rPr>
                  <a:t>起量后，统计</a:t>
                </a:r>
                <a:r>
                  <a:rPr lang="en-US" altLang="zh-CN" sz="1600" dirty="0">
                    <a:latin typeface="+mj-ea"/>
                    <a:ea typeface="+mj-ea"/>
                  </a:rPr>
                  <a:t>aid</a:t>
                </a:r>
                <a:r>
                  <a:rPr lang="zh-CN" altLang="en-US" sz="1600" dirty="0">
                    <a:latin typeface="+mj-ea"/>
                    <a:ea typeface="+mj-ea"/>
                  </a:rPr>
                  <a:t>最近</a:t>
                </a:r>
                <a:r>
                  <a:rPr lang="en-US" altLang="zh-CN" sz="1600" dirty="0">
                    <a:latin typeface="+mj-ea"/>
                    <a:ea typeface="+mj-ea"/>
                  </a:rPr>
                  <a:t>24h</a:t>
                </a:r>
                <a:r>
                  <a:rPr lang="zh-CN" altLang="en-US" sz="1600" dirty="0">
                    <a:latin typeface="+mj-ea"/>
                    <a:ea typeface="+mj-ea"/>
                  </a:rPr>
                  <a:t>曝光人群的模型分，计算模型分的均值</a:t>
                </a:r>
                <a14:m>
                  <m:oMath xmlns:m="http://schemas.openxmlformats.org/officeDocument/2006/math">
                    <m:sSub>
                      <m:sSubPr>
                        <m:ctrlPr>
                          <a:rPr lang="en-US" altLang="zh-CN" sz="1600" b="0" i="1" smtClean="0">
                            <a:latin typeface="Cambria Math" panose="02040503050406030204" pitchFamily="18" charset="0"/>
                            <a:ea typeface="+mj-ea"/>
                          </a:rPr>
                        </m:ctrlPr>
                      </m:sSubPr>
                      <m:e>
                        <m:r>
                          <a:rPr lang="en-US" altLang="zh-CN" sz="1600" b="0" i="1" smtClean="0">
                            <a:latin typeface="Cambria Math" panose="02040503050406030204" pitchFamily="18" charset="0"/>
                            <a:ea typeface="+mj-ea"/>
                          </a:rPr>
                          <m:t>𝑢</m:t>
                        </m:r>
                      </m:e>
                      <m:sub>
                        <m:r>
                          <a:rPr lang="en-US" altLang="zh-CN" sz="1600" b="0" i="1" smtClean="0">
                            <a:latin typeface="Cambria Math" panose="02040503050406030204" pitchFamily="18" charset="0"/>
                            <a:ea typeface="+mj-ea"/>
                          </a:rPr>
                          <m:t>𝑎𝑖𝑑</m:t>
                        </m:r>
                      </m:sub>
                    </m:sSub>
                  </m:oMath>
                </a14:m>
                <a:r>
                  <a:rPr lang="zh-CN" altLang="en-US" sz="1600" dirty="0">
                    <a:latin typeface="+mj-ea"/>
                    <a:ea typeface="+mj-ea"/>
                  </a:rPr>
                  <a:t>与方差</a:t>
                </a:r>
                <a14:m>
                  <m:oMath xmlns:m="http://schemas.openxmlformats.org/officeDocument/2006/math">
                    <m:sSub>
                      <m:sSubPr>
                        <m:ctrlPr>
                          <a:rPr lang="en-US" altLang="zh-CN" sz="1600" i="1" smtClean="0">
                            <a:latin typeface="Cambria Math" panose="02040503050406030204" pitchFamily="18" charset="0"/>
                            <a:ea typeface="+mj-ea"/>
                          </a:rPr>
                        </m:ctrlPr>
                      </m:sSubPr>
                      <m:e>
                        <m:r>
                          <a:rPr lang="zh-CN" altLang="en-US" sz="1600" i="1" smtClean="0">
                            <a:latin typeface="Cambria Math" panose="02040503050406030204" pitchFamily="18" charset="0"/>
                            <a:ea typeface="+mj-ea"/>
                          </a:rPr>
                          <m:t>𝜎</m:t>
                        </m:r>
                      </m:e>
                      <m:sub>
                        <m:r>
                          <a:rPr lang="en-US" altLang="zh-CN" sz="1600" b="0" i="1" smtClean="0">
                            <a:latin typeface="Cambria Math" panose="02040503050406030204" pitchFamily="18" charset="0"/>
                            <a:ea typeface="+mj-ea"/>
                          </a:rPr>
                          <m:t>𝑎𝑖𝑑</m:t>
                        </m:r>
                      </m:sub>
                    </m:sSub>
                  </m:oMath>
                </a14:m>
                <a:endParaRPr lang="en-US" altLang="zh-CN" sz="1600" dirty="0">
                  <a:latin typeface="+mj-ea"/>
                  <a:ea typeface="+mj-ea"/>
                </a:endParaRPr>
              </a:p>
            </p:txBody>
          </p:sp>
        </mc:Choice>
        <mc:Fallback xmlns="">
          <p:sp>
            <p:nvSpPr>
              <p:cNvPr id="11" name="文本框 10">
                <a:extLst>
                  <a:ext uri="{FF2B5EF4-FFF2-40B4-BE49-F238E27FC236}">
                    <a16:creationId xmlns:a16="http://schemas.microsoft.com/office/drawing/2014/main" id="{B8CF722A-AA5F-4F59-AD3D-3AB481432463}"/>
                  </a:ext>
                </a:extLst>
              </p:cNvPr>
              <p:cNvSpPr txBox="1">
                <a:spLocks noRot="1" noChangeAspect="1" noMove="1" noResize="1" noEditPoints="1" noAdjustHandles="1" noChangeArrowheads="1" noChangeShapeType="1" noTextEdit="1"/>
              </p:cNvSpPr>
              <p:nvPr/>
            </p:nvSpPr>
            <p:spPr>
              <a:xfrm>
                <a:off x="6334411" y="890449"/>
                <a:ext cx="5289742" cy="1526187"/>
              </a:xfrm>
              <a:prstGeom prst="rect">
                <a:avLst/>
              </a:prstGeom>
              <a:blipFill>
                <a:blip r:embed="rId3"/>
                <a:stretch>
                  <a:fillRect l="-460" b="-3968"/>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3F9BED1-A634-4CAC-B785-4394E7D2C8B2}"/>
                  </a:ext>
                </a:extLst>
              </p:cNvPr>
              <p:cNvSpPr txBox="1"/>
              <p:nvPr/>
            </p:nvSpPr>
            <p:spPr>
              <a:xfrm>
                <a:off x="6284306" y="4581055"/>
                <a:ext cx="5647717" cy="18955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latin typeface="+mj-ea"/>
                    <a:ea typeface="+mj-ea"/>
                  </a:rPr>
                  <a:t>通过保证真实曝光人群上，</a:t>
                </a:r>
                <a:r>
                  <a:rPr lang="en-US" altLang="zh-CN" sz="1600" dirty="0"/>
                  <a:t> </a:t>
                </a:r>
                <a14:m>
                  <m:oMath xmlns:m="http://schemas.openxmlformats.org/officeDocument/2006/math">
                    <m:r>
                      <a:rPr lang="en-US" altLang="zh-CN" sz="1600" i="1">
                        <a:latin typeface="Cambria Math" panose="02040503050406030204" pitchFamily="18" charset="0"/>
                      </a:rPr>
                      <m:t>𝑏𝑜𝑜𝑠𝑡𝑅𝑎𝑡𝑖𝑜</m:t>
                    </m:r>
                  </m:oMath>
                </a14:m>
                <a:r>
                  <a:rPr lang="zh-CN" altLang="en-US" sz="1600" dirty="0">
                    <a:latin typeface="+mj-ea"/>
                    <a:ea typeface="+mj-ea"/>
                  </a:rPr>
                  <a:t>均值为</a:t>
                </a:r>
                <a:r>
                  <a:rPr lang="en-US" altLang="zh-CN" sz="1600" dirty="0">
                    <a:latin typeface="+mj-ea"/>
                    <a:ea typeface="+mj-ea"/>
                  </a:rPr>
                  <a:t>1.0</a:t>
                </a:r>
                <a:r>
                  <a:rPr lang="zh-CN" altLang="en-US" sz="1600" dirty="0">
                    <a:latin typeface="+mj-ea"/>
                    <a:ea typeface="+mj-ea"/>
                  </a:rPr>
                  <a:t>，保证系统加强策略不影响</a:t>
                </a:r>
                <a14:m>
                  <m:oMath xmlns:m="http://schemas.openxmlformats.org/officeDocument/2006/math">
                    <m:r>
                      <a:rPr lang="en-US" altLang="zh-CN" sz="1600" b="0" i="1" smtClean="0">
                        <a:latin typeface="Cambria Math" panose="02040503050406030204" pitchFamily="18" charset="0"/>
                        <a:ea typeface="+mj-ea"/>
                      </a:rPr>
                      <m:t>𝑜𝐶𝑃𝑀</m:t>
                    </m:r>
                  </m:oMath>
                </a14:m>
                <a:r>
                  <a:rPr lang="zh-CN" altLang="en-US" sz="1600" dirty="0">
                    <a:latin typeface="+mj-ea"/>
                    <a:ea typeface="+mj-ea"/>
                  </a:rPr>
                  <a:t>转化成本</a:t>
                </a:r>
                <a:endParaRPr lang="en-US" altLang="zh-CN" sz="1600" dirty="0">
                  <a:latin typeface="+mj-ea"/>
                  <a:ea typeface="+mj-ea"/>
                </a:endParaRPr>
              </a:p>
              <a:p>
                <a:pPr marL="285750" indent="-285750">
                  <a:lnSpc>
                    <a:spcPct val="150000"/>
                  </a:lnSpc>
                  <a:buFont typeface="Arial" panose="020B0604020202020204" pitchFamily="34" charset="0"/>
                  <a:buChar char="•"/>
                </a:pPr>
                <a:endParaRPr lang="en-US" altLang="zh-CN" sz="1600" dirty="0">
                  <a:latin typeface="+mj-ea"/>
                  <a:ea typeface="+mj-ea"/>
                </a:endParaRPr>
              </a:p>
              <a:p>
                <a:pPr marL="285750" indent="-285750">
                  <a:lnSpc>
                    <a:spcPct val="150000"/>
                  </a:lnSpc>
                  <a:buFont typeface="Arial" panose="020B0604020202020204" pitchFamily="34" charset="0"/>
                  <a:buChar char="•"/>
                </a:pPr>
                <a:r>
                  <a:rPr lang="zh-CN" altLang="en-US" sz="1600" dirty="0">
                    <a:latin typeface="+mj-ea"/>
                    <a:ea typeface="+mj-ea"/>
                  </a:rPr>
                  <a:t>曝光人群的</a:t>
                </a:r>
                <a14:m>
                  <m:oMath xmlns:m="http://schemas.openxmlformats.org/officeDocument/2006/math">
                    <m:r>
                      <a:rPr lang="zh-CN" altLang="en-US" sz="1600" i="1" dirty="0">
                        <a:latin typeface="Cambria Math" panose="02040503050406030204" pitchFamily="18" charset="0"/>
                        <a:ea typeface="+mj-ea"/>
                      </a:rPr>
                      <m:t>模型分</m:t>
                    </m:r>
                    <m:r>
                      <a:rPr lang="en-US" altLang="zh-CN" sz="1600" i="1">
                        <a:latin typeface="Cambria Math" panose="02040503050406030204" pitchFamily="18" charset="0"/>
                      </a:rPr>
                      <m:t>𝑓</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𝑢𝑠𝑒𝑟</m:t>
                        </m:r>
                      </m:e>
                    </m:d>
                  </m:oMath>
                </a14:m>
                <a:r>
                  <a:rPr lang="zh-CN" altLang="en-US" sz="1600" dirty="0">
                    <a:latin typeface="+mj-ea"/>
                    <a:ea typeface="+mj-ea"/>
                  </a:rPr>
                  <a:t>分布服从正态分布时，基于</a:t>
                </a:r>
                <a14:m>
                  <m:oMath xmlns:m="http://schemas.openxmlformats.org/officeDocument/2006/math">
                    <m:r>
                      <a:rPr lang="en-US" altLang="zh-CN" sz="1600" b="0" i="1" smtClean="0">
                        <a:latin typeface="Cambria Math" panose="02040503050406030204" pitchFamily="18" charset="0"/>
                        <a:ea typeface="+mj-ea"/>
                      </a:rPr>
                      <m:t>3</m:t>
                    </m:r>
                    <m:r>
                      <a:rPr lang="zh-CN" altLang="en-US" sz="1600" b="0" i="1" smtClean="0">
                        <a:latin typeface="Cambria Math" panose="02040503050406030204" pitchFamily="18" charset="0"/>
                        <a:ea typeface="+mj-ea"/>
                      </a:rPr>
                      <m:t>𝜎</m:t>
                    </m:r>
                  </m:oMath>
                </a14:m>
                <a:r>
                  <a:rPr lang="zh-CN" altLang="en-US" sz="1600" dirty="0">
                    <a:latin typeface="+mj-ea"/>
                    <a:ea typeface="+mj-ea"/>
                  </a:rPr>
                  <a:t>原理，</a:t>
                </a:r>
                <a:r>
                  <a:rPr lang="en-US" altLang="zh-CN" sz="1600" dirty="0">
                    <a:latin typeface="+mj-ea"/>
                    <a:ea typeface="+mj-ea"/>
                  </a:rPr>
                  <a:t>99.97%</a:t>
                </a:r>
                <a:r>
                  <a:rPr lang="zh-CN" altLang="en-US" sz="1600" dirty="0">
                    <a:latin typeface="+mj-ea"/>
                    <a:ea typeface="+mj-ea"/>
                  </a:rPr>
                  <a:t>用户</a:t>
                </a:r>
                <a14:m>
                  <m:oMath xmlns:m="http://schemas.openxmlformats.org/officeDocument/2006/math">
                    <m:r>
                      <a:rPr lang="en-US" altLang="zh-CN" sz="1600" i="1">
                        <a:latin typeface="Cambria Math" panose="02040503050406030204" pitchFamily="18" charset="0"/>
                      </a:rPr>
                      <m:t>𝑏𝑜𝑜𝑠𝑡𝑅𝑎𝑡𝑖𝑜</m:t>
                    </m:r>
                    <m:r>
                      <a:rPr lang="en-US" altLang="zh-CN" sz="1600" i="1" smtClean="0">
                        <a:latin typeface="Cambria Math" panose="02040503050406030204" pitchFamily="18" charset="0"/>
                        <a:ea typeface="Cambria Math" panose="02040503050406030204" pitchFamily="18" charset="0"/>
                      </a:rPr>
                      <m:t>∈</m:t>
                    </m:r>
                  </m:oMath>
                </a14:m>
                <a:r>
                  <a:rPr lang="en-US" altLang="zh-CN" sz="1600" dirty="0">
                    <a:latin typeface="+mj-ea"/>
                  </a:rPr>
                  <a:t>[0.7,1.3]</a:t>
                </a:r>
                <a:endParaRPr lang="zh-CN" altLang="en-US" sz="1600" dirty="0">
                  <a:latin typeface="+mj-ea"/>
                  <a:ea typeface="+mj-ea"/>
                </a:endParaRPr>
              </a:p>
            </p:txBody>
          </p:sp>
        </mc:Choice>
        <mc:Fallback xmlns="">
          <p:sp>
            <p:nvSpPr>
              <p:cNvPr id="2" name="文本框 1">
                <a:extLst>
                  <a:ext uri="{FF2B5EF4-FFF2-40B4-BE49-F238E27FC236}">
                    <a16:creationId xmlns:a16="http://schemas.microsoft.com/office/drawing/2014/main" id="{E3F9BED1-A634-4CAC-B785-4394E7D2C8B2}"/>
                  </a:ext>
                </a:extLst>
              </p:cNvPr>
              <p:cNvSpPr txBox="1">
                <a:spLocks noRot="1" noChangeAspect="1" noMove="1" noResize="1" noEditPoints="1" noAdjustHandles="1" noChangeArrowheads="1" noChangeShapeType="1" noTextEdit="1"/>
              </p:cNvSpPr>
              <p:nvPr/>
            </p:nvSpPr>
            <p:spPr>
              <a:xfrm>
                <a:off x="6284306" y="4581055"/>
                <a:ext cx="5647717" cy="1895519"/>
              </a:xfrm>
              <a:prstGeom prst="rect">
                <a:avLst/>
              </a:prstGeom>
              <a:blipFill>
                <a:blip r:embed="rId4"/>
                <a:stretch>
                  <a:fillRect l="-432" b="-32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577523D4-0B77-46E8-911C-48698BB47FC3}"/>
                  </a:ext>
                </a:extLst>
              </p:cNvPr>
              <p:cNvSpPr txBox="1"/>
              <p:nvPr/>
            </p:nvSpPr>
            <p:spPr>
              <a:xfrm>
                <a:off x="273343" y="1844015"/>
                <a:ext cx="4152900" cy="78752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nSpc>
                    <a:spcPct val="150000"/>
                  </a:lnSpc>
                  <a:buFont typeface="Wingdings" panose="05000000000000000000" pitchFamily="2" charset="2"/>
                  <a:buChar char="p"/>
                </a:pPr>
                <a:r>
                  <a:rPr lang="zh-CN" altLang="en-US" sz="1600" dirty="0">
                    <a:latin typeface="+mj-ea"/>
                    <a:ea typeface="+mj-ea"/>
                  </a:rPr>
                  <a:t>使用模型预估历史曝光人群的模型分，统计人群的模型分均值</a:t>
                </a:r>
                <a14:m>
                  <m:oMath xmlns:m="http://schemas.openxmlformats.org/officeDocument/2006/math">
                    <m:r>
                      <a:rPr lang="en-US" altLang="zh-CN" sz="1600" b="0" i="1" smtClean="0">
                        <a:latin typeface="Cambria Math" panose="02040503050406030204" pitchFamily="18" charset="0"/>
                        <a:ea typeface="+mj-ea"/>
                      </a:rPr>
                      <m:t>𝑢</m:t>
                    </m:r>
                  </m:oMath>
                </a14:m>
                <a:r>
                  <a:rPr lang="zh-CN" altLang="en-US" sz="1600" dirty="0">
                    <a:latin typeface="+mj-ea"/>
                    <a:ea typeface="+mj-ea"/>
                  </a:rPr>
                  <a:t>与方差</a:t>
                </a:r>
                <a14:m>
                  <m:oMath xmlns:m="http://schemas.openxmlformats.org/officeDocument/2006/math">
                    <m:r>
                      <a:rPr lang="zh-CN" altLang="en-US" sz="1600" i="1" smtClean="0">
                        <a:latin typeface="Cambria Math" panose="02040503050406030204" pitchFamily="18" charset="0"/>
                        <a:ea typeface="+mj-ea"/>
                      </a:rPr>
                      <m:t>𝜎</m:t>
                    </m:r>
                  </m:oMath>
                </a14:m>
                <a:endParaRPr lang="en-US" altLang="zh-CN" sz="1600" dirty="0">
                  <a:latin typeface="+mj-ea"/>
                  <a:ea typeface="+mj-ea"/>
                </a:endParaRPr>
              </a:p>
            </p:txBody>
          </p:sp>
        </mc:Choice>
        <mc:Fallback xmlns="">
          <p:sp>
            <p:nvSpPr>
              <p:cNvPr id="19" name="文本框 18">
                <a:extLst>
                  <a:ext uri="{FF2B5EF4-FFF2-40B4-BE49-F238E27FC236}">
                    <a16:creationId xmlns:a16="http://schemas.microsoft.com/office/drawing/2014/main" id="{577523D4-0B77-46E8-911C-48698BB47FC3}"/>
                  </a:ext>
                </a:extLst>
              </p:cNvPr>
              <p:cNvSpPr txBox="1">
                <a:spLocks noRot="1" noChangeAspect="1" noMove="1" noResize="1" noEditPoints="1" noAdjustHandles="1" noChangeArrowheads="1" noChangeShapeType="1" noTextEdit="1"/>
              </p:cNvSpPr>
              <p:nvPr/>
            </p:nvSpPr>
            <p:spPr>
              <a:xfrm>
                <a:off x="273343" y="1844015"/>
                <a:ext cx="4152900" cy="787523"/>
              </a:xfrm>
              <a:prstGeom prst="rect">
                <a:avLst/>
              </a:prstGeom>
              <a:blipFill>
                <a:blip r:embed="rId10"/>
                <a:stretch>
                  <a:fillRect l="-439" b="-7576"/>
                </a:stretch>
              </a:blipFill>
              <a:ln>
                <a:solidFill>
                  <a:schemeClr val="bg1"/>
                </a:solidFill>
              </a:ln>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D020744C-36A2-4DCD-A09B-9C2C590B3BFE}"/>
              </a:ext>
            </a:extLst>
          </p:cNvPr>
          <p:cNvGrpSpPr/>
          <p:nvPr/>
        </p:nvGrpSpPr>
        <p:grpSpPr>
          <a:xfrm>
            <a:off x="276226" y="2597134"/>
            <a:ext cx="4152900" cy="3787440"/>
            <a:chOff x="276226" y="2597134"/>
            <a:chExt cx="4152900" cy="3787440"/>
          </a:xfrm>
        </p:grpSpPr>
        <p:grpSp>
          <p:nvGrpSpPr>
            <p:cNvPr id="12" name="组合 11">
              <a:extLst>
                <a:ext uri="{FF2B5EF4-FFF2-40B4-BE49-F238E27FC236}">
                  <a16:creationId xmlns:a16="http://schemas.microsoft.com/office/drawing/2014/main" id="{5CC7A9A6-E8D2-4FAE-8F7E-52A197EC0E49}"/>
                </a:ext>
              </a:extLst>
            </p:cNvPr>
            <p:cNvGrpSpPr/>
            <p:nvPr/>
          </p:nvGrpSpPr>
          <p:grpSpPr>
            <a:xfrm>
              <a:off x="1129696" y="4303819"/>
              <a:ext cx="2668586" cy="2080755"/>
              <a:chOff x="5497787" y="2064565"/>
              <a:chExt cx="2668586" cy="2080755"/>
            </a:xfrm>
          </p:grpSpPr>
          <p:grpSp>
            <p:nvGrpSpPr>
              <p:cNvPr id="16" name="组合 15">
                <a:extLst>
                  <a:ext uri="{FF2B5EF4-FFF2-40B4-BE49-F238E27FC236}">
                    <a16:creationId xmlns:a16="http://schemas.microsoft.com/office/drawing/2014/main" id="{84B11110-A8F8-4688-B05B-AEE3EE7B161B}"/>
                  </a:ext>
                </a:extLst>
              </p:cNvPr>
              <p:cNvGrpSpPr/>
              <p:nvPr/>
            </p:nvGrpSpPr>
            <p:grpSpPr>
              <a:xfrm>
                <a:off x="5641400" y="2064565"/>
                <a:ext cx="2185894" cy="1701964"/>
                <a:chOff x="5441975" y="804298"/>
                <a:chExt cx="2185894" cy="1701964"/>
              </a:xfrm>
            </p:grpSpPr>
            <p:pic>
              <p:nvPicPr>
                <p:cNvPr id="18" name="Picture 16">
                  <a:extLst>
                    <a:ext uri="{FF2B5EF4-FFF2-40B4-BE49-F238E27FC236}">
                      <a16:creationId xmlns:a16="http://schemas.microsoft.com/office/drawing/2014/main" id="{CEC969C2-4ACF-4468-8AC9-284C4D85941C}"/>
                    </a:ext>
                  </a:extLst>
                </p:cNvPr>
                <p:cNvPicPr>
                  <a:picLocks noChangeAspect="1"/>
                </p:cNvPicPr>
                <p:nvPr/>
              </p:nvPicPr>
              <p:blipFill>
                <a:blip r:embed="rId11"/>
                <a:stretch>
                  <a:fillRect/>
                </a:stretch>
              </p:blipFill>
              <p:spPr>
                <a:xfrm>
                  <a:off x="5441975" y="1152210"/>
                  <a:ext cx="2185894" cy="1354052"/>
                </a:xfrm>
                <a:prstGeom prst="rect">
                  <a:avLst/>
                </a:prstGeom>
              </p:spPr>
            </p:pic>
            <mc:AlternateContent xmlns:mc="http://schemas.openxmlformats.org/markup-compatibility/2006" xmlns:a14="http://schemas.microsoft.com/office/drawing/2010/main">
              <mc:Choice Requires="a14">
                <p:sp>
                  <p:nvSpPr>
                    <p:cNvPr id="20" name="TextBox 24">
                      <a:extLst>
                        <a:ext uri="{FF2B5EF4-FFF2-40B4-BE49-F238E27FC236}">
                          <a16:creationId xmlns:a16="http://schemas.microsoft.com/office/drawing/2014/main" id="{FB45230A-8189-4989-85B1-4DE98A084375}"/>
                        </a:ext>
                      </a:extLst>
                    </p:cNvPr>
                    <p:cNvSpPr txBox="1"/>
                    <p:nvPr/>
                  </p:nvSpPr>
                  <p:spPr>
                    <a:xfrm>
                      <a:off x="5441975" y="804298"/>
                      <a:ext cx="2185893"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rPr>
                              <m:t>𝑓</m:t>
                            </m:r>
                            <m:d>
                              <m:dPr>
                                <m:ctrlPr>
                                  <a:rPr lang="en-US" sz="140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𝑢𝑠𝑒𝑟</m:t>
                                </m:r>
                              </m:e>
                            </m:d>
                            <m:r>
                              <a:rPr lang="en-US" sz="1400" i="1">
                                <a:latin typeface="Cambria Math" panose="02040503050406030204" pitchFamily="18" charset="0"/>
                              </a:rPr>
                              <m:t>→</m:t>
                            </m:r>
                            <m:r>
                              <a:rPr lang="en-US" sz="1400" b="0" i="1" smtClean="0">
                                <a:latin typeface="Cambria Math" panose="02040503050406030204" pitchFamily="18" charset="0"/>
                              </a:rPr>
                              <m:t>𝑏𝑜𝑜𝑠𝑡𝑅𝑎𝑡𝑖𝑜</m:t>
                            </m:r>
                          </m:oMath>
                        </m:oMathPara>
                      </a14:m>
                      <a:endParaRPr lang="en-CN" sz="1400" dirty="0">
                        <a:solidFill>
                          <a:schemeClr val="tx1"/>
                        </a:solidFill>
                        <a:latin typeface="Microsoft YaHei" panose="020B0503020204020204" pitchFamily="34" charset="-122"/>
                        <a:ea typeface="Microsoft YaHei" panose="020B0503020204020204" pitchFamily="34" charset="-122"/>
                      </a:endParaRPr>
                    </a:p>
                  </p:txBody>
                </p:sp>
              </mc:Choice>
              <mc:Fallback xmlns="">
                <p:sp>
                  <p:nvSpPr>
                    <p:cNvPr id="20" name="TextBox 24">
                      <a:extLst>
                        <a:ext uri="{FF2B5EF4-FFF2-40B4-BE49-F238E27FC236}">
                          <a16:creationId xmlns:a16="http://schemas.microsoft.com/office/drawing/2014/main" id="{FB45230A-8189-4989-85B1-4DE98A084375}"/>
                        </a:ext>
                      </a:extLst>
                    </p:cNvPr>
                    <p:cNvSpPr txBox="1">
                      <a:spLocks noRot="1" noChangeAspect="1" noMove="1" noResize="1" noEditPoints="1" noAdjustHandles="1" noChangeArrowheads="1" noChangeShapeType="1" noTextEdit="1"/>
                    </p:cNvSpPr>
                    <p:nvPr/>
                  </p:nvSpPr>
                  <p:spPr>
                    <a:xfrm>
                      <a:off x="5441975" y="804298"/>
                      <a:ext cx="2185893" cy="307777"/>
                    </a:xfrm>
                    <a:prstGeom prst="rect">
                      <a:avLst/>
                    </a:prstGeom>
                    <a:blipFill>
                      <a:blip r:embed="rId7"/>
                      <a:stretch>
                        <a:fillRect b="-100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 name="TextBox 5">
                    <a:extLst>
                      <a:ext uri="{FF2B5EF4-FFF2-40B4-BE49-F238E27FC236}">
                        <a16:creationId xmlns:a16="http://schemas.microsoft.com/office/drawing/2014/main" id="{C4AB9514-28EA-410C-AB5B-97B74A232307}"/>
                      </a:ext>
                    </a:extLst>
                  </p:cNvPr>
                  <p:cNvSpPr txBox="1"/>
                  <p:nvPr/>
                </p:nvSpPr>
                <p:spPr>
                  <a:xfrm>
                    <a:off x="5497787" y="3837543"/>
                    <a:ext cx="2668586"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CN" sz="1400" i="1" smtClean="0">
                                  <a:latin typeface="Cambria Math" panose="02040503050406030204" pitchFamily="18" charset="0"/>
                                </a:rPr>
                              </m:ctrlPr>
                            </m:sSubPr>
                            <m:e>
                              <m:r>
                                <a:rPr lang="en-US" sz="1400" b="0" i="1" smtClean="0">
                                  <a:latin typeface="Cambria Math" panose="02040503050406030204" pitchFamily="18" charset="0"/>
                                </a:rPr>
                                <m:t>𝑒𝑐𝑝𝑚</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r>
                            <a:rPr lang="en-US" sz="1400" b="0" i="1" smtClean="0">
                              <a:latin typeface="Cambria Math" panose="02040503050406030204" pitchFamily="18" charset="0"/>
                            </a:rPr>
                            <m:t>𝑒𝑐𝑝𝑚</m:t>
                          </m:r>
                          <m:r>
                            <a:rPr lang="en-US" sz="1400" b="0" i="1" smtClean="0">
                              <a:latin typeface="Cambria Math" panose="02040503050406030204" pitchFamily="18" charset="0"/>
                            </a:rPr>
                            <m:t> ∗</m:t>
                          </m:r>
                          <m:r>
                            <a:rPr lang="en-US" sz="1400" b="0" i="1" smtClean="0">
                              <a:solidFill>
                                <a:srgbClr val="FF0000"/>
                              </a:solidFill>
                              <a:latin typeface="Cambria Math" panose="02040503050406030204" pitchFamily="18" charset="0"/>
                            </a:rPr>
                            <m:t>𝑏𝑜𝑜𝑠𝑡𝑅𝑎𝑡𝑖𝑜</m:t>
                          </m:r>
                        </m:oMath>
                      </m:oMathPara>
                    </a14:m>
                    <a:endParaRPr lang="en-CN" sz="1400" dirty="0">
                      <a:latin typeface="Microsoft YaHei" panose="020B0503020204020204" pitchFamily="34" charset="-122"/>
                      <a:ea typeface="Microsoft YaHei" panose="020B0503020204020204" pitchFamily="34" charset="-122"/>
                    </a:endParaRPr>
                  </a:p>
                </p:txBody>
              </p:sp>
            </mc:Choice>
            <mc:Fallback xmlns="">
              <p:sp>
                <p:nvSpPr>
                  <p:cNvPr id="14" name="TextBox 5">
                    <a:extLst>
                      <a:ext uri="{FF2B5EF4-FFF2-40B4-BE49-F238E27FC236}">
                        <a16:creationId xmlns:a16="http://schemas.microsoft.com/office/drawing/2014/main" id="{C4AB9514-28EA-410C-AB5B-97B74A232307}"/>
                      </a:ext>
                    </a:extLst>
                  </p:cNvPr>
                  <p:cNvSpPr txBox="1">
                    <a:spLocks noRot="1" noChangeAspect="1" noMove="1" noResize="1" noEditPoints="1" noAdjustHandles="1" noChangeArrowheads="1" noChangeShapeType="1" noTextEdit="1"/>
                  </p:cNvSpPr>
                  <p:nvPr/>
                </p:nvSpPr>
                <p:spPr>
                  <a:xfrm>
                    <a:off x="5497787" y="3837543"/>
                    <a:ext cx="2668586" cy="307777"/>
                  </a:xfrm>
                  <a:prstGeom prst="rect">
                    <a:avLst/>
                  </a:prstGeom>
                  <a:blipFill>
                    <a:blip r:embed="rId8"/>
                    <a:stretch>
                      <a:fillRect b="-40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52EFBA61-4B68-40FF-8DCA-9ECA7E12944B}"/>
                    </a:ext>
                  </a:extLst>
                </p:cNvPr>
                <p:cNvSpPr txBox="1"/>
                <p:nvPr/>
              </p:nvSpPr>
              <p:spPr>
                <a:xfrm>
                  <a:off x="276226" y="2597134"/>
                  <a:ext cx="4152900" cy="155510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Wingdings" panose="05000000000000000000" pitchFamily="2" charset="2"/>
                    <a:buChar char="p"/>
                  </a:pPr>
                  <a:endParaRPr lang="en-US" altLang="zh-CN" sz="1600" dirty="0">
                    <a:latin typeface="+mj-ea"/>
                    <a:ea typeface="+mj-ea"/>
                  </a:endParaRPr>
                </a:p>
                <a:p>
                  <a:pPr marL="285750" indent="-285750">
                    <a:buFont typeface="Wingdings" panose="05000000000000000000" pitchFamily="2" charset="2"/>
                    <a:buChar char="p"/>
                  </a:pPr>
                  <a:r>
                    <a:rPr lang="zh-CN" altLang="en-US" sz="1600" dirty="0">
                      <a:latin typeface="+mj-ea"/>
                      <a:ea typeface="+mj-ea"/>
                    </a:rPr>
                    <a:t>基于如下方式将模型分映射为系统加强因子</a:t>
                  </a:r>
                  <a:endParaRPr lang="en-US" altLang="zh-CN" sz="1600" dirty="0">
                    <a:latin typeface="+mj-ea"/>
                    <a:ea typeface="+mj-ea"/>
                  </a:endParaRPr>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ea typeface="+mj-ea"/>
                          </a:rPr>
                          <m:t>𝑏𝑜𝑜𝑠𝑡𝑅𝑎𝑡𝑖𝑜</m:t>
                        </m:r>
                        <m:r>
                          <a:rPr lang="en-US" altLang="zh-CN" sz="1600" b="0" i="1" smtClean="0">
                            <a:latin typeface="Cambria Math" panose="02040503050406030204" pitchFamily="18" charset="0"/>
                            <a:ea typeface="+mj-ea"/>
                          </a:rPr>
                          <m:t>=1.0+0.1∗</m:t>
                        </m:r>
                        <m:f>
                          <m:fPr>
                            <m:ctrlPr>
                              <a:rPr lang="en-US" altLang="zh-CN" sz="1600" b="0" i="1" smtClean="0">
                                <a:latin typeface="Cambria Math" panose="02040503050406030204" pitchFamily="18" charset="0"/>
                                <a:ea typeface="+mj-ea"/>
                              </a:rPr>
                            </m:ctrlPr>
                          </m:fPr>
                          <m:num>
                            <m:r>
                              <a:rPr lang="en-US" altLang="zh-CN" sz="1600" b="0" i="1" smtClean="0">
                                <a:latin typeface="Cambria Math" panose="02040503050406030204" pitchFamily="18" charset="0"/>
                                <a:ea typeface="+mj-ea"/>
                              </a:rPr>
                              <m:t>𝑓</m:t>
                            </m:r>
                            <m:d>
                              <m:dPr>
                                <m:ctrlPr>
                                  <a:rPr lang="en-US" altLang="zh-CN" sz="1600" b="0" i="1" smtClean="0">
                                    <a:latin typeface="Cambria Math" panose="02040503050406030204" pitchFamily="18" charset="0"/>
                                    <a:ea typeface="+mj-ea"/>
                                  </a:rPr>
                                </m:ctrlPr>
                              </m:dPr>
                              <m:e>
                                <m:r>
                                  <a:rPr lang="en-US" altLang="zh-CN" sz="1600" b="0" i="1" smtClean="0">
                                    <a:latin typeface="Cambria Math" panose="02040503050406030204" pitchFamily="18" charset="0"/>
                                    <a:ea typeface="+mj-ea"/>
                                  </a:rPr>
                                  <m:t>𝑢𝑠𝑒𝑟</m:t>
                                </m:r>
                              </m:e>
                            </m:d>
                            <m:r>
                              <a:rPr lang="en-US" altLang="zh-CN" sz="1600" b="0" i="1" smtClean="0">
                                <a:latin typeface="Cambria Math" panose="02040503050406030204" pitchFamily="18" charset="0"/>
                                <a:ea typeface="+mj-ea"/>
                              </a:rPr>
                              <m:t>−</m:t>
                            </m:r>
                            <m:r>
                              <a:rPr lang="en-US" altLang="zh-CN" sz="1600" b="0" i="1" smtClean="0">
                                <a:latin typeface="Cambria Math" panose="02040503050406030204" pitchFamily="18" charset="0"/>
                                <a:ea typeface="+mj-ea"/>
                              </a:rPr>
                              <m:t>𝑢</m:t>
                            </m:r>
                          </m:num>
                          <m:den>
                            <m:r>
                              <a:rPr lang="zh-CN" altLang="en-US" sz="1600" b="0" i="1" smtClean="0">
                                <a:latin typeface="Cambria Math" panose="02040503050406030204" pitchFamily="18" charset="0"/>
                                <a:ea typeface="+mj-ea"/>
                              </a:rPr>
                              <m:t>𝜎</m:t>
                            </m:r>
                          </m:den>
                        </m:f>
                      </m:oMath>
                    </m:oMathPara>
                  </a14:m>
                  <a:endParaRPr lang="en-US" altLang="zh-CN" sz="1600" dirty="0">
                    <a:latin typeface="+mj-ea"/>
                    <a:ea typeface="+mj-ea"/>
                  </a:endParaRPr>
                </a:p>
                <a:p>
                  <a:pPr algn="ctr"/>
                  <a14:m>
                    <m:oMath xmlns:m="http://schemas.openxmlformats.org/officeDocument/2006/math">
                      <m:r>
                        <a:rPr lang="en-US" altLang="zh-CN" sz="1600" b="0" i="1" smtClean="0">
                          <a:latin typeface="Cambria Math" panose="02040503050406030204" pitchFamily="18" charset="0"/>
                          <a:ea typeface="+mj-ea"/>
                        </a:rPr>
                        <m:t>𝑓</m:t>
                      </m:r>
                      <m:d>
                        <m:dPr>
                          <m:ctrlPr>
                            <a:rPr lang="en-US" altLang="zh-CN" sz="1600" i="1">
                              <a:latin typeface="Cambria Math" panose="02040503050406030204" pitchFamily="18" charset="0"/>
                              <a:ea typeface="+mj-ea"/>
                            </a:rPr>
                          </m:ctrlPr>
                        </m:dPr>
                        <m:e>
                          <m:r>
                            <a:rPr lang="en-US" altLang="zh-CN" sz="1600" i="1">
                              <a:latin typeface="Cambria Math" panose="02040503050406030204" pitchFamily="18" charset="0"/>
                              <a:ea typeface="+mj-ea"/>
                            </a:rPr>
                            <m:t>𝑢𝑠𝑒𝑟</m:t>
                          </m:r>
                        </m:e>
                      </m:d>
                      <m:r>
                        <a:rPr lang="zh-CN" altLang="en-US" sz="1600" i="1">
                          <a:latin typeface="Cambria Math" panose="02040503050406030204" pitchFamily="18" charset="0"/>
                          <a:ea typeface="+mj-ea"/>
                        </a:rPr>
                        <m:t>是</m:t>
                      </m:r>
                    </m:oMath>
                  </a14:m>
                  <a:r>
                    <a:rPr lang="zh-CN" altLang="en-US" sz="1600" dirty="0">
                      <a:latin typeface="+mj-ea"/>
                      <a:ea typeface="+mj-ea"/>
                    </a:rPr>
                    <a:t>用户的模型分</a:t>
                  </a:r>
                  <a:endParaRPr lang="en-US" altLang="zh-CN" sz="1600" dirty="0">
                    <a:latin typeface="+mj-ea"/>
                    <a:ea typeface="+mj-ea"/>
                  </a:endParaRPr>
                </a:p>
              </p:txBody>
            </p:sp>
          </mc:Choice>
          <mc:Fallback xmlns="">
            <p:sp>
              <p:nvSpPr>
                <p:cNvPr id="21" name="文本框 20">
                  <a:extLst>
                    <a:ext uri="{FF2B5EF4-FFF2-40B4-BE49-F238E27FC236}">
                      <a16:creationId xmlns:a16="http://schemas.microsoft.com/office/drawing/2014/main" id="{52EFBA61-4B68-40FF-8DCA-9ECA7E12944B}"/>
                    </a:ext>
                  </a:extLst>
                </p:cNvPr>
                <p:cNvSpPr txBox="1">
                  <a:spLocks noRot="1" noChangeAspect="1" noMove="1" noResize="1" noEditPoints="1" noAdjustHandles="1" noChangeArrowheads="1" noChangeShapeType="1" noTextEdit="1"/>
                </p:cNvSpPr>
                <p:nvPr/>
              </p:nvSpPr>
              <p:spPr>
                <a:xfrm>
                  <a:off x="276226" y="2597134"/>
                  <a:ext cx="4152900" cy="1555106"/>
                </a:xfrm>
                <a:prstGeom prst="rect">
                  <a:avLst/>
                </a:prstGeom>
                <a:blipFill>
                  <a:blip r:embed="rId12"/>
                  <a:stretch>
                    <a:fillRect l="-439" b="-3891"/>
                  </a:stretch>
                </a:blipFill>
                <a:ln>
                  <a:solidFill>
                    <a:schemeClr val="bg1"/>
                  </a:solid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0BBC2835-E03A-4ECC-9198-857020A84420}"/>
                  </a:ext>
                </a:extLst>
              </p:cNvPr>
              <p:cNvSpPr txBox="1"/>
              <p:nvPr/>
            </p:nvSpPr>
            <p:spPr>
              <a:xfrm>
                <a:off x="6334411" y="2715490"/>
                <a:ext cx="5289742" cy="156671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nSpc>
                    <a:spcPct val="150000"/>
                  </a:lnSpc>
                  <a:buFont typeface="Wingdings" panose="05000000000000000000" pitchFamily="2" charset="2"/>
                  <a:buChar char="p"/>
                </a:pPr>
                <a:r>
                  <a:rPr lang="zh-CN" altLang="en-US" sz="1600" dirty="0">
                    <a:latin typeface="+mj-ea"/>
                    <a:ea typeface="+mj-ea"/>
                  </a:rPr>
                  <a:t>基于如下方式将模型分实时映射为系统加强因子</a:t>
                </a:r>
                <a:endParaRPr lang="en-US" altLang="zh-CN" sz="1600" dirty="0">
                  <a:latin typeface="+mj-ea"/>
                  <a:ea typeface="+mj-ea"/>
                </a:endParaRPr>
              </a:p>
              <a:p>
                <a:pPr>
                  <a:lnSpc>
                    <a:spcPct val="150000"/>
                  </a:lnSpc>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ea typeface="+mj-ea"/>
                        </a:rPr>
                        <m:t>𝑏𝑜𝑜𝑠𝑡𝑅𝑎𝑡𝑖𝑜</m:t>
                      </m:r>
                      <m:r>
                        <a:rPr lang="en-US" altLang="zh-CN" sz="1600" b="0" i="1" smtClean="0">
                          <a:latin typeface="Cambria Math" panose="02040503050406030204" pitchFamily="18" charset="0"/>
                          <a:ea typeface="+mj-ea"/>
                        </a:rPr>
                        <m:t>=1.0+0.1∗</m:t>
                      </m:r>
                      <m:f>
                        <m:fPr>
                          <m:ctrlPr>
                            <a:rPr lang="en-US" altLang="zh-CN" sz="1600" b="0" i="1" smtClean="0">
                              <a:latin typeface="Cambria Math" panose="02040503050406030204" pitchFamily="18" charset="0"/>
                              <a:ea typeface="+mj-ea"/>
                            </a:rPr>
                          </m:ctrlPr>
                        </m:fPr>
                        <m:num>
                          <m:r>
                            <a:rPr lang="en-US" altLang="zh-CN" sz="1600" b="0" i="1" smtClean="0">
                              <a:latin typeface="Cambria Math" panose="02040503050406030204" pitchFamily="18" charset="0"/>
                              <a:ea typeface="+mj-ea"/>
                            </a:rPr>
                            <m:t>𝑓</m:t>
                          </m:r>
                          <m:d>
                            <m:dPr>
                              <m:ctrlPr>
                                <a:rPr lang="en-US" altLang="zh-CN" sz="1600" b="0" i="1" smtClean="0">
                                  <a:latin typeface="Cambria Math" panose="02040503050406030204" pitchFamily="18" charset="0"/>
                                  <a:ea typeface="+mj-ea"/>
                                </a:rPr>
                              </m:ctrlPr>
                            </m:dPr>
                            <m:e>
                              <m:r>
                                <a:rPr lang="en-US" altLang="zh-CN" sz="1600" b="0" i="1" smtClean="0">
                                  <a:latin typeface="Cambria Math" panose="02040503050406030204" pitchFamily="18" charset="0"/>
                                  <a:ea typeface="+mj-ea"/>
                                </a:rPr>
                                <m:t>𝑢𝑠𝑒𝑟</m:t>
                              </m:r>
                            </m:e>
                          </m:d>
                          <m:r>
                            <a:rPr lang="en-US" altLang="zh-CN" sz="1600" b="0" i="1" smtClean="0">
                              <a:latin typeface="Cambria Math" panose="02040503050406030204" pitchFamily="18" charset="0"/>
                              <a:ea typeface="+mj-ea"/>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𝑎𝑖𝑑</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𝜎</m:t>
                              </m:r>
                            </m:e>
                            <m:sub>
                              <m:r>
                                <a:rPr lang="en-US" altLang="zh-CN" sz="1600" i="1">
                                  <a:latin typeface="Cambria Math" panose="02040503050406030204" pitchFamily="18" charset="0"/>
                                </a:rPr>
                                <m:t>𝑎𝑖𝑑</m:t>
                              </m:r>
                            </m:sub>
                          </m:sSub>
                        </m:den>
                      </m:f>
                    </m:oMath>
                  </m:oMathPara>
                </a14:m>
                <a:endParaRPr lang="en-US" altLang="zh-CN" sz="1600" dirty="0">
                  <a:latin typeface="+mj-ea"/>
                  <a:ea typeface="+mj-ea"/>
                </a:endParaRPr>
              </a:p>
              <a:p>
                <a:pPr algn="ctr">
                  <a:lnSpc>
                    <a:spcPct val="150000"/>
                  </a:lnSpc>
                </a:pPr>
                <a14:m>
                  <m:oMath xmlns:m="http://schemas.openxmlformats.org/officeDocument/2006/math">
                    <m:r>
                      <a:rPr lang="en-US" altLang="zh-CN" sz="1600" b="0" i="1" smtClean="0">
                        <a:latin typeface="Cambria Math" panose="02040503050406030204" pitchFamily="18" charset="0"/>
                        <a:ea typeface="+mj-ea"/>
                      </a:rPr>
                      <m:t>𝑓</m:t>
                    </m:r>
                    <m:d>
                      <m:dPr>
                        <m:ctrlPr>
                          <a:rPr lang="en-US" altLang="zh-CN" sz="1600" i="1">
                            <a:latin typeface="Cambria Math" panose="02040503050406030204" pitchFamily="18" charset="0"/>
                            <a:ea typeface="+mj-ea"/>
                          </a:rPr>
                        </m:ctrlPr>
                      </m:dPr>
                      <m:e>
                        <m:r>
                          <a:rPr lang="en-US" altLang="zh-CN" sz="1600" i="1">
                            <a:latin typeface="Cambria Math" panose="02040503050406030204" pitchFamily="18" charset="0"/>
                            <a:ea typeface="+mj-ea"/>
                          </a:rPr>
                          <m:t>𝑢𝑠𝑒𝑟</m:t>
                        </m:r>
                      </m:e>
                    </m:d>
                    <m:r>
                      <a:rPr lang="zh-CN" altLang="en-US" sz="1600" i="1">
                        <a:latin typeface="Cambria Math" panose="02040503050406030204" pitchFamily="18" charset="0"/>
                        <a:ea typeface="+mj-ea"/>
                      </a:rPr>
                      <m:t>是</m:t>
                    </m:r>
                  </m:oMath>
                </a14:m>
                <a:r>
                  <a:rPr lang="zh-CN" altLang="en-US" sz="1600" dirty="0">
                    <a:latin typeface="+mj-ea"/>
                    <a:ea typeface="+mj-ea"/>
                  </a:rPr>
                  <a:t>用户的模型分</a:t>
                </a:r>
                <a:endParaRPr lang="en-US" altLang="zh-CN" sz="1600" dirty="0">
                  <a:latin typeface="+mj-ea"/>
                  <a:ea typeface="+mj-ea"/>
                </a:endParaRPr>
              </a:p>
            </p:txBody>
          </p:sp>
        </mc:Choice>
        <mc:Fallback xmlns="">
          <p:sp>
            <p:nvSpPr>
              <p:cNvPr id="30" name="文本框 29">
                <a:extLst>
                  <a:ext uri="{FF2B5EF4-FFF2-40B4-BE49-F238E27FC236}">
                    <a16:creationId xmlns:a16="http://schemas.microsoft.com/office/drawing/2014/main" id="{0BBC2835-E03A-4ECC-9198-857020A84420}"/>
                  </a:ext>
                </a:extLst>
              </p:cNvPr>
              <p:cNvSpPr txBox="1">
                <a:spLocks noRot="1" noChangeAspect="1" noMove="1" noResize="1" noEditPoints="1" noAdjustHandles="1" noChangeArrowheads="1" noChangeShapeType="1" noTextEdit="1"/>
              </p:cNvSpPr>
              <p:nvPr/>
            </p:nvSpPr>
            <p:spPr>
              <a:xfrm>
                <a:off x="6334411" y="2715490"/>
                <a:ext cx="5289742" cy="1566711"/>
              </a:xfrm>
              <a:prstGeom prst="rect">
                <a:avLst/>
              </a:prstGeom>
              <a:blipFill>
                <a:blip r:embed="rId13"/>
                <a:stretch>
                  <a:fillRect l="-345" b="-3861"/>
                </a:stretch>
              </a:blipFill>
              <a:ln>
                <a:solidFill>
                  <a:schemeClr val="bg1"/>
                </a:solidFill>
              </a:ln>
            </p:spPr>
            <p:txBody>
              <a:bodyPr/>
              <a:lstStyle/>
              <a:p>
                <a:r>
                  <a:rPr lang="zh-CN" altLang="en-US">
                    <a:noFill/>
                  </a:rPr>
                  <a:t> </a:t>
                </a:r>
              </a:p>
            </p:txBody>
          </p:sp>
        </mc:Fallback>
      </mc:AlternateContent>
    </p:spTree>
    <p:extLst>
      <p:ext uri="{BB962C8B-B14F-4D97-AF65-F5344CB8AC3E}">
        <p14:creationId xmlns:p14="http://schemas.microsoft.com/office/powerpoint/2010/main" val="138940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2" grpId="0"/>
      <p:bldP spid="19" grpId="0" animBg="1"/>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B3CFF46-493F-7C4E-A7EE-83A0B50C1A9A}"/>
              </a:ext>
            </a:extLst>
          </p:cNvPr>
          <p:cNvSpPr txBox="1"/>
          <p:nvPr/>
        </p:nvSpPr>
        <p:spPr>
          <a:xfrm>
            <a:off x="128122" y="261900"/>
            <a:ext cx="11237788" cy="523220"/>
          </a:xfrm>
          <a:prstGeom prst="rect">
            <a:avLst/>
          </a:prstGeom>
          <a:noFill/>
        </p:spPr>
        <p:txBody>
          <a:bodyPr wrap="square" rtlCol="0">
            <a:spAutoFit/>
          </a:bodyPr>
          <a:lstStyle/>
          <a:p>
            <a:r>
              <a:rPr kumimoji="1" lang="zh-CN" altLang="en-US" sz="2800" b="1" dirty="0">
                <a:latin typeface="+mj-ea"/>
                <a:ea typeface="+mj-ea"/>
              </a:rPr>
              <a:t>大纲</a:t>
            </a:r>
            <a:endParaRPr lang="zh-CN" altLang="en-US" sz="2800" b="1" dirty="0">
              <a:latin typeface="+mj-ea"/>
              <a:ea typeface="+mj-ea"/>
            </a:endParaRPr>
          </a:p>
        </p:txBody>
      </p:sp>
      <p:cxnSp>
        <p:nvCxnSpPr>
          <p:cNvPr id="5" name="直接连接符 3">
            <a:extLst>
              <a:ext uri="{FF2B5EF4-FFF2-40B4-BE49-F238E27FC236}">
                <a16:creationId xmlns:a16="http://schemas.microsoft.com/office/drawing/2014/main" id="{0121A6CD-ADA7-BA4E-8A34-F2E4803BA530}"/>
              </a:ext>
            </a:extLst>
          </p:cNvPr>
          <p:cNvCxnSpPr/>
          <p:nvPr/>
        </p:nvCxnSpPr>
        <p:spPr bwMode="auto">
          <a:xfrm>
            <a:off x="0" y="818826"/>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4">
            <a:extLst>
              <a:ext uri="{FF2B5EF4-FFF2-40B4-BE49-F238E27FC236}">
                <a16:creationId xmlns:a16="http://schemas.microsoft.com/office/drawing/2014/main" id="{D9887F68-5299-AE48-9F0A-EBB7C887AE6D}"/>
              </a:ext>
            </a:extLst>
          </p:cNvPr>
          <p:cNvCxnSpPr/>
          <p:nvPr/>
        </p:nvCxnSpPr>
        <p:spPr bwMode="auto">
          <a:xfrm>
            <a:off x="6047232" y="818826"/>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6">
            <a:extLst>
              <a:ext uri="{FF2B5EF4-FFF2-40B4-BE49-F238E27FC236}">
                <a16:creationId xmlns:a16="http://schemas.microsoft.com/office/drawing/2014/main" id="{8CFFB166-9675-5B42-A915-5A6814A82557}"/>
              </a:ext>
            </a:extLst>
          </p:cNvPr>
          <p:cNvCxnSpPr/>
          <p:nvPr/>
        </p:nvCxnSpPr>
        <p:spPr bwMode="auto">
          <a:xfrm>
            <a:off x="9107232" y="818826"/>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5">
            <a:extLst>
              <a:ext uri="{FF2B5EF4-FFF2-40B4-BE49-F238E27FC236}">
                <a16:creationId xmlns:a16="http://schemas.microsoft.com/office/drawing/2014/main" id="{2973C2F1-1723-49EE-B775-ED4E81128A64}"/>
              </a:ext>
            </a:extLst>
          </p:cNvPr>
          <p:cNvCxnSpPr/>
          <p:nvPr/>
        </p:nvCxnSpPr>
        <p:spPr bwMode="auto">
          <a:xfrm>
            <a:off x="3060000" y="818826"/>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4844757-F6E1-4A1A-9578-72B4585980BB}"/>
                  </a:ext>
                </a:extLst>
              </p:cNvPr>
              <p:cNvSpPr txBox="1"/>
              <p:nvPr/>
            </p:nvSpPr>
            <p:spPr>
              <a:xfrm>
                <a:off x="2727342" y="1434257"/>
                <a:ext cx="7249379" cy="4810099"/>
              </a:xfrm>
              <a:prstGeom prst="rect">
                <a:avLst/>
              </a:prstGeom>
              <a:noFill/>
            </p:spPr>
            <p:txBody>
              <a:bodyPr wrap="square" rtlCol="0">
                <a:spAutoFit/>
              </a:bodyPr>
              <a:lstStyle/>
              <a:p>
                <a:pPr marL="342900" indent="-342900">
                  <a:lnSpc>
                    <a:spcPct val="200000"/>
                  </a:lnSpc>
                  <a:buFont typeface="Wingdings" panose="05000000000000000000" pitchFamily="2" charset="2"/>
                  <a:buChar char="p"/>
                </a:pP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𝑃𝑎𝑟𝑡</m:t>
                    </m:r>
                    <m:r>
                      <a:rPr lang="en-US" altLang="zh-CN" sz="2400" b="0" i="1" smtClean="0">
                        <a:latin typeface="Cambria Math" panose="02040503050406030204" pitchFamily="18" charset="0"/>
                        <a:ea typeface="微软雅黑" panose="020B0503020204020204" pitchFamily="34" charset="-122"/>
                      </a:rPr>
                      <m:t> </m:t>
                    </m:r>
                    <m:r>
                      <a:rPr lang="en-US" altLang="zh-CN" sz="2400" b="0" i="1" smtClean="0">
                        <a:latin typeface="Cambria Math" panose="02040503050406030204" pitchFamily="18" charset="0"/>
                        <a:ea typeface="微软雅黑" panose="020B0503020204020204" pitchFamily="34" charset="-122"/>
                      </a:rPr>
                      <m:t>𝐼</m:t>
                    </m:r>
                  </m:oMath>
                </a14:m>
                <a:r>
                  <a:rPr lang="zh-CN" altLang="en-US" sz="2400" dirty="0">
                    <a:latin typeface="微软雅黑" panose="020B0503020204020204" pitchFamily="34" charset="-122"/>
                    <a:ea typeface="微软雅黑" panose="020B0503020204020204" pitchFamily="34" charset="-122"/>
                  </a:rPr>
                  <a:t>：双出价次留策略优化</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项目背景</a:t>
                </a:r>
                <a:endParaRPr lang="en-US" altLang="zh-CN"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14:m>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pitchFamily="34" charset="-122"/>
                      </a:rPr>
                      <m:t>𝑉</m:t>
                    </m:r>
                    <m:r>
                      <a:rPr lang="en-US" altLang="zh-CN" b="0" i="1" smtClean="0">
                        <a:solidFill>
                          <a:schemeClr val="tx1"/>
                        </a:solidFill>
                        <a:latin typeface="Cambria Math" panose="02040503050406030204" pitchFamily="18" charset="0"/>
                        <a:ea typeface="微软雅黑" panose="020B0503020204020204" pitchFamily="34" charset="-122"/>
                      </a:rPr>
                      <m:t>1</m:t>
                    </m:r>
                    <m:r>
                      <a:rPr lang="zh-CN" altLang="en-US" i="1">
                        <a:solidFill>
                          <a:schemeClr val="tx1"/>
                        </a:solidFill>
                        <a:latin typeface="Cambria Math" panose="02040503050406030204" pitchFamily="18" charset="0"/>
                        <a:ea typeface="微软雅黑" panose="020B0503020204020204" pitchFamily="34" charset="-122"/>
                      </a:rPr>
                      <m:t>版</m:t>
                    </m:r>
                    <m:r>
                      <a:rPr lang="zh-CN" altLang="en-US" i="1" smtClean="0">
                        <a:solidFill>
                          <a:schemeClr val="tx1"/>
                        </a:solidFill>
                        <a:latin typeface="Cambria Math" panose="02040503050406030204" pitchFamily="18" charset="0"/>
                        <a:ea typeface="微软雅黑" panose="020B0503020204020204" pitchFamily="34" charset="-122"/>
                      </a:rPr>
                      <m:t>：</m:t>
                    </m:r>
                  </m:oMath>
                </a14:m>
                <a:r>
                  <a:rPr lang="zh-CN" altLang="en-US" dirty="0">
                    <a:solidFill>
                      <a:schemeClr val="tx1"/>
                    </a:solidFill>
                    <a:latin typeface="微软雅黑" panose="020B0503020204020204" pitchFamily="34" charset="-122"/>
                    <a:ea typeface="微软雅黑" panose="020B0503020204020204" pitchFamily="34" charset="-122"/>
                  </a:rPr>
                  <a:t>通过最优过滤保证考核达标</a:t>
                </a:r>
                <a:endParaRPr lang="en-US" altLang="zh-CN"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14:m>
                  <m:oMath xmlns:m="http://schemas.openxmlformats.org/officeDocument/2006/math">
                    <m:r>
                      <a:rPr lang="en-US" altLang="zh-CN" i="1" smtClean="0">
                        <a:solidFill>
                          <a:schemeClr val="tx1"/>
                        </a:solidFill>
                        <a:latin typeface="Cambria Math" panose="02040503050406030204" pitchFamily="18" charset="0"/>
                        <a:ea typeface="微软雅黑" panose="020B0503020204020204" pitchFamily="34" charset="-122"/>
                      </a:rPr>
                      <m:t>𝑉</m:t>
                    </m:r>
                    <m:r>
                      <a:rPr lang="en-US" altLang="zh-CN" b="0" i="1" smtClean="0">
                        <a:solidFill>
                          <a:schemeClr val="tx1"/>
                        </a:solidFill>
                        <a:latin typeface="Cambria Math" panose="02040503050406030204" pitchFamily="18" charset="0"/>
                        <a:ea typeface="微软雅黑" panose="020B0503020204020204" pitchFamily="34" charset="-122"/>
                      </a:rPr>
                      <m:t>2</m:t>
                    </m:r>
                    <m:r>
                      <a:rPr lang="zh-CN" altLang="en-US" i="1">
                        <a:solidFill>
                          <a:schemeClr val="tx1"/>
                        </a:solidFill>
                        <a:latin typeface="Cambria Math" panose="02040503050406030204" pitchFamily="18" charset="0"/>
                        <a:ea typeface="微软雅黑" panose="020B0503020204020204" pitchFamily="34" charset="-122"/>
                      </a:rPr>
                      <m:t>版</m:t>
                    </m:r>
                  </m:oMath>
                </a14:m>
                <a:r>
                  <a:rPr lang="zh-CN" altLang="en-US" dirty="0">
                    <a:solidFill>
                      <a:schemeClr val="tx1"/>
                    </a:solidFill>
                    <a:latin typeface="微软雅黑" panose="020B0503020204020204" pitchFamily="34" charset="-122"/>
                    <a:ea typeface="微软雅黑" panose="020B0503020204020204" pitchFamily="34" charset="-122"/>
                  </a:rPr>
                  <a:t>：调价</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模型预估提升广告消耗与效果</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p"/>
                </a:pPr>
                <a14:m>
                  <m:oMath xmlns:m="http://schemas.openxmlformats.org/officeDocument/2006/math">
                    <m:r>
                      <a:rPr lang="en-US" altLang="zh-CN" sz="2400" i="1">
                        <a:solidFill>
                          <a:schemeClr val="tx1"/>
                        </a:solidFill>
                        <a:latin typeface="Cambria Math" panose="02040503050406030204" pitchFamily="18" charset="0"/>
                        <a:ea typeface="微软雅黑" panose="020B0503020204020204" pitchFamily="34" charset="-122"/>
                      </a:rPr>
                      <m:t>𝑃𝑎𝑟𝑡</m:t>
                    </m:r>
                    <m:r>
                      <a:rPr lang="en-US" altLang="zh-CN" sz="2400" i="1">
                        <a:solidFill>
                          <a:schemeClr val="tx1"/>
                        </a:solidFill>
                        <a:latin typeface="Cambria Math" panose="02040503050406030204" pitchFamily="18" charset="0"/>
                        <a:ea typeface="微软雅黑" panose="020B0503020204020204" pitchFamily="34" charset="-122"/>
                      </a:rPr>
                      <m:t> </m:t>
                    </m:r>
                    <m:r>
                      <a:rPr lang="en-US" altLang="zh-CN" sz="2400" i="1">
                        <a:solidFill>
                          <a:schemeClr val="tx1"/>
                        </a:solidFill>
                        <a:latin typeface="Cambria Math" panose="02040503050406030204" pitchFamily="18" charset="0"/>
                        <a:ea typeface="微软雅黑" panose="020B0503020204020204" pitchFamily="34" charset="-122"/>
                      </a:rPr>
                      <m:t>𝐼𝐼</m:t>
                    </m:r>
                  </m:oMath>
                </a14:m>
                <a:r>
                  <a:rPr lang="zh-CN" altLang="en-US" sz="2400" dirty="0">
                    <a:solidFill>
                      <a:schemeClr val="tx1"/>
                    </a:solidFill>
                    <a:latin typeface="微软雅黑" panose="020B0503020204020204" pitchFamily="34" charset="-122"/>
                    <a:ea typeface="微软雅黑" panose="020B0503020204020204" pitchFamily="34" charset="-122"/>
                  </a:rPr>
                  <a:t>：微信流量位系统加强策略优化</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项目背景</a:t>
                </a:r>
                <a:endParaRPr lang="en-US" altLang="zh-CN"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基准模型</a:t>
                </a:r>
                <a14:m>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pitchFamily="34" charset="-122"/>
                      </a:rPr>
                      <m:t>𝑙𝑖𝑔h𝑡𝑔𝑏𝑚</m:t>
                    </m:r>
                    <m:r>
                      <a:rPr lang="en-US" altLang="zh-CN" b="0" i="1" smtClean="0">
                        <a:solidFill>
                          <a:schemeClr val="tx1"/>
                        </a:solidFill>
                        <a:latin typeface="Cambria Math" panose="02040503050406030204" pitchFamily="18" charset="0"/>
                        <a:ea typeface="微软雅黑" panose="020B0503020204020204" pitchFamily="34" charset="-122"/>
                      </a:rPr>
                      <m:t>−</m:t>
                    </m:r>
                    <m:r>
                      <a:rPr lang="en-US" altLang="zh-CN" b="0" i="1" smtClean="0">
                        <a:solidFill>
                          <a:schemeClr val="tx1"/>
                        </a:solidFill>
                        <a:latin typeface="Cambria Math" panose="02040503050406030204" pitchFamily="18" charset="0"/>
                        <a:ea typeface="微软雅黑" panose="020B0503020204020204" pitchFamily="34" charset="-122"/>
                      </a:rPr>
                      <m:t>𝑥𝑒𝑛𝑑𝑐𝑔</m:t>
                    </m:r>
                  </m:oMath>
                </a14:m>
                <a:r>
                  <a:rPr lang="zh-CN" altLang="en-US" dirty="0">
                    <a:solidFill>
                      <a:schemeClr val="tx1"/>
                    </a:solidFill>
                    <a:latin typeface="微软雅黑" panose="020B0503020204020204" pitchFamily="34" charset="-122"/>
                    <a:ea typeface="微软雅黑" panose="020B0503020204020204" pitchFamily="34" charset="-122"/>
                  </a:rPr>
                  <a:t>优化</a:t>
                </a:r>
                <a:endParaRPr lang="en-US" altLang="zh-CN"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solidFill>
                      <a:schemeClr val="bg2"/>
                    </a:solidFill>
                    <a:latin typeface="微软雅黑" panose="020B0503020204020204" pitchFamily="34" charset="-122"/>
                    <a:ea typeface="微软雅黑" panose="020B0503020204020204" pitchFamily="34" charset="-122"/>
                  </a:rPr>
                  <a:t>旁路模型</a:t>
                </a:r>
                <a14:m>
                  <m:oMath xmlns:m="http://schemas.openxmlformats.org/officeDocument/2006/math">
                    <m:r>
                      <a:rPr lang="en-US" altLang="zh-CN" b="0" i="1" smtClean="0">
                        <a:solidFill>
                          <a:schemeClr val="bg2"/>
                        </a:solidFill>
                        <a:latin typeface="Cambria Math" panose="02040503050406030204" pitchFamily="18" charset="0"/>
                        <a:ea typeface="微软雅黑" panose="020B0503020204020204" pitchFamily="34" charset="-122"/>
                      </a:rPr>
                      <m:t>𝐷𝐶𝑁</m:t>
                    </m:r>
                    <m:r>
                      <a:rPr lang="en-US" altLang="zh-CN" b="0" i="1" smtClean="0">
                        <a:solidFill>
                          <a:schemeClr val="bg2"/>
                        </a:solidFill>
                        <a:latin typeface="Cambria Math" panose="02040503050406030204" pitchFamily="18" charset="0"/>
                        <a:ea typeface="微软雅黑" panose="020B0503020204020204" pitchFamily="34" charset="-122"/>
                      </a:rPr>
                      <m:t>−</m:t>
                    </m:r>
                    <m:r>
                      <a:rPr lang="en-US" altLang="zh-CN" b="0" i="1" smtClean="0">
                        <a:solidFill>
                          <a:schemeClr val="bg2"/>
                        </a:solidFill>
                        <a:latin typeface="Cambria Math" panose="02040503050406030204" pitchFamily="18" charset="0"/>
                        <a:ea typeface="微软雅黑" panose="020B0503020204020204" pitchFamily="34" charset="-122"/>
                      </a:rPr>
                      <m:t>𝑀</m:t>
                    </m:r>
                  </m:oMath>
                </a14:m>
                <a:r>
                  <a:rPr lang="zh-CN" altLang="en-US" dirty="0">
                    <a:solidFill>
                      <a:schemeClr val="bg2"/>
                    </a:solidFill>
                    <a:latin typeface="微软雅黑" panose="020B0503020204020204" pitchFamily="34" charset="-122"/>
                    <a:ea typeface="微软雅黑" panose="020B0503020204020204" pitchFamily="34" charset="-122"/>
                  </a:rPr>
                  <a:t>优化</a:t>
                </a:r>
                <a:endParaRPr lang="en-US" altLang="zh-CN" dirty="0">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24844757-F6E1-4A1A-9578-72B4585980BB}"/>
                  </a:ext>
                </a:extLst>
              </p:cNvPr>
              <p:cNvSpPr txBox="1">
                <a:spLocks noRot="1" noChangeAspect="1" noMove="1" noResize="1" noEditPoints="1" noAdjustHandles="1" noChangeArrowheads="1" noChangeShapeType="1" noTextEdit="1"/>
              </p:cNvSpPr>
              <p:nvPr/>
            </p:nvSpPr>
            <p:spPr>
              <a:xfrm>
                <a:off x="2727342" y="1434257"/>
                <a:ext cx="7249379" cy="4810099"/>
              </a:xfrm>
              <a:prstGeom prst="rect">
                <a:avLst/>
              </a:prstGeom>
              <a:blipFill>
                <a:blip r:embed="rId3"/>
                <a:stretch>
                  <a:fillRect l="-1092" b="-11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7764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1FA6A0B4-BD38-419F-86A3-750C1B349F56}"/>
              </a:ext>
            </a:extLst>
          </p:cNvPr>
          <p:cNvGrpSpPr/>
          <p:nvPr/>
        </p:nvGrpSpPr>
        <p:grpSpPr>
          <a:xfrm>
            <a:off x="-1" y="0"/>
            <a:ext cx="12184064" cy="818826"/>
            <a:chOff x="-1" y="0"/>
            <a:chExt cx="12184064" cy="818826"/>
          </a:xfrm>
        </p:grpSpPr>
        <p:sp>
          <p:nvSpPr>
            <p:cNvPr id="23" name="矩形 22">
              <a:extLst>
                <a:ext uri="{FF2B5EF4-FFF2-40B4-BE49-F238E27FC236}">
                  <a16:creationId xmlns:a16="http://schemas.microsoft.com/office/drawing/2014/main" id="{6DD18559-3317-413F-8DEA-50E62B4F822A}"/>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4" name="组合 23">
              <a:extLst>
                <a:ext uri="{FF2B5EF4-FFF2-40B4-BE49-F238E27FC236}">
                  <a16:creationId xmlns:a16="http://schemas.microsoft.com/office/drawing/2014/main" id="{9ADF8EE0-66A2-4426-BF16-6776C84CE042}"/>
                </a:ext>
              </a:extLst>
            </p:cNvPr>
            <p:cNvGrpSpPr/>
            <p:nvPr/>
          </p:nvGrpSpPr>
          <p:grpSpPr>
            <a:xfrm>
              <a:off x="0" y="818826"/>
              <a:ext cx="12167232" cy="0"/>
              <a:chOff x="0" y="683817"/>
              <a:chExt cx="12167232" cy="0"/>
            </a:xfrm>
          </p:grpSpPr>
          <p:cxnSp>
            <p:nvCxnSpPr>
              <p:cNvPr id="25" name="直接连接符 24">
                <a:extLst>
                  <a:ext uri="{FF2B5EF4-FFF2-40B4-BE49-F238E27FC236}">
                    <a16:creationId xmlns:a16="http://schemas.microsoft.com/office/drawing/2014/main" id="{66FACF06-C70E-43E2-A62B-63BF920D3B2B}"/>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F32D15E6-82E3-4226-9297-AACFAE495E31}"/>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AD72D347-0F75-4898-BEC7-98503F244DE1}"/>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0CDFB7BE-3B7E-442C-8B39-B3E82ADBE20C}"/>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C4F2FB6-935A-4940-95A5-510DA9A22DE4}"/>
                  </a:ext>
                </a:extLst>
              </p:cNvPr>
              <p:cNvSpPr txBox="1"/>
              <p:nvPr/>
            </p:nvSpPr>
            <p:spPr>
              <a:xfrm>
                <a:off x="151635" y="162630"/>
                <a:ext cx="11925795" cy="523220"/>
              </a:xfrm>
              <a:prstGeom prst="rect">
                <a:avLst/>
              </a:prstGeom>
              <a:noFill/>
            </p:spPr>
            <p:txBody>
              <a:bodyPr wrap="square" rtlCol="0">
                <a:spAutoFit/>
              </a:bodyPr>
              <a:lstStyle/>
              <a:p>
                <a14:m>
                  <m:oMath xmlns:m="http://schemas.openxmlformats.org/officeDocument/2006/math">
                    <m:r>
                      <a:rPr lang="en-US" altLang="zh-CN" sz="2800" b="1" i="1" dirty="0" smtClean="0">
                        <a:latin typeface="Cambria Math" panose="02040503050406030204" pitchFamily="18" charset="0"/>
                        <a:ea typeface="+mj-ea"/>
                      </a:rPr>
                      <m:t>𝑸</m:t>
                    </m:r>
                    <m:r>
                      <a:rPr lang="en-US" altLang="zh-CN" sz="2800" b="1" i="1" dirty="0" smtClean="0">
                        <a:latin typeface="Cambria Math" panose="02040503050406030204" pitchFamily="18" charset="0"/>
                        <a:ea typeface="+mj-ea"/>
                      </a:rPr>
                      <m:t>𝟏</m:t>
                    </m:r>
                  </m:oMath>
                </a14:m>
                <a:r>
                  <a:rPr lang="zh-CN" altLang="en-US" sz="2800" b="1" dirty="0">
                    <a:latin typeface="+mj-ea"/>
                    <a:ea typeface="+mj-ea"/>
                  </a:rPr>
                  <a:t>：使用</a:t>
                </a:r>
                <a14:m>
                  <m:oMath xmlns:m="http://schemas.openxmlformats.org/officeDocument/2006/math">
                    <m:r>
                      <a:rPr lang="en-US" altLang="zh-CN" sz="2800" b="1" i="1" dirty="0">
                        <a:latin typeface="Cambria Math" panose="02040503050406030204" pitchFamily="18" charset="0"/>
                        <a:ea typeface="+mj-ea"/>
                      </a:rPr>
                      <m:t>𝒍𝒊𝒈𝒉𝒕𝒈𝒃𝒎</m:t>
                    </m:r>
                    <m:r>
                      <a:rPr lang="en-US" altLang="zh-CN" sz="2800" b="1" i="1" dirty="0">
                        <a:latin typeface="Cambria Math" panose="02040503050406030204" pitchFamily="18" charset="0"/>
                        <a:ea typeface="+mj-ea"/>
                      </a:rPr>
                      <m:t>−</m:t>
                    </m:r>
                    <m:r>
                      <a:rPr lang="en-US" altLang="zh-CN" sz="2800" b="1" i="1" dirty="0">
                        <a:latin typeface="Cambria Math" panose="02040503050406030204" pitchFamily="18" charset="0"/>
                        <a:ea typeface="+mj-ea"/>
                      </a:rPr>
                      <m:t>𝒙𝒆𝒏𝒅𝒄𝒈</m:t>
                    </m:r>
                  </m:oMath>
                </a14:m>
                <a:r>
                  <a:rPr lang="zh-CN" altLang="en-US" sz="2800" b="1" dirty="0">
                    <a:latin typeface="+mj-ea"/>
                    <a:ea typeface="+mj-ea"/>
                  </a:rPr>
                  <a:t>作为基准模型</a:t>
                </a:r>
                <a:endParaRPr lang="zh-CN" altLang="en-US" sz="2000" b="1" dirty="0">
                  <a:latin typeface="+mj-ea"/>
                  <a:ea typeface="+mj-ea"/>
                </a:endParaRPr>
              </a:p>
            </p:txBody>
          </p:sp>
        </mc:Choice>
        <mc:Fallback xmlns="">
          <p:sp>
            <p:nvSpPr>
              <p:cNvPr id="29" name="文本框 28">
                <a:extLst>
                  <a:ext uri="{FF2B5EF4-FFF2-40B4-BE49-F238E27FC236}">
                    <a16:creationId xmlns:a16="http://schemas.microsoft.com/office/drawing/2014/main" id="{6C4F2FB6-935A-4940-95A5-510DA9A22DE4}"/>
                  </a:ext>
                </a:extLst>
              </p:cNvPr>
              <p:cNvSpPr txBox="1">
                <a:spLocks noRot="1" noChangeAspect="1" noMove="1" noResize="1" noEditPoints="1" noAdjustHandles="1" noChangeArrowheads="1" noChangeShapeType="1" noTextEdit="1"/>
              </p:cNvSpPr>
              <p:nvPr/>
            </p:nvSpPr>
            <p:spPr>
              <a:xfrm>
                <a:off x="151635" y="162630"/>
                <a:ext cx="11925795" cy="523220"/>
              </a:xfrm>
              <a:prstGeom prst="rect">
                <a:avLst/>
              </a:prstGeom>
              <a:blipFill>
                <a:blip r:embed="rId3"/>
                <a:stretch>
                  <a:fillRect t="-12791" b="-31395"/>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51B06816-4BEA-4D15-8170-4B21B6168563}"/>
              </a:ext>
            </a:extLst>
          </p:cNvPr>
          <p:cNvSpPr txBox="1"/>
          <p:nvPr/>
        </p:nvSpPr>
        <p:spPr>
          <a:xfrm>
            <a:off x="425092" y="873015"/>
            <a:ext cx="4235808" cy="787523"/>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latin typeface="+mj-ea"/>
                <a:ea typeface="+mj-ea"/>
              </a:rPr>
              <a:t>数据隐私：为每个广告主单独建模</a:t>
            </a:r>
            <a:r>
              <a:rPr lang="en-US" altLang="zh-CN" sz="1600" dirty="0">
                <a:latin typeface="+mj-ea"/>
                <a:ea typeface="+mj-ea"/>
              </a:rPr>
              <a:t>-&gt;</a:t>
            </a:r>
            <a:r>
              <a:rPr lang="zh-CN" altLang="en-US" sz="1600" dirty="0">
                <a:latin typeface="+mj-ea"/>
                <a:ea typeface="+mj-ea"/>
              </a:rPr>
              <a:t>模型数量多</a:t>
            </a:r>
            <a:endParaRPr lang="en-US" altLang="zh-CN" sz="1600" dirty="0">
              <a:latin typeface="+mj-ea"/>
              <a:ea typeface="+mj-ea"/>
            </a:endParaRPr>
          </a:p>
        </p:txBody>
      </p:sp>
      <p:sp>
        <p:nvSpPr>
          <p:cNvPr id="14" name="AutoShape 4" descr="https://docimg3.docs.qq.com/image/04iuWaSiE8RMld4gD-sElA?w=300&amp;h=150">
            <a:extLst>
              <a:ext uri="{FF2B5EF4-FFF2-40B4-BE49-F238E27FC236}">
                <a16:creationId xmlns:a16="http://schemas.microsoft.com/office/drawing/2014/main" id="{5FE3E1D1-DEC6-4B06-B666-DE64D3F21A58}"/>
              </a:ext>
            </a:extLst>
          </p:cNvPr>
          <p:cNvSpPr>
            <a:spLocks noChangeAspect="1" noChangeArrowheads="1"/>
          </p:cNvSpPr>
          <p:nvPr/>
        </p:nvSpPr>
        <p:spPr bwMode="auto">
          <a:xfrm>
            <a:off x="4510088" y="1843088"/>
            <a:ext cx="3171825" cy="3171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F02C41A-1845-4879-B0FE-4A066E779788}"/>
                  </a:ext>
                </a:extLst>
              </p:cNvPr>
              <p:cNvSpPr txBox="1"/>
              <p:nvPr/>
            </p:nvSpPr>
            <p:spPr>
              <a:xfrm>
                <a:off x="4980845" y="4118311"/>
                <a:ext cx="6767513" cy="1099083"/>
              </a:xfrm>
              <a:prstGeom prst="rect">
                <a:avLst/>
              </a:prstGeom>
              <a:noFill/>
            </p:spPr>
            <p:txBody>
              <a:bodyPr wrap="square" rtlCol="0">
                <a:spAutoFit/>
              </a:bodyPr>
              <a:lstStyle/>
              <a:p>
                <a:pPr marL="285750" indent="-285750">
                  <a:lnSpc>
                    <a:spcPct val="125000"/>
                  </a:lnSpc>
                  <a:buFont typeface="Wingdings" panose="05000000000000000000" pitchFamily="2" charset="2"/>
                  <a:buChar char="p"/>
                </a:pPr>
                <a:r>
                  <a:rPr lang="zh-CN" altLang="en-US" sz="1600" dirty="0">
                    <a:latin typeface="+mj-ea"/>
                    <a:ea typeface="+mj-ea"/>
                  </a:rPr>
                  <a:t>将样本按照分级人群</a:t>
                </a:r>
                <a14:m>
                  <m:oMath xmlns:m="http://schemas.openxmlformats.org/officeDocument/2006/math">
                    <m:r>
                      <a:rPr lang="en-US" altLang="zh-CN" sz="1600" i="1" dirty="0" smtClean="0">
                        <a:latin typeface="Cambria Math" panose="02040503050406030204" pitchFamily="18" charset="0"/>
                        <a:ea typeface="+mj-ea"/>
                      </a:rPr>
                      <m:t>𝑙𝑎𝑏</m:t>
                    </m:r>
                    <m:r>
                      <a:rPr lang="en-US" altLang="zh-CN" sz="1600" b="0" i="1" dirty="0" smtClean="0">
                        <a:latin typeface="Cambria Math" panose="02040503050406030204" pitchFamily="18" charset="0"/>
                        <a:ea typeface="+mj-ea"/>
                      </a:rPr>
                      <m:t>𝑒𝑙</m:t>
                    </m:r>
                    <m:r>
                      <a:rPr lang="en-US" altLang="zh-CN" sz="1600" b="0" i="1" dirty="0" smtClean="0">
                        <a:latin typeface="Cambria Math" panose="02040503050406030204" pitchFamily="18" charset="0"/>
                        <a:ea typeface="+mj-ea"/>
                      </a:rPr>
                      <m:t>=</m:t>
                    </m:r>
                    <m:r>
                      <a:rPr lang="en-US" altLang="zh-CN" sz="1600" b="0" i="1" dirty="0" smtClean="0">
                        <a:latin typeface="Cambria Math" panose="02040503050406030204" pitchFamily="18" charset="0"/>
                        <a:ea typeface="+mj-ea"/>
                      </a:rPr>
                      <m:t>𝑦</m:t>
                    </m:r>
                  </m:oMath>
                </a14:m>
                <a:r>
                  <a:rPr lang="zh-CN" altLang="en-US" sz="1600" dirty="0">
                    <a:latin typeface="+mj-ea"/>
                    <a:ea typeface="+mj-ea"/>
                  </a:rPr>
                  <a:t>映射为分布</a:t>
                </a:r>
                <a14:m>
                  <m:oMath xmlns:m="http://schemas.openxmlformats.org/officeDocument/2006/math">
                    <m:r>
                      <a:rPr lang="zh-CN" altLang="en-US" sz="1600" i="1">
                        <a:latin typeface="Cambria Math" panose="02040503050406030204" pitchFamily="18" charset="0"/>
                      </a:rPr>
                      <m:t>𝜙</m:t>
                    </m:r>
                    <m:r>
                      <a:rPr lang="zh-CN" altLang="en-US" sz="1600" i="1">
                        <a:latin typeface="Cambria Math" panose="02040503050406030204" pitchFamily="18" charset="0"/>
                      </a:rPr>
                      <m:t>，</m:t>
                    </m:r>
                  </m:oMath>
                </a14:m>
                <a:endParaRPr lang="en-US" altLang="zh-CN" sz="1600" i="1" dirty="0">
                  <a:latin typeface="Cambria Math" panose="02040503050406030204" pitchFamily="18" charset="0"/>
                </a:endParaRPr>
              </a:p>
              <a:p>
                <a:pPr>
                  <a:lnSpc>
                    <a:spcPct val="125000"/>
                  </a:lnSpc>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ea typeface="+mj-ea"/>
                        </a:rPr>
                        <m:t>𝜙</m:t>
                      </m:r>
                      <m:d>
                        <m:dPr>
                          <m:ctrlPr>
                            <a:rPr lang="en-US" altLang="zh-CN" sz="1600" b="0" i="1" smtClean="0">
                              <a:latin typeface="Cambria Math" panose="02040503050406030204" pitchFamily="18" charset="0"/>
                              <a:ea typeface="+mj-ea"/>
                            </a:rPr>
                          </m:ctrlPr>
                        </m:dPr>
                        <m:e>
                          <m:sSub>
                            <m:sSubPr>
                              <m:ctrlPr>
                                <a:rPr lang="en-US" altLang="zh-CN" sz="1600" b="0" i="1" smtClean="0">
                                  <a:latin typeface="Cambria Math" panose="02040503050406030204" pitchFamily="18" charset="0"/>
                                  <a:ea typeface="+mj-ea"/>
                                </a:rPr>
                              </m:ctrlPr>
                            </m:sSubPr>
                            <m:e>
                              <m:r>
                                <a:rPr lang="en-US" altLang="zh-CN" sz="1600" b="0" i="1" smtClean="0">
                                  <a:latin typeface="Cambria Math" panose="02040503050406030204" pitchFamily="18" charset="0"/>
                                  <a:ea typeface="+mj-ea"/>
                                </a:rPr>
                                <m:t>𝑦</m:t>
                              </m:r>
                            </m:e>
                            <m:sub>
                              <m:r>
                                <a:rPr lang="en-US" altLang="zh-CN" sz="1600" b="0" i="1" smtClean="0">
                                  <a:latin typeface="Cambria Math" panose="02040503050406030204" pitchFamily="18" charset="0"/>
                                  <a:ea typeface="+mj-ea"/>
                                </a:rPr>
                                <m:t>𝑖</m:t>
                              </m:r>
                            </m:sub>
                          </m:sSub>
                          <m:r>
                            <a:rPr lang="en-US" altLang="zh-CN" sz="1600" b="0" i="1" smtClean="0">
                              <a:latin typeface="Cambria Math" panose="02040503050406030204" pitchFamily="18" charset="0"/>
                              <a:ea typeface="+mj-ea"/>
                            </a:rPr>
                            <m:t>;</m:t>
                          </m:r>
                          <m:r>
                            <a:rPr lang="zh-CN" altLang="en-US" sz="1600" b="0" i="1" smtClean="0">
                              <a:latin typeface="Cambria Math" panose="02040503050406030204" pitchFamily="18" charset="0"/>
                              <a:ea typeface="+mj-ea"/>
                            </a:rPr>
                            <m:t>𝛾</m:t>
                          </m:r>
                        </m:e>
                      </m:d>
                      <m:r>
                        <a:rPr lang="en-US" altLang="zh-CN" sz="1600" b="0" i="1" smtClean="0">
                          <a:latin typeface="Cambria Math" panose="02040503050406030204" pitchFamily="18" charset="0"/>
                          <a:ea typeface="+mj-ea"/>
                        </a:rPr>
                        <m:t>=</m:t>
                      </m:r>
                      <m:f>
                        <m:fPr>
                          <m:ctrlPr>
                            <a:rPr lang="en-US" altLang="zh-CN" sz="1600" b="0" i="1" smtClean="0">
                              <a:latin typeface="Cambria Math" panose="02040503050406030204" pitchFamily="18" charset="0"/>
                              <a:ea typeface="+mj-ea"/>
                            </a:rPr>
                          </m:ctrlPr>
                        </m:fPr>
                        <m:num>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2</m:t>
                              </m:r>
                            </m:e>
                            <m:sup>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b="0" i="1" smtClean="0">
                                      <a:latin typeface="Cambria Math" panose="02040503050406030204" pitchFamily="18" charset="0"/>
                                    </a:rPr>
                                    <m:t>𝑖</m:t>
                                  </m:r>
                                </m:sub>
                              </m:sSub>
                            </m:sup>
                          </m:sSup>
                          <m:r>
                            <a:rPr lang="en-US" altLang="zh-CN" sz="1600" b="0" i="1" smtClean="0">
                              <a:latin typeface="Cambria Math" panose="02040503050406030204" pitchFamily="18" charset="0"/>
                              <a:ea typeface="+mj-ea"/>
                            </a:rPr>
                            <m:t>−</m:t>
                          </m:r>
                          <m:sSub>
                            <m:sSubPr>
                              <m:ctrlPr>
                                <a:rPr lang="en-US" altLang="zh-CN" sz="1600" b="0" i="1" smtClean="0">
                                  <a:latin typeface="Cambria Math" panose="02040503050406030204" pitchFamily="18" charset="0"/>
                                  <a:ea typeface="+mj-ea"/>
                                </a:rPr>
                              </m:ctrlPr>
                            </m:sSubPr>
                            <m:e>
                              <m:r>
                                <a:rPr lang="zh-CN" altLang="en-US" sz="1600" b="0" i="1" smtClean="0">
                                  <a:latin typeface="Cambria Math" panose="02040503050406030204" pitchFamily="18" charset="0"/>
                                  <a:ea typeface="+mj-ea"/>
                                </a:rPr>
                                <m:t>𝛾</m:t>
                              </m:r>
                            </m:e>
                            <m:sub>
                              <m:r>
                                <a:rPr lang="en-US" altLang="zh-CN" sz="1600" b="0" i="1" smtClean="0">
                                  <a:latin typeface="Cambria Math" panose="02040503050406030204" pitchFamily="18" charset="0"/>
                                  <a:ea typeface="+mj-ea"/>
                                </a:rPr>
                                <m:t>𝑖</m:t>
                              </m:r>
                            </m:sub>
                          </m:sSub>
                        </m:num>
                        <m:den>
                          <m:nary>
                            <m:naryPr>
                              <m:chr m:val="∑"/>
                              <m:limLoc m:val="subSup"/>
                              <m:ctrlPr>
                                <a:rPr lang="en-US" altLang="zh-CN" sz="1600" b="0" i="1" smtClean="0">
                                  <a:latin typeface="Cambria Math" panose="02040503050406030204" pitchFamily="18" charset="0"/>
                                  <a:ea typeface="+mj-ea"/>
                                </a:rPr>
                              </m:ctrlPr>
                            </m:naryPr>
                            <m:sub>
                              <m:r>
                                <m:rPr>
                                  <m:brk m:alnAt="25"/>
                                </m:rPr>
                                <a:rPr lang="en-US" altLang="zh-CN" sz="1600" b="0" i="1" smtClean="0">
                                  <a:latin typeface="Cambria Math" panose="02040503050406030204" pitchFamily="18" charset="0"/>
                                  <a:ea typeface="+mj-ea"/>
                                </a:rPr>
                                <m:t>𝑗</m:t>
                              </m:r>
                              <m:r>
                                <a:rPr lang="en-US" altLang="zh-CN" sz="1600" b="0" i="1" smtClean="0">
                                  <a:latin typeface="Cambria Math" panose="02040503050406030204" pitchFamily="18" charset="0"/>
                                  <a:ea typeface="+mj-ea"/>
                                </a:rPr>
                                <m:t>=1</m:t>
                              </m:r>
                            </m:sub>
                            <m:sup>
                              <m:r>
                                <a:rPr lang="en-US" altLang="zh-CN" sz="1600" b="0" i="1" smtClean="0">
                                  <a:latin typeface="Cambria Math" panose="02040503050406030204" pitchFamily="18" charset="0"/>
                                  <a:ea typeface="+mj-ea"/>
                                </a:rPr>
                                <m:t>𝑚</m:t>
                              </m:r>
                            </m:sup>
                            <m:e>
                              <m:sSup>
                                <m:sSupPr>
                                  <m:ctrlPr>
                                    <a:rPr lang="en-US" altLang="zh-CN" sz="1600" b="0" i="1" smtClean="0">
                                      <a:latin typeface="Cambria Math" panose="02040503050406030204" pitchFamily="18" charset="0"/>
                                      <a:ea typeface="+mj-ea"/>
                                    </a:rPr>
                                  </m:ctrlPr>
                                </m:sSupPr>
                                <m:e>
                                  <m:r>
                                    <a:rPr lang="en-US" altLang="zh-CN" sz="1600" b="0" i="1" smtClean="0">
                                      <a:latin typeface="Cambria Math" panose="02040503050406030204" pitchFamily="18" charset="0"/>
                                      <a:ea typeface="+mj-ea"/>
                                    </a:rPr>
                                    <m:t>(2</m:t>
                                  </m:r>
                                </m:e>
                                <m:sup>
                                  <m:sSub>
                                    <m:sSubPr>
                                      <m:ctrlPr>
                                        <a:rPr lang="en-US" altLang="zh-CN" sz="1600" b="0" i="1" smtClean="0">
                                          <a:latin typeface="Cambria Math" panose="02040503050406030204" pitchFamily="18" charset="0"/>
                                          <a:ea typeface="+mj-ea"/>
                                        </a:rPr>
                                      </m:ctrlPr>
                                    </m:sSubPr>
                                    <m:e>
                                      <m:r>
                                        <a:rPr lang="en-US" altLang="zh-CN" sz="1600" b="0" i="1" smtClean="0">
                                          <a:latin typeface="Cambria Math" panose="02040503050406030204" pitchFamily="18" charset="0"/>
                                          <a:ea typeface="+mj-ea"/>
                                        </a:rPr>
                                        <m:t>𝑦</m:t>
                                      </m:r>
                                    </m:e>
                                    <m:sub>
                                      <m:r>
                                        <a:rPr lang="en-US" altLang="zh-CN" sz="1600" b="0" i="1" smtClean="0">
                                          <a:latin typeface="Cambria Math" panose="02040503050406030204" pitchFamily="18" charset="0"/>
                                          <a:ea typeface="+mj-ea"/>
                                        </a:rPr>
                                        <m:t>𝑗</m:t>
                                      </m:r>
                                    </m:sub>
                                  </m:sSub>
                                </m:sup>
                              </m:sSup>
                            </m:e>
                          </m:nary>
                          <m:r>
                            <a:rPr lang="en-US" altLang="zh-CN" sz="1600" b="0" i="1" smtClean="0">
                              <a:latin typeface="Cambria Math" panose="02040503050406030204" pitchFamily="18" charset="0"/>
                              <a:ea typeface="+mj-ea"/>
                            </a:rPr>
                            <m:t>−</m:t>
                          </m:r>
                          <m:sSub>
                            <m:sSubPr>
                              <m:ctrlPr>
                                <a:rPr lang="en-US" altLang="zh-CN" sz="1600" b="0" i="1" smtClean="0">
                                  <a:latin typeface="Cambria Math" panose="02040503050406030204" pitchFamily="18" charset="0"/>
                                  <a:ea typeface="+mj-ea"/>
                                </a:rPr>
                              </m:ctrlPr>
                            </m:sSubPr>
                            <m:e>
                              <m:r>
                                <a:rPr lang="zh-CN" altLang="en-US" sz="1600" b="0" i="1" smtClean="0">
                                  <a:latin typeface="Cambria Math" panose="02040503050406030204" pitchFamily="18" charset="0"/>
                                  <a:ea typeface="+mj-ea"/>
                                </a:rPr>
                                <m:t>𝛾</m:t>
                              </m:r>
                            </m:e>
                            <m:sub>
                              <m:r>
                                <a:rPr lang="en-US" altLang="zh-CN" sz="1600" b="0" i="1" smtClean="0">
                                  <a:latin typeface="Cambria Math" panose="02040503050406030204" pitchFamily="18" charset="0"/>
                                  <a:ea typeface="+mj-ea"/>
                                </a:rPr>
                                <m:t>𝑗</m:t>
                              </m:r>
                            </m:sub>
                          </m:sSub>
                          <m:r>
                            <a:rPr lang="en-US" altLang="zh-CN" sz="1600" b="0" i="1" smtClean="0">
                              <a:latin typeface="Cambria Math" panose="02040503050406030204" pitchFamily="18" charset="0"/>
                              <a:ea typeface="+mj-ea"/>
                            </a:rPr>
                            <m:t>)</m:t>
                          </m:r>
                        </m:den>
                      </m:f>
                      <m:r>
                        <a:rPr lang="en-US" altLang="zh-CN" sz="1600" b="0" i="1" smtClean="0">
                          <a:latin typeface="Cambria Math" panose="02040503050406030204" pitchFamily="18" charset="0"/>
                          <a:ea typeface="+mj-ea"/>
                        </a:rPr>
                        <m:t>,</m:t>
                      </m:r>
                      <m:r>
                        <a:rPr lang="en-US" altLang="zh-CN" sz="1600" b="0" i="1" smtClean="0">
                          <a:latin typeface="Cambria Math" panose="02040503050406030204" pitchFamily="18" charset="0"/>
                          <a:ea typeface="+mj-ea"/>
                        </a:rPr>
                        <m:t>𝑤h𝑒𝑟𝑒</m:t>
                      </m:r>
                      <m:r>
                        <a:rPr lang="en-US" altLang="zh-CN" sz="1600" b="0" i="1" smtClean="0">
                          <a:latin typeface="Cambria Math" panose="02040503050406030204" pitchFamily="18" charset="0"/>
                          <a:ea typeface="+mj-ea"/>
                        </a:rPr>
                        <m:t> </m:t>
                      </m:r>
                      <m:r>
                        <a:rPr lang="zh-CN" altLang="en-US" sz="1600" b="0" i="1" smtClean="0">
                          <a:latin typeface="Cambria Math" panose="02040503050406030204" pitchFamily="18" charset="0"/>
                          <a:ea typeface="+mj-ea"/>
                        </a:rPr>
                        <m:t>𝛾𝜖</m:t>
                      </m:r>
                      <m:sSup>
                        <m:sSupPr>
                          <m:ctrlPr>
                            <a:rPr lang="en-US" altLang="zh-CN" sz="1600" b="0" i="1" smtClean="0">
                              <a:latin typeface="Cambria Math" panose="02040503050406030204" pitchFamily="18" charset="0"/>
                              <a:ea typeface="+mj-ea"/>
                            </a:rPr>
                          </m:ctrlPr>
                        </m:sSupPr>
                        <m:e>
                          <m:r>
                            <a:rPr lang="en-US" altLang="zh-CN" sz="1600" b="0" i="1" smtClean="0">
                              <a:latin typeface="Cambria Math" panose="02040503050406030204" pitchFamily="18" charset="0"/>
                              <a:ea typeface="+mj-ea"/>
                            </a:rPr>
                            <m:t>[0,1]</m:t>
                          </m:r>
                        </m:e>
                        <m:sup>
                          <m:r>
                            <a:rPr lang="en-US" altLang="zh-CN" sz="1600" b="0" i="1" smtClean="0">
                              <a:latin typeface="Cambria Math" panose="02040503050406030204" pitchFamily="18" charset="0"/>
                              <a:ea typeface="+mj-ea"/>
                            </a:rPr>
                            <m:t>𝑚</m:t>
                          </m:r>
                        </m:sup>
                      </m:sSup>
                    </m:oMath>
                  </m:oMathPara>
                </a14:m>
                <a:endParaRPr lang="en-US" altLang="zh-CN" sz="1600" dirty="0">
                  <a:latin typeface="+mj-ea"/>
                  <a:ea typeface="+mj-ea"/>
                </a:endParaRPr>
              </a:p>
            </p:txBody>
          </p:sp>
        </mc:Choice>
        <mc:Fallback xmlns="">
          <p:sp>
            <p:nvSpPr>
              <p:cNvPr id="20" name="文本框 19">
                <a:extLst>
                  <a:ext uri="{FF2B5EF4-FFF2-40B4-BE49-F238E27FC236}">
                    <a16:creationId xmlns:a16="http://schemas.microsoft.com/office/drawing/2014/main" id="{6F02C41A-1845-4879-B0FE-4A066E779788}"/>
                  </a:ext>
                </a:extLst>
              </p:cNvPr>
              <p:cNvSpPr txBox="1">
                <a:spLocks noRot="1" noChangeAspect="1" noMove="1" noResize="1" noEditPoints="1" noAdjustHandles="1" noChangeArrowheads="1" noChangeShapeType="1" noTextEdit="1"/>
              </p:cNvSpPr>
              <p:nvPr/>
            </p:nvSpPr>
            <p:spPr>
              <a:xfrm>
                <a:off x="4980845" y="4118311"/>
                <a:ext cx="6767513" cy="1099083"/>
              </a:xfrm>
              <a:prstGeom prst="rect">
                <a:avLst/>
              </a:prstGeom>
              <a:blipFill>
                <a:blip r:embed="rId4"/>
                <a:stretch>
                  <a:fillRect l="-3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6" name="表格 15">
                <a:extLst>
                  <a:ext uri="{FF2B5EF4-FFF2-40B4-BE49-F238E27FC236}">
                    <a16:creationId xmlns:a16="http://schemas.microsoft.com/office/drawing/2014/main" id="{C6793E24-F279-489F-98FB-DB01C7AEC088}"/>
                  </a:ext>
                </a:extLst>
              </p:cNvPr>
              <p:cNvGraphicFramePr>
                <a:graphicFrameLocks noGrp="1"/>
              </p:cNvGraphicFramePr>
              <p:nvPr>
                <p:extLst>
                  <p:ext uri="{D42A27DB-BD31-4B8C-83A1-F6EECF244321}">
                    <p14:modId xmlns:p14="http://schemas.microsoft.com/office/powerpoint/2010/main" val="433230779"/>
                  </p:ext>
                </p:extLst>
              </p:nvPr>
            </p:nvGraphicFramePr>
            <p:xfrm>
              <a:off x="520931" y="1706034"/>
              <a:ext cx="3989157" cy="1384735"/>
            </p:xfrm>
            <a:graphic>
              <a:graphicData uri="http://schemas.openxmlformats.org/drawingml/2006/table">
                <a:tbl>
                  <a:tblPr firstRow="1" bandRow="1">
                    <a:tableStyleId>{22838BEF-8BB2-4498-84A7-C5851F593DF1}</a:tableStyleId>
                  </a:tblPr>
                  <a:tblGrid>
                    <a:gridCol w="942181">
                      <a:extLst>
                        <a:ext uri="{9D8B030D-6E8A-4147-A177-3AD203B41FA5}">
                          <a16:colId xmlns:a16="http://schemas.microsoft.com/office/drawing/2014/main" val="2072794148"/>
                        </a:ext>
                      </a:extLst>
                    </a:gridCol>
                    <a:gridCol w="3046976">
                      <a:extLst>
                        <a:ext uri="{9D8B030D-6E8A-4147-A177-3AD203B41FA5}">
                          <a16:colId xmlns:a16="http://schemas.microsoft.com/office/drawing/2014/main" val="1982861919"/>
                        </a:ext>
                      </a:extLst>
                    </a:gridCol>
                  </a:tblGrid>
                  <a:tr h="325809">
                    <a:tc>
                      <a:txBody>
                        <a:bodyPr/>
                        <a:lstStyle/>
                        <a:p>
                          <a:pPr algn="ctr"/>
                          <a:r>
                            <a:rPr lang="zh-CN" altLang="en-US" sz="1400" dirty="0">
                              <a:latin typeface="+mj-ea"/>
                              <a:ea typeface="+mj-ea"/>
                            </a:rPr>
                            <a:t>模型</a:t>
                          </a:r>
                          <a:endParaRPr lang="zh-CN" altLang="en-US" sz="1400" dirty="0">
                            <a:solidFill>
                              <a:schemeClr val="bg1"/>
                            </a:solidFill>
                            <a:latin typeface="+mj-ea"/>
                            <a:ea typeface="+mj-ea"/>
                          </a:endParaRPr>
                        </a:p>
                      </a:txBody>
                      <a:tcPr/>
                    </a:tc>
                    <a:tc>
                      <a:txBody>
                        <a:bodyPr/>
                        <a:lstStyle/>
                        <a:p>
                          <a:pPr algn="ctr"/>
                          <a:r>
                            <a:rPr lang="zh-CN" altLang="en-US" sz="1400" dirty="0">
                              <a:latin typeface="+mj-ea"/>
                              <a:ea typeface="+mj-ea"/>
                            </a:rPr>
                            <a:t>评价</a:t>
                          </a:r>
                          <a:endParaRPr lang="zh-CN" altLang="en-US" sz="1400" dirty="0">
                            <a:solidFill>
                              <a:schemeClr val="bg1"/>
                            </a:solidFill>
                            <a:latin typeface="+mj-ea"/>
                            <a:ea typeface="+mj-ea"/>
                          </a:endParaRPr>
                        </a:p>
                      </a:txBody>
                      <a:tcPr/>
                    </a:tc>
                    <a:extLst>
                      <a:ext uri="{0D108BD9-81ED-4DB2-BD59-A6C34878D82A}">
                        <a16:rowId xmlns:a16="http://schemas.microsoft.com/office/drawing/2014/main" val="174004264"/>
                      </a:ext>
                    </a:extLst>
                  </a:tr>
                  <a:tr h="326382">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mj-ea"/>
                                  </a:rPr>
                                  <m:t>𝐺𝐵𝐷𝑇</m:t>
                                </m:r>
                              </m:oMath>
                            </m:oMathPara>
                          </a14:m>
                          <a:endParaRPr lang="zh-CN" altLang="en-US" sz="1400" dirty="0">
                            <a:latin typeface="+mj-ea"/>
                            <a:ea typeface="+mj-ea"/>
                          </a:endParaRPr>
                        </a:p>
                      </a:txBody>
                      <a:tcPr/>
                    </a:tc>
                    <a:tc>
                      <a:txBody>
                        <a:bodyPr/>
                        <a:lstStyle/>
                        <a:p>
                          <a:pPr algn="ctr"/>
                          <a:r>
                            <a:rPr lang="zh-CN" altLang="en-US" sz="1400" dirty="0">
                              <a:latin typeface="+mj-ea"/>
                              <a:ea typeface="+mj-ea"/>
                            </a:rPr>
                            <a:t>有效组合特征，但性能瓶颈突出</a:t>
                          </a:r>
                        </a:p>
                      </a:txBody>
                      <a:tcPr/>
                    </a:tc>
                    <a:extLst>
                      <a:ext uri="{0D108BD9-81ED-4DB2-BD59-A6C34878D82A}">
                        <a16:rowId xmlns:a16="http://schemas.microsoft.com/office/drawing/2014/main" val="3341425388"/>
                      </a:ext>
                    </a:extLst>
                  </a:tr>
                  <a:tr h="366272">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mj-ea"/>
                                  </a:rPr>
                                  <m:t>𝑋𝐺𝐵𝑜𝑜𝑠𝑡</m:t>
                                </m:r>
                              </m:oMath>
                            </m:oMathPara>
                          </a14:m>
                          <a:endParaRPr lang="zh-CN" altLang="en-US" sz="1400" dirty="0">
                            <a:latin typeface="+mj-ea"/>
                            <a:ea typeface="+mj-ea"/>
                          </a:endParaRPr>
                        </a:p>
                      </a:txBody>
                      <a:tcPr/>
                    </a:tc>
                    <a:tc>
                      <a:txBody>
                        <a:bodyPr/>
                        <a:lstStyle/>
                        <a:p>
                          <a:pPr algn="ctr"/>
                          <a:r>
                            <a:rPr lang="zh-CN" altLang="en-US" sz="1400" dirty="0">
                              <a:latin typeface="+mj-ea"/>
                              <a:ea typeface="+mj-ea"/>
                            </a:rPr>
                            <a:t>二阶加速，工程实现，采样等</a:t>
                          </a:r>
                        </a:p>
                      </a:txBody>
                      <a:tcPr/>
                    </a:tc>
                    <a:extLst>
                      <a:ext uri="{0D108BD9-81ED-4DB2-BD59-A6C34878D82A}">
                        <a16:rowId xmlns:a16="http://schemas.microsoft.com/office/drawing/2014/main" val="164141048"/>
                      </a:ext>
                    </a:extLst>
                  </a:tr>
                  <a:tr h="366272">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solidFill>
                                      <a:srgbClr val="00B050"/>
                                    </a:solidFill>
                                    <a:latin typeface="Cambria Math" panose="02040503050406030204" pitchFamily="18" charset="0"/>
                                    <a:ea typeface="+mj-ea"/>
                                  </a:rPr>
                                  <m:t>𝐿𝑖𝑔h𝑡𝐺𝐵𝑀</m:t>
                                </m:r>
                              </m:oMath>
                            </m:oMathPara>
                          </a14:m>
                          <a:endParaRPr lang="zh-CN" altLang="en-US" sz="1400" dirty="0">
                            <a:solidFill>
                              <a:srgbClr val="00B050"/>
                            </a:solidFill>
                            <a:latin typeface="+mj-ea"/>
                            <a:ea typeface="+mj-ea"/>
                          </a:endParaRPr>
                        </a:p>
                      </a:txBody>
                      <a:tcPr/>
                    </a:tc>
                    <a:tc>
                      <a:txBody>
                        <a:bodyPr/>
                        <a:lstStyle/>
                        <a:p>
                          <a:pPr algn="ctr"/>
                          <a:r>
                            <a:rPr lang="zh-CN" altLang="en-US" sz="1400" dirty="0">
                              <a:solidFill>
                                <a:srgbClr val="00B050"/>
                              </a:solidFill>
                              <a:latin typeface="+mj-ea"/>
                              <a:ea typeface="+mj-ea"/>
                            </a:rPr>
                            <a:t>内存优化，训练再加速，类别型特征</a:t>
                          </a:r>
                          <a:endParaRPr lang="zh-CN" altLang="en-US" sz="1400" b="1" dirty="0">
                            <a:solidFill>
                              <a:srgbClr val="00B050"/>
                            </a:solidFill>
                            <a:latin typeface="+mj-ea"/>
                            <a:ea typeface="+mj-ea"/>
                          </a:endParaRPr>
                        </a:p>
                      </a:txBody>
                      <a:tcPr/>
                    </a:tc>
                    <a:extLst>
                      <a:ext uri="{0D108BD9-81ED-4DB2-BD59-A6C34878D82A}">
                        <a16:rowId xmlns:a16="http://schemas.microsoft.com/office/drawing/2014/main" val="1654713997"/>
                      </a:ext>
                    </a:extLst>
                  </a:tr>
                </a:tbl>
              </a:graphicData>
            </a:graphic>
          </p:graphicFrame>
        </mc:Choice>
        <mc:Fallback xmlns="">
          <p:graphicFrame>
            <p:nvGraphicFramePr>
              <p:cNvPr id="16" name="表格 15">
                <a:extLst>
                  <a:ext uri="{FF2B5EF4-FFF2-40B4-BE49-F238E27FC236}">
                    <a16:creationId xmlns:a16="http://schemas.microsoft.com/office/drawing/2014/main" id="{C6793E24-F279-489F-98FB-DB01C7AEC088}"/>
                  </a:ext>
                </a:extLst>
              </p:cNvPr>
              <p:cNvGraphicFramePr>
                <a:graphicFrameLocks noGrp="1"/>
              </p:cNvGraphicFramePr>
              <p:nvPr>
                <p:extLst>
                  <p:ext uri="{D42A27DB-BD31-4B8C-83A1-F6EECF244321}">
                    <p14:modId xmlns:p14="http://schemas.microsoft.com/office/powerpoint/2010/main" val="433230779"/>
                  </p:ext>
                </p:extLst>
              </p:nvPr>
            </p:nvGraphicFramePr>
            <p:xfrm>
              <a:off x="520931" y="1706034"/>
              <a:ext cx="3989157" cy="1384735"/>
            </p:xfrm>
            <a:graphic>
              <a:graphicData uri="http://schemas.openxmlformats.org/drawingml/2006/table">
                <a:tbl>
                  <a:tblPr firstRow="1" bandRow="1">
                    <a:tableStyleId>{22838BEF-8BB2-4498-84A7-C5851F593DF1}</a:tableStyleId>
                  </a:tblPr>
                  <a:tblGrid>
                    <a:gridCol w="942181">
                      <a:extLst>
                        <a:ext uri="{9D8B030D-6E8A-4147-A177-3AD203B41FA5}">
                          <a16:colId xmlns:a16="http://schemas.microsoft.com/office/drawing/2014/main" val="2072794148"/>
                        </a:ext>
                      </a:extLst>
                    </a:gridCol>
                    <a:gridCol w="3046976">
                      <a:extLst>
                        <a:ext uri="{9D8B030D-6E8A-4147-A177-3AD203B41FA5}">
                          <a16:colId xmlns:a16="http://schemas.microsoft.com/office/drawing/2014/main" val="1982861919"/>
                        </a:ext>
                      </a:extLst>
                    </a:gridCol>
                  </a:tblGrid>
                  <a:tr h="325809">
                    <a:tc>
                      <a:txBody>
                        <a:bodyPr/>
                        <a:lstStyle/>
                        <a:p>
                          <a:pPr algn="ctr"/>
                          <a:r>
                            <a:rPr lang="zh-CN" altLang="en-US" sz="1400" dirty="0">
                              <a:latin typeface="+mj-ea"/>
                              <a:ea typeface="+mj-ea"/>
                            </a:rPr>
                            <a:t>模型</a:t>
                          </a:r>
                          <a:endParaRPr lang="zh-CN" altLang="en-US" sz="1400" dirty="0">
                            <a:solidFill>
                              <a:schemeClr val="bg1"/>
                            </a:solidFill>
                            <a:latin typeface="+mj-ea"/>
                            <a:ea typeface="+mj-ea"/>
                          </a:endParaRPr>
                        </a:p>
                      </a:txBody>
                      <a:tcPr/>
                    </a:tc>
                    <a:tc>
                      <a:txBody>
                        <a:bodyPr/>
                        <a:lstStyle/>
                        <a:p>
                          <a:pPr algn="ctr"/>
                          <a:r>
                            <a:rPr lang="zh-CN" altLang="en-US" sz="1400" dirty="0">
                              <a:latin typeface="+mj-ea"/>
                              <a:ea typeface="+mj-ea"/>
                            </a:rPr>
                            <a:t>评价</a:t>
                          </a:r>
                          <a:endParaRPr lang="zh-CN" altLang="en-US" sz="1400" dirty="0">
                            <a:solidFill>
                              <a:schemeClr val="bg1"/>
                            </a:solidFill>
                            <a:latin typeface="+mj-ea"/>
                            <a:ea typeface="+mj-ea"/>
                          </a:endParaRPr>
                        </a:p>
                      </a:txBody>
                      <a:tcPr/>
                    </a:tc>
                    <a:extLst>
                      <a:ext uri="{0D108BD9-81ED-4DB2-BD59-A6C34878D82A}">
                        <a16:rowId xmlns:a16="http://schemas.microsoft.com/office/drawing/2014/main" val="174004264"/>
                      </a:ext>
                    </a:extLst>
                  </a:tr>
                  <a:tr h="326382">
                    <a:tc>
                      <a:txBody>
                        <a:bodyPr/>
                        <a:lstStyle/>
                        <a:p>
                          <a:endParaRPr lang="zh-CN"/>
                        </a:p>
                      </a:txBody>
                      <a:tcPr>
                        <a:blipFill>
                          <a:blip r:embed="rId5"/>
                          <a:stretch>
                            <a:fillRect l="-645" t="-101852" r="-323871" b="-227778"/>
                          </a:stretch>
                        </a:blipFill>
                      </a:tcPr>
                    </a:tc>
                    <a:tc>
                      <a:txBody>
                        <a:bodyPr/>
                        <a:lstStyle/>
                        <a:p>
                          <a:pPr algn="ctr"/>
                          <a:r>
                            <a:rPr lang="zh-CN" altLang="en-US" sz="1400" dirty="0">
                              <a:latin typeface="+mj-ea"/>
                              <a:ea typeface="+mj-ea"/>
                            </a:rPr>
                            <a:t>有效组合特征，但性能瓶颈突出</a:t>
                          </a:r>
                        </a:p>
                      </a:txBody>
                      <a:tcPr/>
                    </a:tc>
                    <a:extLst>
                      <a:ext uri="{0D108BD9-81ED-4DB2-BD59-A6C34878D82A}">
                        <a16:rowId xmlns:a16="http://schemas.microsoft.com/office/drawing/2014/main" val="3341425388"/>
                      </a:ext>
                    </a:extLst>
                  </a:tr>
                  <a:tr h="366272">
                    <a:tc>
                      <a:txBody>
                        <a:bodyPr/>
                        <a:lstStyle/>
                        <a:p>
                          <a:endParaRPr lang="zh-CN"/>
                        </a:p>
                      </a:txBody>
                      <a:tcPr>
                        <a:blipFill>
                          <a:blip r:embed="rId5"/>
                          <a:stretch>
                            <a:fillRect l="-645" t="-181667" r="-323871" b="-105000"/>
                          </a:stretch>
                        </a:blipFill>
                      </a:tcPr>
                    </a:tc>
                    <a:tc>
                      <a:txBody>
                        <a:bodyPr/>
                        <a:lstStyle/>
                        <a:p>
                          <a:pPr algn="ctr"/>
                          <a:r>
                            <a:rPr lang="zh-CN" altLang="en-US" sz="1400" dirty="0">
                              <a:latin typeface="+mj-ea"/>
                              <a:ea typeface="+mj-ea"/>
                            </a:rPr>
                            <a:t>二阶加速，工程实现，采样等</a:t>
                          </a:r>
                        </a:p>
                      </a:txBody>
                      <a:tcPr/>
                    </a:tc>
                    <a:extLst>
                      <a:ext uri="{0D108BD9-81ED-4DB2-BD59-A6C34878D82A}">
                        <a16:rowId xmlns:a16="http://schemas.microsoft.com/office/drawing/2014/main" val="164141048"/>
                      </a:ext>
                    </a:extLst>
                  </a:tr>
                  <a:tr h="366272">
                    <a:tc>
                      <a:txBody>
                        <a:bodyPr/>
                        <a:lstStyle/>
                        <a:p>
                          <a:endParaRPr lang="zh-CN"/>
                        </a:p>
                      </a:txBody>
                      <a:tcPr>
                        <a:blipFill>
                          <a:blip r:embed="rId5"/>
                          <a:stretch>
                            <a:fillRect l="-645" t="-277049" r="-323871" b="-3279"/>
                          </a:stretch>
                        </a:blipFill>
                      </a:tcPr>
                    </a:tc>
                    <a:tc>
                      <a:txBody>
                        <a:bodyPr/>
                        <a:lstStyle/>
                        <a:p>
                          <a:pPr algn="ctr"/>
                          <a:r>
                            <a:rPr lang="zh-CN" altLang="en-US" sz="1400" dirty="0">
                              <a:solidFill>
                                <a:srgbClr val="00B050"/>
                              </a:solidFill>
                              <a:latin typeface="+mj-ea"/>
                              <a:ea typeface="+mj-ea"/>
                            </a:rPr>
                            <a:t>内存优化，训练再加速，类别型特征</a:t>
                          </a:r>
                          <a:endParaRPr lang="zh-CN" altLang="en-US" sz="1400" b="1" dirty="0">
                            <a:solidFill>
                              <a:srgbClr val="00B050"/>
                            </a:solidFill>
                            <a:latin typeface="+mj-ea"/>
                            <a:ea typeface="+mj-ea"/>
                          </a:endParaRPr>
                        </a:p>
                      </a:txBody>
                      <a:tcPr/>
                    </a:tc>
                    <a:extLst>
                      <a:ext uri="{0D108BD9-81ED-4DB2-BD59-A6C34878D82A}">
                        <a16:rowId xmlns:a16="http://schemas.microsoft.com/office/drawing/2014/main" val="165471399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表格 16">
                <a:extLst>
                  <a:ext uri="{FF2B5EF4-FFF2-40B4-BE49-F238E27FC236}">
                    <a16:creationId xmlns:a16="http://schemas.microsoft.com/office/drawing/2014/main" id="{8705669E-AC5F-40B0-B083-1B2B24ACFA08}"/>
                  </a:ext>
                </a:extLst>
              </p:cNvPr>
              <p:cNvGraphicFramePr>
                <a:graphicFrameLocks noGrp="1"/>
              </p:cNvGraphicFramePr>
              <p:nvPr>
                <p:extLst>
                  <p:ext uri="{D42A27DB-BD31-4B8C-83A1-F6EECF244321}">
                    <p14:modId xmlns:p14="http://schemas.microsoft.com/office/powerpoint/2010/main" val="1489602931"/>
                  </p:ext>
                </p:extLst>
              </p:nvPr>
            </p:nvGraphicFramePr>
            <p:xfrm>
              <a:off x="508231" y="4770573"/>
              <a:ext cx="4001857" cy="1429550"/>
            </p:xfrm>
            <a:graphic>
              <a:graphicData uri="http://schemas.openxmlformats.org/drawingml/2006/table">
                <a:tbl>
                  <a:tblPr firstRow="1" bandRow="1">
                    <a:tableStyleId>{BDBED569-4797-4DF1-A0F4-6AAB3CD982D8}</a:tableStyleId>
                  </a:tblPr>
                  <a:tblGrid>
                    <a:gridCol w="1081012">
                      <a:extLst>
                        <a:ext uri="{9D8B030D-6E8A-4147-A177-3AD203B41FA5}">
                          <a16:colId xmlns:a16="http://schemas.microsoft.com/office/drawing/2014/main" val="2072794148"/>
                        </a:ext>
                      </a:extLst>
                    </a:gridCol>
                    <a:gridCol w="2920845">
                      <a:extLst>
                        <a:ext uri="{9D8B030D-6E8A-4147-A177-3AD203B41FA5}">
                          <a16:colId xmlns:a16="http://schemas.microsoft.com/office/drawing/2014/main" val="1982861919"/>
                        </a:ext>
                      </a:extLst>
                    </a:gridCol>
                  </a:tblGrid>
                  <a:tr h="320652">
                    <a:tc>
                      <a:txBody>
                        <a:bodyPr/>
                        <a:lstStyle/>
                        <a:p>
                          <a:pPr algn="ctr"/>
                          <a:r>
                            <a:rPr lang="zh-CN" altLang="en-US" sz="1400" dirty="0">
                              <a:latin typeface="+mj-ea"/>
                              <a:ea typeface="+mj-ea"/>
                            </a:rPr>
                            <a:t>建模思想</a:t>
                          </a:r>
                          <a:endParaRPr lang="zh-CN" altLang="en-US" sz="1400" dirty="0">
                            <a:solidFill>
                              <a:schemeClr val="tx1"/>
                            </a:solidFill>
                            <a:latin typeface="+mj-ea"/>
                            <a:ea typeface="+mj-ea"/>
                          </a:endParaRPr>
                        </a:p>
                      </a:txBody>
                      <a:tcPr/>
                    </a:tc>
                    <a:tc>
                      <a:txBody>
                        <a:bodyPr/>
                        <a:lstStyle/>
                        <a:p>
                          <a:pPr algn="ctr"/>
                          <a:r>
                            <a:rPr lang="zh-CN" altLang="en-US" sz="1400" dirty="0">
                              <a:latin typeface="+mj-ea"/>
                              <a:ea typeface="+mj-ea"/>
                            </a:rPr>
                            <a:t>评价</a:t>
                          </a:r>
                          <a:endParaRPr lang="zh-CN" altLang="en-US" sz="1400" dirty="0">
                            <a:solidFill>
                              <a:schemeClr val="tx1"/>
                            </a:solidFill>
                            <a:latin typeface="+mj-ea"/>
                            <a:ea typeface="+mj-ea"/>
                          </a:endParaRPr>
                        </a:p>
                      </a:txBody>
                      <a:tcPr/>
                    </a:tc>
                    <a:extLst>
                      <a:ext uri="{0D108BD9-81ED-4DB2-BD59-A6C34878D82A}">
                        <a16:rowId xmlns:a16="http://schemas.microsoft.com/office/drawing/2014/main" val="174004264"/>
                      </a:ext>
                    </a:extLst>
                  </a:tr>
                  <a:tr h="347494">
                    <a:tc>
                      <a:txBody>
                        <a:bodyPr/>
                        <a:lstStyle/>
                        <a:p>
                          <a:pPr algn="ctr"/>
                          <a14:m>
                            <m:oMathPara xmlns:m="http://schemas.openxmlformats.org/officeDocument/2006/math">
                              <m:oMathParaPr>
                                <m:jc m:val="centerGroup"/>
                              </m:oMathParaPr>
                              <m:oMath xmlns:m="http://schemas.openxmlformats.org/officeDocument/2006/math">
                                <m:r>
                                  <a:rPr lang="en-US" altLang="zh-CN" sz="1400" dirty="0" smtClean="0">
                                    <a:latin typeface="Cambria Math" panose="02040503050406030204" pitchFamily="18" charset="0"/>
                                    <a:ea typeface="+mj-ea"/>
                                  </a:rPr>
                                  <m:t>𝑃𝑜𝑖𝑛𝑡𝑤𝑖𝑠𝑒</m:t>
                                </m:r>
                              </m:oMath>
                            </m:oMathPara>
                          </a14:m>
                          <a:endParaRPr lang="zh-CN" altLang="en-US" sz="1400" dirty="0">
                            <a:latin typeface="+mj-ea"/>
                            <a:ea typeface="+mj-ea"/>
                          </a:endParaRPr>
                        </a:p>
                      </a:txBody>
                      <a:tcPr/>
                    </a:tc>
                    <a:tc>
                      <a:txBody>
                        <a:bodyPr/>
                        <a:lstStyle/>
                        <a:p>
                          <a:pPr algn="ctr"/>
                          <a:r>
                            <a:rPr lang="zh-CN" altLang="en-US" sz="1400" dirty="0">
                              <a:latin typeface="+mj-ea"/>
                              <a:ea typeface="+mj-ea"/>
                            </a:rPr>
                            <a:t>相对打分，不考虑内部依赖</a:t>
                          </a:r>
                        </a:p>
                      </a:txBody>
                      <a:tcPr/>
                    </a:tc>
                    <a:extLst>
                      <a:ext uri="{0D108BD9-81ED-4DB2-BD59-A6C34878D82A}">
                        <a16:rowId xmlns:a16="http://schemas.microsoft.com/office/drawing/2014/main" val="3341425388"/>
                      </a:ext>
                    </a:extLst>
                  </a:tr>
                  <a:tr h="400928">
                    <a:tc>
                      <a:txBody>
                        <a:bodyPr/>
                        <a:lstStyle/>
                        <a:p>
                          <a:pPr algn="ctr"/>
                          <a14:m>
                            <m:oMathPara xmlns:m="http://schemas.openxmlformats.org/officeDocument/2006/math">
                              <m:oMathParaPr>
                                <m:jc m:val="centerGroup"/>
                              </m:oMathParaPr>
                              <m:oMath xmlns:m="http://schemas.openxmlformats.org/officeDocument/2006/math">
                                <m:r>
                                  <a:rPr lang="en-US" altLang="zh-CN" sz="1400" dirty="0" smtClean="0">
                                    <a:latin typeface="Cambria Math" panose="02040503050406030204" pitchFamily="18" charset="0"/>
                                    <a:ea typeface="+mj-ea"/>
                                  </a:rPr>
                                  <m:t>𝑃𝑎𝑖𝑟𝑤𝑖𝑠𝑒</m:t>
                                </m:r>
                              </m:oMath>
                            </m:oMathPara>
                          </a14:m>
                          <a:endParaRPr lang="zh-CN" altLang="en-US" sz="1400" dirty="0">
                            <a:latin typeface="+mj-ea"/>
                            <a:ea typeface="+mj-ea"/>
                          </a:endParaRPr>
                        </a:p>
                      </a:txBody>
                      <a:tcPr/>
                    </a:tc>
                    <a:tc>
                      <a:txBody>
                        <a:bodyPr/>
                        <a:lstStyle/>
                        <a:p>
                          <a:pPr algn="ctr"/>
                          <a:r>
                            <a:rPr lang="zh-CN" altLang="en-US" sz="1400" dirty="0">
                              <a:latin typeface="+mj-ea"/>
                              <a:ea typeface="+mj-ea"/>
                            </a:rPr>
                            <a:t>考虑相对位置，但忽略整体序</a:t>
                          </a:r>
                        </a:p>
                      </a:txBody>
                      <a:tcPr/>
                    </a:tc>
                    <a:extLst>
                      <a:ext uri="{0D108BD9-81ED-4DB2-BD59-A6C34878D82A}">
                        <a16:rowId xmlns:a16="http://schemas.microsoft.com/office/drawing/2014/main" val="164141048"/>
                      </a:ext>
                    </a:extLst>
                  </a:tr>
                  <a:tr h="360476">
                    <a:tc>
                      <a:txBody>
                        <a:bodyPr/>
                        <a:lstStyle/>
                        <a:p>
                          <a:pPr algn="ctr"/>
                          <a14:m>
                            <m:oMathPara xmlns:m="http://schemas.openxmlformats.org/officeDocument/2006/math">
                              <m:oMathParaPr>
                                <m:jc m:val="centerGroup"/>
                              </m:oMathParaPr>
                              <m:oMath xmlns:m="http://schemas.openxmlformats.org/officeDocument/2006/math">
                                <m:r>
                                  <a:rPr lang="en-US" altLang="zh-CN" sz="1400" dirty="0" smtClean="0">
                                    <a:solidFill>
                                      <a:srgbClr val="00B050"/>
                                    </a:solidFill>
                                    <a:latin typeface="Cambria Math" panose="02040503050406030204" pitchFamily="18" charset="0"/>
                                    <a:ea typeface="+mj-ea"/>
                                  </a:rPr>
                                  <m:t>𝐿𝑖𝑠𝑡𝑤𝑖𝑠𝑒</m:t>
                                </m:r>
                              </m:oMath>
                            </m:oMathPara>
                          </a14:m>
                          <a:endParaRPr lang="zh-CN" altLang="en-US" sz="1400" dirty="0">
                            <a:solidFill>
                              <a:srgbClr val="00B050"/>
                            </a:solidFill>
                            <a:latin typeface="+mj-ea"/>
                            <a:ea typeface="+mj-ea"/>
                          </a:endParaRPr>
                        </a:p>
                      </a:txBody>
                      <a:tcPr/>
                    </a:tc>
                    <a:tc>
                      <a:txBody>
                        <a:bodyPr/>
                        <a:lstStyle/>
                        <a:p>
                          <a:pPr algn="ctr"/>
                          <a:r>
                            <a:rPr lang="zh-CN" altLang="en-US" sz="1400" dirty="0">
                              <a:solidFill>
                                <a:srgbClr val="00B050"/>
                              </a:solidFill>
                              <a:latin typeface="+mj-ea"/>
                              <a:ea typeface="+mj-ea"/>
                            </a:rPr>
                            <a:t>整体序优化</a:t>
                          </a:r>
                        </a:p>
                      </a:txBody>
                      <a:tcPr/>
                    </a:tc>
                    <a:extLst>
                      <a:ext uri="{0D108BD9-81ED-4DB2-BD59-A6C34878D82A}">
                        <a16:rowId xmlns:a16="http://schemas.microsoft.com/office/drawing/2014/main" val="1654713997"/>
                      </a:ext>
                    </a:extLst>
                  </a:tr>
                </a:tbl>
              </a:graphicData>
            </a:graphic>
          </p:graphicFrame>
        </mc:Choice>
        <mc:Fallback xmlns="">
          <p:graphicFrame>
            <p:nvGraphicFramePr>
              <p:cNvPr id="17" name="表格 16">
                <a:extLst>
                  <a:ext uri="{FF2B5EF4-FFF2-40B4-BE49-F238E27FC236}">
                    <a16:creationId xmlns:a16="http://schemas.microsoft.com/office/drawing/2014/main" id="{8705669E-AC5F-40B0-B083-1B2B24ACFA08}"/>
                  </a:ext>
                </a:extLst>
              </p:cNvPr>
              <p:cNvGraphicFramePr>
                <a:graphicFrameLocks noGrp="1"/>
              </p:cNvGraphicFramePr>
              <p:nvPr>
                <p:extLst>
                  <p:ext uri="{D42A27DB-BD31-4B8C-83A1-F6EECF244321}">
                    <p14:modId xmlns:p14="http://schemas.microsoft.com/office/powerpoint/2010/main" val="1489602931"/>
                  </p:ext>
                </p:extLst>
              </p:nvPr>
            </p:nvGraphicFramePr>
            <p:xfrm>
              <a:off x="508231" y="4770573"/>
              <a:ext cx="4001857" cy="1429550"/>
            </p:xfrm>
            <a:graphic>
              <a:graphicData uri="http://schemas.openxmlformats.org/drawingml/2006/table">
                <a:tbl>
                  <a:tblPr firstRow="1" bandRow="1">
                    <a:tableStyleId>{BDBED569-4797-4DF1-A0F4-6AAB3CD982D8}</a:tableStyleId>
                  </a:tblPr>
                  <a:tblGrid>
                    <a:gridCol w="1081012">
                      <a:extLst>
                        <a:ext uri="{9D8B030D-6E8A-4147-A177-3AD203B41FA5}">
                          <a16:colId xmlns:a16="http://schemas.microsoft.com/office/drawing/2014/main" val="2072794148"/>
                        </a:ext>
                      </a:extLst>
                    </a:gridCol>
                    <a:gridCol w="2920845">
                      <a:extLst>
                        <a:ext uri="{9D8B030D-6E8A-4147-A177-3AD203B41FA5}">
                          <a16:colId xmlns:a16="http://schemas.microsoft.com/office/drawing/2014/main" val="1982861919"/>
                        </a:ext>
                      </a:extLst>
                    </a:gridCol>
                  </a:tblGrid>
                  <a:tr h="320652">
                    <a:tc>
                      <a:txBody>
                        <a:bodyPr/>
                        <a:lstStyle/>
                        <a:p>
                          <a:pPr algn="ctr"/>
                          <a:r>
                            <a:rPr lang="zh-CN" altLang="en-US" sz="1400" dirty="0">
                              <a:latin typeface="+mj-ea"/>
                              <a:ea typeface="+mj-ea"/>
                            </a:rPr>
                            <a:t>建模思想</a:t>
                          </a:r>
                          <a:endParaRPr lang="zh-CN" altLang="en-US" sz="1400" dirty="0">
                            <a:solidFill>
                              <a:schemeClr val="tx1"/>
                            </a:solidFill>
                            <a:latin typeface="+mj-ea"/>
                            <a:ea typeface="+mj-ea"/>
                          </a:endParaRPr>
                        </a:p>
                      </a:txBody>
                      <a:tcPr/>
                    </a:tc>
                    <a:tc>
                      <a:txBody>
                        <a:bodyPr/>
                        <a:lstStyle/>
                        <a:p>
                          <a:pPr algn="ctr"/>
                          <a:r>
                            <a:rPr lang="zh-CN" altLang="en-US" sz="1400" dirty="0">
                              <a:latin typeface="+mj-ea"/>
                              <a:ea typeface="+mj-ea"/>
                            </a:rPr>
                            <a:t>评价</a:t>
                          </a:r>
                          <a:endParaRPr lang="zh-CN" altLang="en-US" sz="1400" dirty="0">
                            <a:solidFill>
                              <a:schemeClr val="tx1"/>
                            </a:solidFill>
                            <a:latin typeface="+mj-ea"/>
                            <a:ea typeface="+mj-ea"/>
                          </a:endParaRPr>
                        </a:p>
                      </a:txBody>
                      <a:tcPr/>
                    </a:tc>
                    <a:extLst>
                      <a:ext uri="{0D108BD9-81ED-4DB2-BD59-A6C34878D82A}">
                        <a16:rowId xmlns:a16="http://schemas.microsoft.com/office/drawing/2014/main" val="174004264"/>
                      </a:ext>
                    </a:extLst>
                  </a:tr>
                  <a:tr h="347494">
                    <a:tc>
                      <a:txBody>
                        <a:bodyPr/>
                        <a:lstStyle/>
                        <a:p>
                          <a:endParaRPr lang="zh-CN"/>
                        </a:p>
                      </a:txBody>
                      <a:tcPr>
                        <a:blipFill>
                          <a:blip r:embed="rId6"/>
                          <a:stretch>
                            <a:fillRect l="-565" t="-94737" r="-272881" b="-224561"/>
                          </a:stretch>
                        </a:blipFill>
                      </a:tcPr>
                    </a:tc>
                    <a:tc>
                      <a:txBody>
                        <a:bodyPr/>
                        <a:lstStyle/>
                        <a:p>
                          <a:pPr algn="ctr"/>
                          <a:r>
                            <a:rPr lang="zh-CN" altLang="en-US" sz="1400" dirty="0">
                              <a:latin typeface="+mj-ea"/>
                              <a:ea typeface="+mj-ea"/>
                            </a:rPr>
                            <a:t>相对打分，不考虑内部依赖</a:t>
                          </a:r>
                        </a:p>
                      </a:txBody>
                      <a:tcPr/>
                    </a:tc>
                    <a:extLst>
                      <a:ext uri="{0D108BD9-81ED-4DB2-BD59-A6C34878D82A}">
                        <a16:rowId xmlns:a16="http://schemas.microsoft.com/office/drawing/2014/main" val="3341425388"/>
                      </a:ext>
                    </a:extLst>
                  </a:tr>
                  <a:tr h="400928">
                    <a:tc>
                      <a:txBody>
                        <a:bodyPr/>
                        <a:lstStyle/>
                        <a:p>
                          <a:endParaRPr lang="zh-CN"/>
                        </a:p>
                      </a:txBody>
                      <a:tcPr>
                        <a:blipFill>
                          <a:blip r:embed="rId6"/>
                          <a:stretch>
                            <a:fillRect l="-565" t="-168182" r="-272881" b="-93939"/>
                          </a:stretch>
                        </a:blipFill>
                      </a:tcPr>
                    </a:tc>
                    <a:tc>
                      <a:txBody>
                        <a:bodyPr/>
                        <a:lstStyle/>
                        <a:p>
                          <a:pPr algn="ctr"/>
                          <a:r>
                            <a:rPr lang="zh-CN" altLang="en-US" sz="1400" dirty="0">
                              <a:latin typeface="+mj-ea"/>
                              <a:ea typeface="+mj-ea"/>
                            </a:rPr>
                            <a:t>考虑相对位置，但忽略整体序</a:t>
                          </a:r>
                        </a:p>
                      </a:txBody>
                      <a:tcPr/>
                    </a:tc>
                    <a:extLst>
                      <a:ext uri="{0D108BD9-81ED-4DB2-BD59-A6C34878D82A}">
                        <a16:rowId xmlns:a16="http://schemas.microsoft.com/office/drawing/2014/main" val="164141048"/>
                      </a:ext>
                    </a:extLst>
                  </a:tr>
                  <a:tr h="360476">
                    <a:tc>
                      <a:txBody>
                        <a:bodyPr/>
                        <a:lstStyle/>
                        <a:p>
                          <a:endParaRPr lang="zh-CN"/>
                        </a:p>
                      </a:txBody>
                      <a:tcPr>
                        <a:blipFill>
                          <a:blip r:embed="rId6"/>
                          <a:stretch>
                            <a:fillRect l="-565" t="-295000" r="-272881" b="-3333"/>
                          </a:stretch>
                        </a:blipFill>
                      </a:tcPr>
                    </a:tc>
                    <a:tc>
                      <a:txBody>
                        <a:bodyPr/>
                        <a:lstStyle/>
                        <a:p>
                          <a:pPr algn="ctr"/>
                          <a:r>
                            <a:rPr lang="zh-CN" altLang="en-US" sz="1400" dirty="0">
                              <a:solidFill>
                                <a:srgbClr val="00B050"/>
                              </a:solidFill>
                              <a:latin typeface="+mj-ea"/>
                              <a:ea typeface="+mj-ea"/>
                            </a:rPr>
                            <a:t>整体序优化</a:t>
                          </a:r>
                        </a:p>
                      </a:txBody>
                      <a:tcPr/>
                    </a:tc>
                    <a:extLst>
                      <a:ext uri="{0D108BD9-81ED-4DB2-BD59-A6C34878D82A}">
                        <a16:rowId xmlns:a16="http://schemas.microsoft.com/office/drawing/2014/main" val="1654713997"/>
                      </a:ext>
                    </a:extLst>
                  </a:tr>
                </a:tbl>
              </a:graphicData>
            </a:graphic>
          </p:graphicFrame>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57FD609-EB0F-48B8-982F-5C53B13802BF}"/>
                  </a:ext>
                </a:extLst>
              </p:cNvPr>
              <p:cNvSpPr/>
              <p:nvPr/>
            </p:nvSpPr>
            <p:spPr>
              <a:xfrm>
                <a:off x="425092" y="3856937"/>
                <a:ext cx="4235808" cy="787523"/>
              </a:xfrm>
              <a:prstGeom prst="rect">
                <a:avLst/>
              </a:prstGeom>
            </p:spPr>
            <p:txBody>
              <a:bodyPr wrap="square">
                <a:spAutoFit/>
              </a:bodyPr>
              <a:lstStyle/>
              <a:p>
                <a:pPr marL="285750" indent="-285750">
                  <a:lnSpc>
                    <a:spcPct val="150000"/>
                  </a:lnSpc>
                  <a:buFont typeface="Wingdings" panose="05000000000000000000" pitchFamily="2" charset="2"/>
                  <a:buChar char="p"/>
                </a:pPr>
                <a14:m>
                  <m:oMath xmlns:m="http://schemas.openxmlformats.org/officeDocument/2006/math">
                    <m:r>
                      <a:rPr lang="en-US" altLang="zh-CN" sz="1600" i="1" dirty="0">
                        <a:latin typeface="Cambria Math" panose="02040503050406030204" pitchFamily="18" charset="0"/>
                        <a:ea typeface="+mj-ea"/>
                      </a:rPr>
                      <m:t>𝑙𝑎𝑏𝑒𝑙</m:t>
                    </m:r>
                  </m:oMath>
                </a14:m>
                <a:r>
                  <a:rPr lang="zh-CN" altLang="en-US" sz="1600" dirty="0">
                    <a:latin typeface="+mj-ea"/>
                    <a:ea typeface="+mj-ea"/>
                  </a:rPr>
                  <a:t>脱敏处理：</a:t>
                </a:r>
                <a:r>
                  <a:rPr lang="en-US" altLang="zh-CN" sz="1600" dirty="0"/>
                  <a:t> </a:t>
                </a:r>
                <a14:m>
                  <m:oMath xmlns:m="http://schemas.openxmlformats.org/officeDocument/2006/math">
                    <m:r>
                      <a:rPr lang="en-US" altLang="zh-CN" sz="1600" i="1" dirty="0">
                        <a:latin typeface="Cambria Math" panose="02040503050406030204" pitchFamily="18" charset="0"/>
                      </a:rPr>
                      <m:t>𝑙𝑎𝑏𝑒𝑙</m:t>
                    </m:r>
                  </m:oMath>
                </a14:m>
                <a:r>
                  <a:rPr lang="zh-CN" altLang="en-US" sz="1600" dirty="0">
                    <a:latin typeface="+mj-ea"/>
                    <a:ea typeface="+mj-ea"/>
                  </a:rPr>
                  <a:t>离散但具有大小偏序关系，使用排序模型建模人群的序</a:t>
                </a:r>
                <a:endParaRPr lang="en-US" altLang="zh-CN" sz="1600" dirty="0">
                  <a:latin typeface="+mj-ea"/>
                  <a:ea typeface="+mj-ea"/>
                </a:endParaRPr>
              </a:p>
            </p:txBody>
          </p:sp>
        </mc:Choice>
        <mc:Fallback xmlns="">
          <p:sp>
            <p:nvSpPr>
              <p:cNvPr id="3" name="矩形 2">
                <a:extLst>
                  <a:ext uri="{FF2B5EF4-FFF2-40B4-BE49-F238E27FC236}">
                    <a16:creationId xmlns:a16="http://schemas.microsoft.com/office/drawing/2014/main" id="{857FD609-EB0F-48B8-982F-5C53B13802BF}"/>
                  </a:ext>
                </a:extLst>
              </p:cNvPr>
              <p:cNvSpPr>
                <a:spLocks noRot="1" noChangeAspect="1" noMove="1" noResize="1" noEditPoints="1" noAdjustHandles="1" noChangeArrowheads="1" noChangeShapeType="1" noTextEdit="1"/>
              </p:cNvSpPr>
              <p:nvPr/>
            </p:nvSpPr>
            <p:spPr>
              <a:xfrm>
                <a:off x="425092" y="3856937"/>
                <a:ext cx="4235808" cy="787523"/>
              </a:xfrm>
              <a:prstGeom prst="rect">
                <a:avLst/>
              </a:prstGeom>
              <a:blipFill>
                <a:blip r:embed="rId7"/>
                <a:stretch>
                  <a:fillRect l="-576" b="-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8013CFC7-D3DC-4EBC-BCB0-5AB7F1F95361}"/>
                  </a:ext>
                </a:extLst>
              </p:cNvPr>
              <p:cNvSpPr txBox="1"/>
              <p:nvPr/>
            </p:nvSpPr>
            <p:spPr>
              <a:xfrm>
                <a:off x="431442" y="3079800"/>
                <a:ext cx="4084996" cy="788229"/>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sz="1600" dirty="0">
                    <a:latin typeface="+mj-ea"/>
                    <a:ea typeface="+mj-ea"/>
                  </a:rPr>
                  <a:t>使用开源</a:t>
                </a:r>
                <a14:m>
                  <m:oMath xmlns:m="http://schemas.openxmlformats.org/officeDocument/2006/math">
                    <m:r>
                      <a:rPr lang="zh-CN" altLang="en-US" sz="1600" b="0" i="1" dirty="0">
                        <a:latin typeface="Cambria Math" panose="02040503050406030204" pitchFamily="18" charset="0"/>
                        <a:ea typeface="+mj-ea"/>
                      </a:rPr>
                      <m:t>包</m:t>
                    </m:r>
                    <m:r>
                      <a:rPr lang="en-US" altLang="zh-CN" sz="1600" b="0" i="1" smtClean="0">
                        <a:latin typeface="Cambria Math" panose="02040503050406030204" pitchFamily="18" charset="0"/>
                        <a:ea typeface="+mj-ea"/>
                      </a:rPr>
                      <m:t>𝑙𝑖𝑔h𝑡𝐺𝐵𝑀</m:t>
                    </m:r>
                    <m:r>
                      <a:rPr lang="zh-CN" altLang="en-US" sz="1600" i="1">
                        <a:latin typeface="Cambria Math" panose="02040503050406030204" pitchFamily="18" charset="0"/>
                        <a:ea typeface="+mj-ea"/>
                      </a:rPr>
                      <m:t>，</m:t>
                    </m:r>
                  </m:oMath>
                </a14:m>
                <a:r>
                  <a:rPr lang="zh-CN" altLang="en-US" sz="1600" dirty="0">
                    <a:latin typeface="+mj-ea"/>
                    <a:ea typeface="+mj-ea"/>
                  </a:rPr>
                  <a:t>兼顾建模速度 </a:t>
                </a:r>
                <a:r>
                  <a:rPr lang="en-US" altLang="zh-CN" sz="1600" dirty="0">
                    <a:latin typeface="+mj-ea"/>
                    <a:ea typeface="+mj-ea"/>
                  </a:rPr>
                  <a:t>&amp; </a:t>
                </a:r>
                <a:r>
                  <a:rPr lang="zh-CN" altLang="en-US" sz="1600" dirty="0">
                    <a:latin typeface="+mj-ea"/>
                    <a:ea typeface="+mj-ea"/>
                  </a:rPr>
                  <a:t>建模效果</a:t>
                </a:r>
                <a:endParaRPr lang="en-US" altLang="zh-CN" sz="1600" dirty="0">
                  <a:latin typeface="+mj-ea"/>
                  <a:ea typeface="+mj-ea"/>
                </a:endParaRPr>
              </a:p>
            </p:txBody>
          </p:sp>
        </mc:Choice>
        <mc:Fallback xmlns="">
          <p:sp>
            <p:nvSpPr>
              <p:cNvPr id="19" name="文本框 18">
                <a:extLst>
                  <a:ext uri="{FF2B5EF4-FFF2-40B4-BE49-F238E27FC236}">
                    <a16:creationId xmlns:a16="http://schemas.microsoft.com/office/drawing/2014/main" id="{8013CFC7-D3DC-4EBC-BCB0-5AB7F1F95361}"/>
                  </a:ext>
                </a:extLst>
              </p:cNvPr>
              <p:cNvSpPr txBox="1">
                <a:spLocks noRot="1" noChangeAspect="1" noMove="1" noResize="1" noEditPoints="1" noAdjustHandles="1" noChangeArrowheads="1" noChangeShapeType="1" noTextEdit="1"/>
              </p:cNvSpPr>
              <p:nvPr/>
            </p:nvSpPr>
            <p:spPr>
              <a:xfrm>
                <a:off x="431442" y="3079800"/>
                <a:ext cx="4084996" cy="788229"/>
              </a:xfrm>
              <a:prstGeom prst="rect">
                <a:avLst/>
              </a:prstGeom>
              <a:blipFill>
                <a:blip r:embed="rId8"/>
                <a:stretch>
                  <a:fillRect l="-597" r="-746" b="-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39CB9EF-4249-4280-89D1-17FC30CEA744}"/>
                  </a:ext>
                </a:extLst>
              </p:cNvPr>
              <p:cNvSpPr txBox="1"/>
              <p:nvPr/>
            </p:nvSpPr>
            <p:spPr>
              <a:xfrm>
                <a:off x="323131" y="6341333"/>
                <a:ext cx="5047240" cy="418191"/>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sz="1600" dirty="0">
                    <a:latin typeface="+mj-ea"/>
                    <a:ea typeface="+mj-ea"/>
                  </a:rPr>
                  <a:t>使用</a:t>
                </a:r>
                <a14:m>
                  <m:oMath xmlns:m="http://schemas.openxmlformats.org/officeDocument/2006/math">
                    <m:r>
                      <a:rPr lang="en-US" altLang="zh-CN" sz="1600" b="0" i="1" smtClean="0">
                        <a:latin typeface="Cambria Math" panose="02040503050406030204" pitchFamily="18" charset="0"/>
                        <a:ea typeface="+mj-ea"/>
                      </a:rPr>
                      <m:t>𝐿𝑖𝑠𝑡𝑊𝑖𝑠𝑒</m:t>
                    </m:r>
                    <m:r>
                      <a:rPr lang="zh-CN" altLang="en-US" sz="1600" i="1">
                        <a:latin typeface="Cambria Math" panose="02040503050406030204" pitchFamily="18" charset="0"/>
                        <a:ea typeface="+mj-ea"/>
                      </a:rPr>
                      <m:t>，</m:t>
                    </m:r>
                  </m:oMath>
                </a14:m>
                <a:r>
                  <a:rPr lang="zh-CN" altLang="en-US" sz="1600" dirty="0">
                    <a:latin typeface="+mj-ea"/>
                    <a:ea typeface="+mj-ea"/>
                  </a:rPr>
                  <a:t>优化整体的序</a:t>
                </a:r>
                <a:endParaRPr lang="en-US" altLang="zh-CN" sz="1600" dirty="0">
                  <a:latin typeface="+mj-ea"/>
                  <a:ea typeface="+mj-ea"/>
                </a:endParaRPr>
              </a:p>
            </p:txBody>
          </p:sp>
        </mc:Choice>
        <mc:Fallback xmlns="">
          <p:sp>
            <p:nvSpPr>
              <p:cNvPr id="30" name="文本框 29">
                <a:extLst>
                  <a:ext uri="{FF2B5EF4-FFF2-40B4-BE49-F238E27FC236}">
                    <a16:creationId xmlns:a16="http://schemas.microsoft.com/office/drawing/2014/main" id="{D39CB9EF-4249-4280-89D1-17FC30CEA744}"/>
                  </a:ext>
                </a:extLst>
              </p:cNvPr>
              <p:cNvSpPr txBox="1">
                <a:spLocks noRot="1" noChangeAspect="1" noMove="1" noResize="1" noEditPoints="1" noAdjustHandles="1" noChangeArrowheads="1" noChangeShapeType="1" noTextEdit="1"/>
              </p:cNvSpPr>
              <p:nvPr/>
            </p:nvSpPr>
            <p:spPr>
              <a:xfrm>
                <a:off x="323131" y="6341333"/>
                <a:ext cx="5047240" cy="418191"/>
              </a:xfrm>
              <a:prstGeom prst="rect">
                <a:avLst/>
              </a:prstGeom>
              <a:blipFill>
                <a:blip r:embed="rId9"/>
                <a:stretch>
                  <a:fillRect l="-483"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C696AC5-3CB4-4558-B955-773BA4440D4C}"/>
                  </a:ext>
                </a:extLst>
              </p:cNvPr>
              <p:cNvSpPr/>
              <p:nvPr/>
            </p:nvSpPr>
            <p:spPr>
              <a:xfrm>
                <a:off x="4965701" y="5019775"/>
                <a:ext cx="7111729" cy="757964"/>
              </a:xfrm>
              <a:prstGeom prst="rect">
                <a:avLst/>
              </a:prstGeom>
            </p:spPr>
            <p:txBody>
              <a:bodyPr wrap="square">
                <a:spAutoFit/>
              </a:bodyPr>
              <a:lstStyle/>
              <a:p>
                <a:pPr marL="285750" indent="-285750">
                  <a:lnSpc>
                    <a:spcPct val="125000"/>
                  </a:lnSpc>
                  <a:buFont typeface="Wingdings" panose="05000000000000000000" pitchFamily="2" charset="2"/>
                  <a:buChar char="p"/>
                </a:pPr>
                <a:r>
                  <a:rPr lang="zh-CN" altLang="en-US" sz="1600" dirty="0">
                    <a:latin typeface="+mj-ea"/>
                    <a:ea typeface="+mj-ea"/>
                  </a:rPr>
                  <a:t>通过模型学习预估值</a:t>
                </a:r>
                <a14:m>
                  <m:oMath xmlns:m="http://schemas.openxmlformats.org/officeDocument/2006/math">
                    <m:r>
                      <a:rPr lang="en-US" altLang="zh-CN" sz="1600" i="1">
                        <a:latin typeface="Cambria Math" panose="02040503050406030204" pitchFamily="18" charset="0"/>
                        <a:ea typeface="+mj-ea"/>
                      </a:rPr>
                      <m:t>𝑓</m:t>
                    </m:r>
                    <m:r>
                      <a:rPr lang="zh-CN" altLang="en-US" sz="1600" i="1">
                        <a:latin typeface="Cambria Math" panose="02040503050406030204" pitchFamily="18" charset="0"/>
                        <a:ea typeface="+mj-ea"/>
                      </a:rPr>
                      <m:t>，</m:t>
                    </m:r>
                  </m:oMath>
                </a14:m>
                <a:r>
                  <a:rPr lang="zh-CN" altLang="en-US" sz="1600" dirty="0">
                    <a:latin typeface="+mj-ea"/>
                    <a:ea typeface="+mj-ea"/>
                  </a:rPr>
                  <a:t>将样本人群按照</a:t>
                </a:r>
                <a14:m>
                  <m:oMath xmlns:m="http://schemas.openxmlformats.org/officeDocument/2006/math">
                    <m:r>
                      <a:rPr lang="en-US" altLang="zh-CN" sz="1600" i="1">
                        <a:latin typeface="Cambria Math" panose="02040503050406030204" pitchFamily="18" charset="0"/>
                      </a:rPr>
                      <m:t>𝑓</m:t>
                    </m:r>
                  </m:oMath>
                </a14:m>
                <a:r>
                  <a:rPr lang="zh-CN" altLang="en-US" sz="1600" dirty="0">
                    <a:latin typeface="+mj-ea"/>
                    <a:ea typeface="+mj-ea"/>
                  </a:rPr>
                  <a:t>映射为分布</a:t>
                </a:r>
                <a14:m>
                  <m:oMath xmlns:m="http://schemas.openxmlformats.org/officeDocument/2006/math">
                    <m:r>
                      <a:rPr lang="zh-CN" altLang="en-US" sz="1600" i="1">
                        <a:latin typeface="Cambria Math" panose="02040503050406030204" pitchFamily="18" charset="0"/>
                        <a:ea typeface="+mj-ea"/>
                      </a:rPr>
                      <m:t>𝜌</m:t>
                    </m:r>
                    <m:r>
                      <a:rPr lang="zh-CN" altLang="en-US" sz="1600" i="1">
                        <a:latin typeface="Cambria Math" panose="02040503050406030204" pitchFamily="18" charset="0"/>
                        <a:ea typeface="+mj-ea"/>
                      </a:rPr>
                      <m:t>，</m:t>
                    </m:r>
                    <m:r>
                      <a:rPr lang="zh-CN" altLang="en-US" sz="1600" i="1">
                        <a:latin typeface="Cambria Math" panose="02040503050406030204" pitchFamily="18" charset="0"/>
                        <a:ea typeface="+mj-ea"/>
                      </a:rPr>
                      <m:t>𝜌</m:t>
                    </m:r>
                    <m:d>
                      <m:dPr>
                        <m:ctrlPr>
                          <a:rPr lang="en-US" altLang="zh-CN" sz="1600" i="1">
                            <a:latin typeface="Cambria Math" panose="02040503050406030204" pitchFamily="18" charset="0"/>
                            <a:ea typeface="+mj-ea"/>
                          </a:rPr>
                        </m:ctrlPr>
                      </m:dPr>
                      <m:e>
                        <m:sSub>
                          <m:sSubPr>
                            <m:ctrlPr>
                              <a:rPr lang="en-US" altLang="zh-CN" sz="1600" i="1">
                                <a:latin typeface="Cambria Math" panose="02040503050406030204" pitchFamily="18" charset="0"/>
                                <a:ea typeface="+mj-ea"/>
                              </a:rPr>
                            </m:ctrlPr>
                          </m:sSubPr>
                          <m:e>
                            <m:r>
                              <a:rPr lang="en-US" altLang="zh-CN" sz="1600" i="1">
                                <a:latin typeface="Cambria Math" panose="02040503050406030204" pitchFamily="18" charset="0"/>
                                <a:ea typeface="+mj-ea"/>
                              </a:rPr>
                              <m:t>𝑓</m:t>
                            </m:r>
                          </m:e>
                          <m:sub>
                            <m:r>
                              <a:rPr lang="en-US" altLang="zh-CN" sz="1600" i="1">
                                <a:latin typeface="Cambria Math" panose="02040503050406030204" pitchFamily="18" charset="0"/>
                                <a:ea typeface="+mj-ea"/>
                              </a:rPr>
                              <m:t>𝑖</m:t>
                            </m:r>
                          </m:sub>
                        </m:sSub>
                      </m:e>
                    </m:d>
                    <m:r>
                      <a:rPr lang="en-US" altLang="zh-CN" sz="1600" i="1">
                        <a:latin typeface="Cambria Math" panose="02040503050406030204" pitchFamily="18" charset="0"/>
                        <a:ea typeface="+mj-ea"/>
                      </a:rPr>
                      <m:t>=</m:t>
                    </m:r>
                    <m:f>
                      <m:fPr>
                        <m:ctrlPr>
                          <a:rPr lang="en-US" altLang="zh-CN" sz="1600" i="1">
                            <a:latin typeface="Cambria Math" panose="02040503050406030204" pitchFamily="18" charset="0"/>
                            <a:ea typeface="+mj-ea"/>
                          </a:rPr>
                        </m:ctrlPr>
                      </m:fPr>
                      <m:num>
                        <m:sSup>
                          <m:sSupPr>
                            <m:ctrlPr>
                              <a:rPr lang="en-US" altLang="zh-CN" sz="1600" i="1">
                                <a:latin typeface="Cambria Math" panose="02040503050406030204" pitchFamily="18" charset="0"/>
                                <a:ea typeface="+mj-ea"/>
                              </a:rPr>
                            </m:ctrlPr>
                          </m:sSupPr>
                          <m:e>
                            <m:r>
                              <a:rPr lang="en-US" altLang="zh-CN" sz="1600" i="1">
                                <a:latin typeface="Cambria Math" panose="02040503050406030204" pitchFamily="18" charset="0"/>
                                <a:ea typeface="+mj-ea"/>
                              </a:rPr>
                              <m:t>𝑒</m:t>
                            </m:r>
                          </m:e>
                          <m:sup>
                            <m:sSub>
                              <m:sSubPr>
                                <m:ctrlPr>
                                  <a:rPr lang="en-US" altLang="zh-CN" sz="1600" i="1">
                                    <a:latin typeface="Cambria Math" panose="02040503050406030204" pitchFamily="18" charset="0"/>
                                    <a:ea typeface="+mj-ea"/>
                                  </a:rPr>
                                </m:ctrlPr>
                              </m:sSubPr>
                              <m:e>
                                <m:r>
                                  <a:rPr lang="en-US" altLang="zh-CN" sz="1600" i="1">
                                    <a:latin typeface="Cambria Math" panose="02040503050406030204" pitchFamily="18" charset="0"/>
                                    <a:ea typeface="+mj-ea"/>
                                  </a:rPr>
                                  <m:t>𝑓</m:t>
                                </m:r>
                              </m:e>
                              <m:sub>
                                <m:r>
                                  <a:rPr lang="en-US" altLang="zh-CN" sz="1600" i="1">
                                    <a:latin typeface="Cambria Math" panose="02040503050406030204" pitchFamily="18" charset="0"/>
                                    <a:ea typeface="+mj-ea"/>
                                  </a:rPr>
                                  <m:t>𝑗</m:t>
                                </m:r>
                              </m:sub>
                            </m:sSub>
                          </m:sup>
                        </m:sSup>
                      </m:num>
                      <m:den>
                        <m:nary>
                          <m:naryPr>
                            <m:chr m:val="∑"/>
                            <m:limLoc m:val="subSup"/>
                            <m:ctrlPr>
                              <a:rPr lang="en-US" altLang="zh-CN" sz="1600" i="1">
                                <a:latin typeface="Cambria Math" panose="02040503050406030204" pitchFamily="18" charset="0"/>
                                <a:ea typeface="+mj-ea"/>
                              </a:rPr>
                            </m:ctrlPr>
                          </m:naryPr>
                          <m:sub>
                            <m:r>
                              <m:rPr>
                                <m:brk m:alnAt="25"/>
                              </m:rPr>
                              <a:rPr lang="en-US" altLang="zh-CN" sz="1600" i="1">
                                <a:latin typeface="Cambria Math" panose="02040503050406030204" pitchFamily="18" charset="0"/>
                                <a:ea typeface="+mj-ea"/>
                              </a:rPr>
                              <m:t>𝑗</m:t>
                            </m:r>
                            <m:r>
                              <a:rPr lang="en-US" altLang="zh-CN" sz="1600" i="1">
                                <a:latin typeface="Cambria Math" panose="02040503050406030204" pitchFamily="18" charset="0"/>
                                <a:ea typeface="+mj-ea"/>
                              </a:rPr>
                              <m:t>=1</m:t>
                            </m:r>
                          </m:sub>
                          <m:sup>
                            <m:r>
                              <a:rPr lang="en-US" altLang="zh-CN" sz="1600" i="1">
                                <a:latin typeface="Cambria Math" panose="02040503050406030204" pitchFamily="18" charset="0"/>
                                <a:ea typeface="+mj-ea"/>
                              </a:rPr>
                              <m:t>𝑚</m:t>
                            </m:r>
                          </m:sup>
                          <m:e>
                            <m:sSup>
                              <m:sSupPr>
                                <m:ctrlPr>
                                  <a:rPr lang="en-US" altLang="zh-CN" sz="1600" i="1">
                                    <a:latin typeface="Cambria Math" panose="02040503050406030204" pitchFamily="18" charset="0"/>
                                    <a:ea typeface="+mj-ea"/>
                                  </a:rPr>
                                </m:ctrlPr>
                              </m:sSupPr>
                              <m:e>
                                <m:r>
                                  <a:rPr lang="en-US" altLang="zh-CN" sz="1600" i="1">
                                    <a:latin typeface="Cambria Math" panose="02040503050406030204" pitchFamily="18" charset="0"/>
                                    <a:ea typeface="+mj-ea"/>
                                  </a:rPr>
                                  <m:t>𝑒</m:t>
                                </m:r>
                              </m:e>
                              <m:sup>
                                <m:sSub>
                                  <m:sSubPr>
                                    <m:ctrlPr>
                                      <a:rPr lang="en-US" altLang="zh-CN" sz="1600" i="1">
                                        <a:latin typeface="Cambria Math" panose="02040503050406030204" pitchFamily="18" charset="0"/>
                                        <a:ea typeface="+mj-ea"/>
                                      </a:rPr>
                                    </m:ctrlPr>
                                  </m:sSubPr>
                                  <m:e>
                                    <m:r>
                                      <a:rPr lang="en-US" altLang="zh-CN" sz="1600" i="1">
                                        <a:latin typeface="Cambria Math" panose="02040503050406030204" pitchFamily="18" charset="0"/>
                                        <a:ea typeface="+mj-ea"/>
                                      </a:rPr>
                                      <m:t>𝑓</m:t>
                                    </m:r>
                                  </m:e>
                                  <m:sub>
                                    <m:r>
                                      <a:rPr lang="en-US" altLang="zh-CN" sz="1600" i="1">
                                        <a:latin typeface="Cambria Math" panose="02040503050406030204" pitchFamily="18" charset="0"/>
                                        <a:ea typeface="+mj-ea"/>
                                      </a:rPr>
                                      <m:t>𝑗</m:t>
                                    </m:r>
                                  </m:sub>
                                </m:sSub>
                              </m:sup>
                            </m:sSup>
                          </m:e>
                        </m:nary>
                      </m:den>
                    </m:f>
                  </m:oMath>
                </a14:m>
                <a:endParaRPr lang="zh-CN" altLang="en-US" sz="1600" dirty="0">
                  <a:latin typeface="+mj-ea"/>
                  <a:ea typeface="+mj-ea"/>
                </a:endParaRPr>
              </a:p>
            </p:txBody>
          </p:sp>
        </mc:Choice>
        <mc:Fallback xmlns="">
          <p:sp>
            <p:nvSpPr>
              <p:cNvPr id="4" name="矩形 3">
                <a:extLst>
                  <a:ext uri="{FF2B5EF4-FFF2-40B4-BE49-F238E27FC236}">
                    <a16:creationId xmlns:a16="http://schemas.microsoft.com/office/drawing/2014/main" id="{7C696AC5-3CB4-4558-B955-773BA4440D4C}"/>
                  </a:ext>
                </a:extLst>
              </p:cNvPr>
              <p:cNvSpPr>
                <a:spLocks noRot="1" noChangeAspect="1" noMove="1" noResize="1" noEditPoints="1" noAdjustHandles="1" noChangeArrowheads="1" noChangeShapeType="1" noTextEdit="1"/>
              </p:cNvSpPr>
              <p:nvPr/>
            </p:nvSpPr>
            <p:spPr>
              <a:xfrm>
                <a:off x="4965701" y="5019775"/>
                <a:ext cx="7111729" cy="757964"/>
              </a:xfrm>
              <a:prstGeom prst="rect">
                <a:avLst/>
              </a:prstGeom>
              <a:blipFill>
                <a:blip r:embed="rId10"/>
                <a:stretch>
                  <a:fillRect l="-3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4F554416-3A64-4267-9EE7-75C303C99A21}"/>
                  </a:ext>
                </a:extLst>
              </p:cNvPr>
              <p:cNvSpPr/>
              <p:nvPr/>
            </p:nvSpPr>
            <p:spPr>
              <a:xfrm>
                <a:off x="4965701" y="6337488"/>
                <a:ext cx="7172184" cy="374911"/>
              </a:xfrm>
              <a:prstGeom prst="rect">
                <a:avLst/>
              </a:prstGeom>
            </p:spPr>
            <p:txBody>
              <a:bodyPr wrap="square">
                <a:spAutoFit/>
              </a:bodyPr>
              <a:lstStyle/>
              <a:p>
                <a:pPr>
                  <a:lnSpc>
                    <a:spcPct val="125000"/>
                  </a:lnSpc>
                </a:pPr>
                <a:r>
                  <a:rPr lang="zh-CN" altLang="en-US" sz="1600" dirty="0">
                    <a:latin typeface="+mj-ea"/>
                    <a:ea typeface="+mj-ea"/>
                  </a:rPr>
                  <a:t>最优的</a:t>
                </a:r>
                <a14:m>
                  <m:oMath xmlns:m="http://schemas.openxmlformats.org/officeDocument/2006/math">
                    <m:r>
                      <a:rPr lang="en-US" altLang="zh-CN" sz="1600" i="1">
                        <a:latin typeface="Cambria Math" panose="02040503050406030204" pitchFamily="18" charset="0"/>
                        <a:ea typeface="+mj-ea"/>
                      </a:rPr>
                      <m:t>𝑓</m:t>
                    </m:r>
                    <m:r>
                      <a:rPr lang="zh-CN" altLang="en-US" sz="1600" i="1">
                        <a:latin typeface="Cambria Math" panose="02040503050406030204" pitchFamily="18" charset="0"/>
                        <a:ea typeface="+mj-ea"/>
                      </a:rPr>
                      <m:t>通过</m:t>
                    </m:r>
                  </m:oMath>
                </a14:m>
                <a:r>
                  <a:rPr lang="zh-CN" altLang="en-US" sz="1600" dirty="0">
                    <a:latin typeface="+mj-ea"/>
                    <a:ea typeface="+mj-ea"/>
                  </a:rPr>
                  <a:t>最大化</a:t>
                </a:r>
                <a14:m>
                  <m:oMath xmlns:m="http://schemas.openxmlformats.org/officeDocument/2006/math">
                    <m:r>
                      <a:rPr lang="en-US" altLang="zh-CN" sz="1600" b="0" i="1" dirty="0" smtClean="0">
                        <a:latin typeface="Cambria Math" panose="02040503050406030204" pitchFamily="18" charset="0"/>
                        <a:ea typeface="+mj-ea"/>
                      </a:rPr>
                      <m:t>𝑥𝑒𝑛𝑑𝑐𝑔</m:t>
                    </m:r>
                  </m:oMath>
                </a14:m>
                <a:r>
                  <a:rPr lang="zh-CN" altLang="en-US" sz="1600" dirty="0">
                    <a:latin typeface="+mj-ea"/>
                    <a:ea typeface="+mj-ea"/>
                  </a:rPr>
                  <a:t>，即最小化</a:t>
                </a:r>
                <a14:m>
                  <m:oMath xmlns:m="http://schemas.openxmlformats.org/officeDocument/2006/math">
                    <m:r>
                      <a:rPr lang="en-US" altLang="zh-CN" sz="1600" b="0" i="1" smtClean="0">
                        <a:latin typeface="Cambria Math" panose="02040503050406030204" pitchFamily="18" charset="0"/>
                        <a:ea typeface="+mj-ea"/>
                      </a:rPr>
                      <m:t>𝑙𝑜𝑠𝑠</m:t>
                    </m:r>
                    <m:r>
                      <a:rPr lang="en-US" altLang="zh-CN" sz="1600" i="1">
                        <a:latin typeface="Cambria Math" panose="02040503050406030204" pitchFamily="18" charset="0"/>
                        <a:ea typeface="+mj-ea"/>
                      </a:rPr>
                      <m:t>=</m:t>
                    </m:r>
                    <m:nary>
                      <m:naryPr>
                        <m:chr m:val="∑"/>
                        <m:ctrlPr>
                          <a:rPr lang="en-US" altLang="zh-CN" sz="1600" i="1">
                            <a:latin typeface="Cambria Math" panose="02040503050406030204" pitchFamily="18" charset="0"/>
                            <a:ea typeface="+mj-ea"/>
                          </a:rPr>
                        </m:ctrlPr>
                      </m:naryPr>
                      <m:sub>
                        <m:r>
                          <a:rPr lang="en-US" altLang="zh-CN" sz="1600" b="0" i="1" smtClean="0">
                            <a:latin typeface="Cambria Math" panose="02040503050406030204" pitchFamily="18" charset="0"/>
                            <a:ea typeface="+mj-ea"/>
                          </a:rPr>
                          <m:t>𝑖</m:t>
                        </m:r>
                        <m:r>
                          <a:rPr lang="en-US" altLang="zh-CN" sz="1600" i="1">
                            <a:latin typeface="Cambria Math" panose="02040503050406030204" pitchFamily="18" charset="0"/>
                            <a:ea typeface="+mj-ea"/>
                          </a:rPr>
                          <m:t>=1</m:t>
                        </m:r>
                      </m:sub>
                      <m:sup>
                        <m:r>
                          <a:rPr lang="en-US" altLang="zh-CN" sz="1600" b="0" i="1" smtClean="0">
                            <a:latin typeface="Cambria Math" panose="02040503050406030204" pitchFamily="18" charset="0"/>
                            <a:ea typeface="+mj-ea"/>
                          </a:rPr>
                          <m:t>𝑚</m:t>
                        </m:r>
                      </m:sup>
                      <m:e>
                        <m:r>
                          <a:rPr lang="en-US" altLang="zh-CN" sz="1600" i="1">
                            <a:latin typeface="Cambria Math" panose="02040503050406030204" pitchFamily="18" charset="0"/>
                            <a:ea typeface="+mj-ea"/>
                          </a:rPr>
                          <m:t>−</m:t>
                        </m:r>
                        <m:r>
                          <a:rPr lang="zh-CN" altLang="en-US" sz="1600" i="1">
                            <a:latin typeface="Cambria Math" panose="02040503050406030204" pitchFamily="18" charset="0"/>
                            <a:ea typeface="+mj-ea"/>
                          </a:rPr>
                          <m:t>𝜙</m:t>
                        </m:r>
                        <m:d>
                          <m:dPr>
                            <m:ctrlPr>
                              <a:rPr lang="en-US" altLang="zh-CN" sz="1600" i="1">
                                <a:latin typeface="Cambria Math" panose="02040503050406030204" pitchFamily="18" charset="0"/>
                                <a:ea typeface="+mj-ea"/>
                              </a:rPr>
                            </m:ctrlPr>
                          </m:dPr>
                          <m:e>
                            <m:sSub>
                              <m:sSubPr>
                                <m:ctrlPr>
                                  <a:rPr lang="en-US" altLang="zh-CN" sz="1600" i="1">
                                    <a:latin typeface="Cambria Math" panose="02040503050406030204" pitchFamily="18" charset="0"/>
                                    <a:ea typeface="+mj-ea"/>
                                  </a:rPr>
                                </m:ctrlPr>
                              </m:sSubPr>
                              <m:e>
                                <m:r>
                                  <a:rPr lang="en-US" altLang="zh-CN" sz="1600" i="1">
                                    <a:latin typeface="Cambria Math" panose="02040503050406030204" pitchFamily="18" charset="0"/>
                                    <a:ea typeface="+mj-ea"/>
                                  </a:rPr>
                                  <m:t>𝑥</m:t>
                                </m:r>
                              </m:e>
                              <m:sub>
                                <m:r>
                                  <a:rPr lang="en-US" altLang="zh-CN" sz="1600" i="1">
                                    <a:latin typeface="Cambria Math" panose="02040503050406030204" pitchFamily="18" charset="0"/>
                                    <a:ea typeface="+mj-ea"/>
                                  </a:rPr>
                                  <m:t>𝑖</m:t>
                                </m:r>
                              </m:sub>
                            </m:sSub>
                          </m:e>
                        </m:d>
                        <m:r>
                          <a:rPr lang="en-US" altLang="zh-CN" sz="1600" i="1">
                            <a:latin typeface="Cambria Math" panose="02040503050406030204" pitchFamily="18" charset="0"/>
                            <a:ea typeface="+mj-ea"/>
                          </a:rPr>
                          <m:t>𝑙𝑜𝑔</m:t>
                        </m:r>
                        <m:r>
                          <a:rPr lang="zh-CN" altLang="en-US" sz="1600" i="1">
                            <a:latin typeface="Cambria Math" panose="02040503050406030204" pitchFamily="18" charset="0"/>
                            <a:ea typeface="+mj-ea"/>
                          </a:rPr>
                          <m:t>𝜌</m:t>
                        </m:r>
                        <m:d>
                          <m:dPr>
                            <m:ctrlPr>
                              <a:rPr lang="en-US" altLang="zh-CN" sz="1600" i="1">
                                <a:latin typeface="Cambria Math" panose="02040503050406030204" pitchFamily="18" charset="0"/>
                                <a:ea typeface="+mj-ea"/>
                              </a:rPr>
                            </m:ctrlPr>
                          </m:dPr>
                          <m:e>
                            <m:sSub>
                              <m:sSubPr>
                                <m:ctrlPr>
                                  <a:rPr lang="en-US" altLang="zh-CN" sz="1600" i="1">
                                    <a:latin typeface="Cambria Math" panose="02040503050406030204" pitchFamily="18" charset="0"/>
                                    <a:ea typeface="+mj-ea"/>
                                  </a:rPr>
                                </m:ctrlPr>
                              </m:sSubPr>
                              <m:e>
                                <m:r>
                                  <a:rPr lang="en-US" altLang="zh-CN" sz="1600" i="1">
                                    <a:latin typeface="Cambria Math" panose="02040503050406030204" pitchFamily="18" charset="0"/>
                                    <a:ea typeface="+mj-ea"/>
                                  </a:rPr>
                                  <m:t>𝑥</m:t>
                                </m:r>
                              </m:e>
                              <m:sub>
                                <m:r>
                                  <a:rPr lang="en-US" altLang="zh-CN" sz="1600" i="1">
                                    <a:latin typeface="Cambria Math" panose="02040503050406030204" pitchFamily="18" charset="0"/>
                                    <a:ea typeface="+mj-ea"/>
                                  </a:rPr>
                                  <m:t>𝑖</m:t>
                                </m:r>
                              </m:sub>
                            </m:sSub>
                          </m:e>
                        </m:d>
                      </m:e>
                    </m:nary>
                  </m:oMath>
                </a14:m>
                <a:r>
                  <a:rPr lang="zh-CN" altLang="en-US" sz="1600" dirty="0">
                    <a:latin typeface="+mj-ea"/>
                    <a:ea typeface="+mj-ea"/>
                  </a:rPr>
                  <a:t>求解</a:t>
                </a:r>
              </a:p>
            </p:txBody>
          </p:sp>
        </mc:Choice>
        <mc:Fallback xmlns="">
          <p:sp>
            <p:nvSpPr>
              <p:cNvPr id="5" name="矩形 4">
                <a:extLst>
                  <a:ext uri="{FF2B5EF4-FFF2-40B4-BE49-F238E27FC236}">
                    <a16:creationId xmlns:a16="http://schemas.microsoft.com/office/drawing/2014/main" id="{4F554416-3A64-4267-9EE7-75C303C99A21}"/>
                  </a:ext>
                </a:extLst>
              </p:cNvPr>
              <p:cNvSpPr>
                <a:spLocks noRot="1" noChangeAspect="1" noMove="1" noResize="1" noEditPoints="1" noAdjustHandles="1" noChangeArrowheads="1" noChangeShapeType="1" noTextEdit="1"/>
              </p:cNvSpPr>
              <p:nvPr/>
            </p:nvSpPr>
            <p:spPr>
              <a:xfrm>
                <a:off x="4965701" y="6337488"/>
                <a:ext cx="7172184" cy="374911"/>
              </a:xfrm>
              <a:prstGeom prst="rect">
                <a:avLst/>
              </a:prstGeom>
              <a:blipFill>
                <a:blip r:embed="rId11"/>
                <a:stretch>
                  <a:fillRect l="-510" t="-88525" b="-157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156B6CD9-C96A-4671-AA73-A78BB01E0C0F}"/>
                  </a:ext>
                </a:extLst>
              </p:cNvPr>
              <p:cNvGraphicFramePr>
                <a:graphicFrameLocks noGrp="1"/>
              </p:cNvGraphicFramePr>
              <p:nvPr>
                <p:extLst>
                  <p:ext uri="{D42A27DB-BD31-4B8C-83A1-F6EECF244321}">
                    <p14:modId xmlns:p14="http://schemas.microsoft.com/office/powerpoint/2010/main" val="480949009"/>
                  </p:ext>
                </p:extLst>
              </p:nvPr>
            </p:nvGraphicFramePr>
            <p:xfrm>
              <a:off x="5403599" y="895729"/>
              <a:ext cx="1719514" cy="1909072"/>
            </p:xfrm>
            <a:graphic>
              <a:graphicData uri="http://schemas.openxmlformats.org/drawingml/2006/table">
                <a:tbl>
                  <a:tblPr>
                    <a:tableStyleId>{BC89EF96-8CEA-46FF-86C4-4CE0E7609802}</a:tableStyleId>
                  </a:tblPr>
                  <a:tblGrid>
                    <a:gridCol w="970693">
                      <a:extLst>
                        <a:ext uri="{9D8B030D-6E8A-4147-A177-3AD203B41FA5}">
                          <a16:colId xmlns:a16="http://schemas.microsoft.com/office/drawing/2014/main" val="332877756"/>
                        </a:ext>
                      </a:extLst>
                    </a:gridCol>
                    <a:gridCol w="748821">
                      <a:extLst>
                        <a:ext uri="{9D8B030D-6E8A-4147-A177-3AD203B41FA5}">
                          <a16:colId xmlns:a16="http://schemas.microsoft.com/office/drawing/2014/main" val="3405650204"/>
                        </a:ext>
                      </a:extLst>
                    </a:gridCol>
                  </a:tblGrid>
                  <a:tr h="253372">
                    <a:tc>
                      <a:txBody>
                        <a:bodyPr/>
                        <a:lstStyle/>
                        <a:p>
                          <a:pPr algn="ctr" fontAlgn="ctr"/>
                          <a14:m>
                            <m:oMathPara xmlns:m="http://schemas.openxmlformats.org/officeDocument/2006/math">
                              <m:oMathParaPr>
                                <m:jc m:val="centerGroup"/>
                              </m:oMathParaPr>
                              <m:oMath xmlns:m="http://schemas.openxmlformats.org/officeDocument/2006/math">
                                <m:r>
                                  <a:rPr lang="en-US" sz="1200" b="1" i="1" u="none" strike="noStrike" dirty="0" smtClean="0">
                                    <a:effectLst/>
                                    <a:latin typeface="Cambria Math" panose="02040503050406030204" pitchFamily="18" charset="0"/>
                                    <a:ea typeface="+mj-ea"/>
                                  </a:rPr>
                                  <m:t>𝒍𝒂𝒃𝒆𝒍</m:t>
                                </m:r>
                              </m:oMath>
                            </m:oMathPara>
                          </a14:m>
                          <a:endParaRPr lang="en-US" sz="1200" b="1" i="0" u="none" strike="noStrike" dirty="0">
                            <a:solidFill>
                              <a:srgbClr val="000000"/>
                            </a:solidFill>
                            <a:effectLst/>
                            <a:latin typeface="+mj-ea"/>
                            <a:ea typeface="+mj-ea"/>
                          </a:endParaRPr>
                        </a:p>
                      </a:txBody>
                      <a:tcPr marL="9525" marR="9525" marT="9525" marB="0" anchor="ctr"/>
                    </a:tc>
                    <a:tc>
                      <a:txBody>
                        <a:bodyPr/>
                        <a:lstStyle/>
                        <a:p>
                          <a:pPr algn="ctr" fontAlgn="ctr"/>
                          <a:r>
                            <a:rPr lang="zh-CN" altLang="en-US" sz="1200" b="1" u="none" strike="noStrike" dirty="0">
                              <a:effectLst/>
                              <a:latin typeface="+mj-ea"/>
                              <a:ea typeface="+mj-ea"/>
                            </a:rPr>
                            <a:t>人群数量</a:t>
                          </a:r>
                          <a:endParaRPr lang="zh-CN" altLang="en-US" sz="1200" b="1" i="0" u="none" strike="noStrike" dirty="0">
                            <a:solidFill>
                              <a:srgbClr val="000000"/>
                            </a:solidFill>
                            <a:effectLst/>
                            <a:latin typeface="+mj-ea"/>
                            <a:ea typeface="+mj-ea"/>
                          </a:endParaRPr>
                        </a:p>
                      </a:txBody>
                      <a:tcPr marL="9525" marR="9525" marT="9525" marB="0" anchor="ctr"/>
                    </a:tc>
                    <a:extLst>
                      <a:ext uri="{0D108BD9-81ED-4DB2-BD59-A6C34878D82A}">
                        <a16:rowId xmlns:a16="http://schemas.microsoft.com/office/drawing/2014/main" val="3194141144"/>
                      </a:ext>
                    </a:extLst>
                  </a:tr>
                  <a:tr h="275950">
                    <a:tc>
                      <a:txBody>
                        <a:bodyPr/>
                        <a:lstStyle/>
                        <a:p>
                          <a:pPr algn="ctr" fontAlgn="ctr"/>
                          <a:r>
                            <a:rPr lang="en-US" altLang="zh-CN" sz="1200" u="none" strike="noStrike" dirty="0">
                              <a:effectLst/>
                              <a:latin typeface="+mj-ea"/>
                              <a:ea typeface="+mj-ea"/>
                            </a:rPr>
                            <a:t>0(2</a:t>
                          </a:r>
                          <a:r>
                            <a:rPr lang="zh-CN" altLang="en-US" sz="1200" u="none" strike="noStrike" dirty="0">
                              <a:effectLst/>
                              <a:latin typeface="+mj-ea"/>
                              <a:ea typeface="+mj-ea"/>
                            </a:rPr>
                            <a:t>留</a:t>
                          </a:r>
                          <a:r>
                            <a:rPr lang="en-US" altLang="zh-CN" sz="1200" u="none" strike="noStrike" dirty="0">
                              <a:effectLst/>
                              <a:latin typeface="+mj-ea"/>
                              <a:ea typeface="+mj-ea"/>
                            </a:rPr>
                            <a:t>)</a:t>
                          </a:r>
                          <a:endParaRPr lang="en-US" altLang="zh-CN" sz="1200" b="0" i="0" u="none" strike="noStrike" dirty="0">
                            <a:solidFill>
                              <a:srgbClr val="222222"/>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200" i="1" u="none" strike="noStrike" dirty="0" smtClean="0">
                                    <a:effectLst/>
                                    <a:latin typeface="Cambria Math" panose="02040503050406030204" pitchFamily="18" charset="0"/>
                                    <a:ea typeface="+mj-ea"/>
                                  </a:rPr>
                                  <m:t>1033021</m:t>
                                </m:r>
                              </m:oMath>
                            </m:oMathPara>
                          </a14:m>
                          <a:endParaRPr lang="en-US" altLang="zh-CN" sz="1200" b="0" i="0" u="none" strike="noStrike" dirty="0">
                            <a:solidFill>
                              <a:srgbClr val="000000"/>
                            </a:solidFill>
                            <a:effectLst/>
                            <a:latin typeface="+mj-ea"/>
                            <a:ea typeface="+mj-ea"/>
                          </a:endParaRPr>
                        </a:p>
                      </a:txBody>
                      <a:tcPr marL="9525" marR="9525" marT="9525" marB="0" anchor="ctr"/>
                    </a:tc>
                    <a:extLst>
                      <a:ext uri="{0D108BD9-81ED-4DB2-BD59-A6C34878D82A}">
                        <a16:rowId xmlns:a16="http://schemas.microsoft.com/office/drawing/2014/main" val="4188058530"/>
                      </a:ext>
                    </a:extLst>
                  </a:tr>
                  <a:tr h="275950">
                    <a:tc>
                      <a:txBody>
                        <a:bodyPr/>
                        <a:lstStyle/>
                        <a:p>
                          <a:pPr algn="ctr" fontAlgn="ctr"/>
                          <a:r>
                            <a:rPr lang="en-US" altLang="zh-CN" sz="1200" u="none" strike="noStrike" dirty="0">
                              <a:effectLst/>
                              <a:latin typeface="+mj-ea"/>
                              <a:ea typeface="+mj-ea"/>
                            </a:rPr>
                            <a:t>1(3</a:t>
                          </a:r>
                          <a:r>
                            <a:rPr lang="zh-CN" altLang="en-US" sz="1200" u="none" strike="noStrike" dirty="0">
                              <a:effectLst/>
                              <a:latin typeface="+mj-ea"/>
                              <a:ea typeface="+mj-ea"/>
                            </a:rPr>
                            <a:t>留</a:t>
                          </a:r>
                          <a:r>
                            <a:rPr lang="en-US" altLang="zh-CN" sz="1200" u="none" strike="noStrike" dirty="0">
                              <a:effectLst/>
                              <a:latin typeface="+mj-ea"/>
                              <a:ea typeface="+mj-ea"/>
                            </a:rPr>
                            <a:t>+4</a:t>
                          </a:r>
                          <a:r>
                            <a:rPr lang="zh-CN" altLang="en-US" sz="1200" u="none" strike="noStrike" dirty="0">
                              <a:effectLst/>
                              <a:latin typeface="+mj-ea"/>
                              <a:ea typeface="+mj-ea"/>
                            </a:rPr>
                            <a:t>留</a:t>
                          </a:r>
                          <a:r>
                            <a:rPr lang="en-US" altLang="zh-CN" sz="1200" u="none" strike="noStrike" dirty="0">
                              <a:effectLst/>
                              <a:latin typeface="+mj-ea"/>
                              <a:ea typeface="+mj-ea"/>
                            </a:rPr>
                            <a:t>)</a:t>
                          </a:r>
                          <a:endParaRPr lang="en-US" altLang="zh-CN" sz="1200" b="0" i="0" u="none" strike="noStrike" dirty="0">
                            <a:solidFill>
                              <a:srgbClr val="222222"/>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200" i="1" u="none" strike="noStrike" dirty="0" smtClean="0">
                                    <a:effectLst/>
                                    <a:latin typeface="Cambria Math" panose="02040503050406030204" pitchFamily="18" charset="0"/>
                                    <a:ea typeface="+mj-ea"/>
                                  </a:rPr>
                                  <m:t>1475269</m:t>
                                </m:r>
                              </m:oMath>
                            </m:oMathPara>
                          </a14:m>
                          <a:endParaRPr lang="en-US" altLang="zh-CN" sz="1200" b="0" i="0" u="none" strike="noStrike" dirty="0">
                            <a:solidFill>
                              <a:srgbClr val="000000"/>
                            </a:solidFill>
                            <a:effectLst/>
                            <a:latin typeface="+mj-ea"/>
                            <a:ea typeface="+mj-ea"/>
                          </a:endParaRPr>
                        </a:p>
                      </a:txBody>
                      <a:tcPr marL="9525" marR="9525" marT="9525" marB="0" anchor="ctr"/>
                    </a:tc>
                    <a:extLst>
                      <a:ext uri="{0D108BD9-81ED-4DB2-BD59-A6C34878D82A}">
                        <a16:rowId xmlns:a16="http://schemas.microsoft.com/office/drawing/2014/main" val="3933392220"/>
                      </a:ext>
                    </a:extLst>
                  </a:tr>
                  <a:tr h="275950">
                    <a:tc>
                      <a:txBody>
                        <a:bodyPr/>
                        <a:lstStyle/>
                        <a:p>
                          <a:pPr algn="ctr" fontAlgn="ctr"/>
                          <a:r>
                            <a:rPr lang="en-US" altLang="zh-CN" sz="1200" u="none" strike="noStrike" dirty="0">
                              <a:effectLst/>
                              <a:latin typeface="+mj-ea"/>
                              <a:ea typeface="+mj-ea"/>
                            </a:rPr>
                            <a:t>2(5</a:t>
                          </a:r>
                          <a:r>
                            <a:rPr lang="zh-CN" altLang="en-US" sz="1200" u="none" strike="noStrike" dirty="0">
                              <a:effectLst/>
                              <a:latin typeface="+mj-ea"/>
                              <a:ea typeface="+mj-ea"/>
                            </a:rPr>
                            <a:t>留</a:t>
                          </a:r>
                          <a:r>
                            <a:rPr lang="en-US" altLang="zh-CN" sz="1200" u="none" strike="noStrike" dirty="0">
                              <a:effectLst/>
                              <a:latin typeface="+mj-ea"/>
                              <a:ea typeface="+mj-ea"/>
                            </a:rPr>
                            <a:t>+6</a:t>
                          </a:r>
                          <a:r>
                            <a:rPr lang="zh-CN" altLang="en-US" sz="1200" u="none" strike="noStrike" dirty="0">
                              <a:effectLst/>
                              <a:latin typeface="+mj-ea"/>
                              <a:ea typeface="+mj-ea"/>
                            </a:rPr>
                            <a:t>留</a:t>
                          </a:r>
                          <a:r>
                            <a:rPr lang="en-US" altLang="zh-CN" sz="1200" u="none" strike="noStrike" dirty="0">
                              <a:effectLst/>
                              <a:latin typeface="+mj-ea"/>
                              <a:ea typeface="+mj-ea"/>
                            </a:rPr>
                            <a:t>)</a:t>
                          </a:r>
                          <a:endParaRPr lang="en-US" altLang="zh-CN" sz="1200" b="0" i="0" u="none" strike="noStrike" dirty="0">
                            <a:solidFill>
                              <a:srgbClr val="222222"/>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200" i="1" u="none" strike="noStrike" dirty="0" smtClean="0">
                                    <a:effectLst/>
                                    <a:latin typeface="Cambria Math" panose="02040503050406030204" pitchFamily="18" charset="0"/>
                                    <a:ea typeface="+mj-ea"/>
                                  </a:rPr>
                                  <m:t>1352850</m:t>
                                </m:r>
                              </m:oMath>
                            </m:oMathPara>
                          </a14:m>
                          <a:endParaRPr lang="en-US" altLang="zh-CN" sz="1200" b="0" i="0" u="none" strike="noStrike" dirty="0">
                            <a:solidFill>
                              <a:srgbClr val="000000"/>
                            </a:solidFill>
                            <a:effectLst/>
                            <a:latin typeface="+mj-ea"/>
                            <a:ea typeface="+mj-ea"/>
                          </a:endParaRPr>
                        </a:p>
                      </a:txBody>
                      <a:tcPr marL="9525" marR="9525" marT="9525" marB="0" anchor="ctr"/>
                    </a:tc>
                    <a:extLst>
                      <a:ext uri="{0D108BD9-81ED-4DB2-BD59-A6C34878D82A}">
                        <a16:rowId xmlns:a16="http://schemas.microsoft.com/office/drawing/2014/main" val="1407856481"/>
                      </a:ext>
                    </a:extLst>
                  </a:tr>
                  <a:tr h="275950">
                    <a:tc>
                      <a:txBody>
                        <a:bodyPr/>
                        <a:lstStyle/>
                        <a:p>
                          <a:pPr algn="ctr" fontAlgn="ctr"/>
                          <a:r>
                            <a:rPr lang="en-US" altLang="zh-CN" sz="1200" u="none" strike="noStrike" dirty="0">
                              <a:effectLst/>
                              <a:latin typeface="+mj-ea"/>
                              <a:ea typeface="+mj-ea"/>
                            </a:rPr>
                            <a:t>3(7</a:t>
                          </a:r>
                          <a:r>
                            <a:rPr lang="zh-CN" altLang="en-US" sz="1200" u="none" strike="noStrike" dirty="0">
                              <a:effectLst/>
                              <a:latin typeface="+mj-ea"/>
                              <a:ea typeface="+mj-ea"/>
                            </a:rPr>
                            <a:t>留</a:t>
                          </a:r>
                          <a:r>
                            <a:rPr lang="en-US" altLang="zh-CN" sz="1200" u="none" strike="noStrike" dirty="0">
                              <a:effectLst/>
                              <a:latin typeface="+mj-ea"/>
                              <a:ea typeface="+mj-ea"/>
                            </a:rPr>
                            <a:t>)</a:t>
                          </a:r>
                          <a:endParaRPr lang="en-US" altLang="zh-CN" sz="1200" b="0" i="0" u="none" strike="noStrike" dirty="0">
                            <a:solidFill>
                              <a:srgbClr val="222222"/>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200" i="1" u="none" strike="noStrike" dirty="0" smtClean="0">
                                    <a:effectLst/>
                                    <a:latin typeface="Cambria Math" panose="02040503050406030204" pitchFamily="18" charset="0"/>
                                    <a:ea typeface="+mj-ea"/>
                                  </a:rPr>
                                  <m:t>1251262</m:t>
                                </m:r>
                              </m:oMath>
                            </m:oMathPara>
                          </a14:m>
                          <a:endParaRPr lang="en-US" altLang="zh-CN" sz="1200" b="0" i="0" u="none" strike="noStrike" dirty="0">
                            <a:solidFill>
                              <a:srgbClr val="000000"/>
                            </a:solidFill>
                            <a:effectLst/>
                            <a:latin typeface="+mj-ea"/>
                            <a:ea typeface="+mj-ea"/>
                          </a:endParaRPr>
                        </a:p>
                      </a:txBody>
                      <a:tcPr marL="9525" marR="9525" marT="9525" marB="0" anchor="ctr"/>
                    </a:tc>
                    <a:extLst>
                      <a:ext uri="{0D108BD9-81ED-4DB2-BD59-A6C34878D82A}">
                        <a16:rowId xmlns:a16="http://schemas.microsoft.com/office/drawing/2014/main" val="3421814729"/>
                      </a:ext>
                    </a:extLst>
                  </a:tr>
                  <a:tr h="275950">
                    <a:tc>
                      <a:txBody>
                        <a:bodyPr/>
                        <a:lstStyle/>
                        <a:p>
                          <a:pPr algn="ctr" fontAlgn="ctr"/>
                          <a:r>
                            <a:rPr lang="en-US" altLang="zh-CN" sz="1200" u="none" strike="noStrike" dirty="0">
                              <a:effectLst/>
                              <a:latin typeface="+mj-ea"/>
                              <a:ea typeface="+mj-ea"/>
                            </a:rPr>
                            <a:t>4(14</a:t>
                          </a:r>
                          <a:r>
                            <a:rPr lang="zh-CN" altLang="en-US" sz="1200" u="none" strike="noStrike" dirty="0">
                              <a:effectLst/>
                              <a:latin typeface="+mj-ea"/>
                              <a:ea typeface="+mj-ea"/>
                            </a:rPr>
                            <a:t>留</a:t>
                          </a:r>
                          <a:r>
                            <a:rPr lang="en-US" altLang="zh-CN" sz="1200" u="none" strike="noStrike" dirty="0">
                              <a:effectLst/>
                              <a:latin typeface="+mj-ea"/>
                              <a:ea typeface="+mj-ea"/>
                            </a:rPr>
                            <a:t>)</a:t>
                          </a:r>
                          <a:endParaRPr lang="en-US" altLang="zh-CN" sz="1200" b="0" i="0" u="none" strike="noStrike" dirty="0">
                            <a:solidFill>
                              <a:srgbClr val="222222"/>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200" i="1" u="none" strike="noStrike" dirty="0" smtClean="0">
                                    <a:effectLst/>
                                    <a:latin typeface="Cambria Math" panose="02040503050406030204" pitchFamily="18" charset="0"/>
                                    <a:ea typeface="+mj-ea"/>
                                  </a:rPr>
                                  <m:t>1130778</m:t>
                                </m:r>
                              </m:oMath>
                            </m:oMathPara>
                          </a14:m>
                          <a:endParaRPr lang="en-US" altLang="zh-CN" sz="1200" b="0" i="0" u="none" strike="noStrike" dirty="0">
                            <a:solidFill>
                              <a:srgbClr val="000000"/>
                            </a:solidFill>
                            <a:effectLst/>
                            <a:latin typeface="+mj-ea"/>
                            <a:ea typeface="+mj-ea"/>
                          </a:endParaRPr>
                        </a:p>
                      </a:txBody>
                      <a:tcPr marL="9525" marR="9525" marT="9525" marB="0" anchor="ctr"/>
                    </a:tc>
                    <a:extLst>
                      <a:ext uri="{0D108BD9-81ED-4DB2-BD59-A6C34878D82A}">
                        <a16:rowId xmlns:a16="http://schemas.microsoft.com/office/drawing/2014/main" val="124401159"/>
                      </a:ext>
                    </a:extLst>
                  </a:tr>
                  <a:tr h="275950">
                    <a:tc>
                      <a:txBody>
                        <a:bodyPr/>
                        <a:lstStyle/>
                        <a:p>
                          <a:pPr algn="ctr" fontAlgn="ctr"/>
                          <a:r>
                            <a:rPr lang="en-US" altLang="zh-CN" sz="1200" u="none" strike="noStrike" dirty="0">
                              <a:effectLst/>
                              <a:latin typeface="+mj-ea"/>
                              <a:ea typeface="+mj-ea"/>
                            </a:rPr>
                            <a:t>5(30</a:t>
                          </a:r>
                          <a:r>
                            <a:rPr lang="zh-CN" altLang="en-US" sz="1200" u="none" strike="noStrike" dirty="0">
                              <a:effectLst/>
                              <a:latin typeface="+mj-ea"/>
                              <a:ea typeface="+mj-ea"/>
                            </a:rPr>
                            <a:t>留</a:t>
                          </a:r>
                          <a:r>
                            <a:rPr lang="en-US" altLang="zh-CN" sz="1200" u="none" strike="noStrike" dirty="0">
                              <a:effectLst/>
                              <a:latin typeface="+mj-ea"/>
                              <a:ea typeface="+mj-ea"/>
                            </a:rPr>
                            <a:t>)</a:t>
                          </a:r>
                          <a:endParaRPr lang="en-US" altLang="zh-CN" sz="1200" b="0" i="0" u="none" strike="noStrike" dirty="0">
                            <a:solidFill>
                              <a:srgbClr val="222222"/>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200" i="1" u="none" strike="noStrike" dirty="0" smtClean="0">
                                    <a:effectLst/>
                                    <a:latin typeface="Cambria Math" panose="02040503050406030204" pitchFamily="18" charset="0"/>
                                    <a:ea typeface="+mj-ea"/>
                                  </a:rPr>
                                  <m:t>1061123</m:t>
                                </m:r>
                              </m:oMath>
                            </m:oMathPara>
                          </a14:m>
                          <a:endParaRPr lang="en-US" altLang="zh-CN" sz="1200" b="0" i="0" u="none" strike="noStrike" dirty="0">
                            <a:solidFill>
                              <a:srgbClr val="000000"/>
                            </a:solidFill>
                            <a:effectLst/>
                            <a:latin typeface="+mj-ea"/>
                            <a:ea typeface="+mj-ea"/>
                          </a:endParaRPr>
                        </a:p>
                      </a:txBody>
                      <a:tcPr marL="9525" marR="9525" marT="9525" marB="0" anchor="ctr"/>
                    </a:tc>
                    <a:extLst>
                      <a:ext uri="{0D108BD9-81ED-4DB2-BD59-A6C34878D82A}">
                        <a16:rowId xmlns:a16="http://schemas.microsoft.com/office/drawing/2014/main" val="2408076403"/>
                      </a:ext>
                    </a:extLst>
                  </a:tr>
                </a:tbl>
              </a:graphicData>
            </a:graphic>
          </p:graphicFrame>
        </mc:Choice>
        <mc:Fallback xmlns="">
          <p:graphicFrame>
            <p:nvGraphicFramePr>
              <p:cNvPr id="6" name="表格 5">
                <a:extLst>
                  <a:ext uri="{FF2B5EF4-FFF2-40B4-BE49-F238E27FC236}">
                    <a16:creationId xmlns:a16="http://schemas.microsoft.com/office/drawing/2014/main" id="{156B6CD9-C96A-4671-AA73-A78BB01E0C0F}"/>
                  </a:ext>
                </a:extLst>
              </p:cNvPr>
              <p:cNvGraphicFramePr>
                <a:graphicFrameLocks noGrp="1"/>
              </p:cNvGraphicFramePr>
              <p:nvPr>
                <p:extLst>
                  <p:ext uri="{D42A27DB-BD31-4B8C-83A1-F6EECF244321}">
                    <p14:modId xmlns:p14="http://schemas.microsoft.com/office/powerpoint/2010/main" val="480949009"/>
                  </p:ext>
                </p:extLst>
              </p:nvPr>
            </p:nvGraphicFramePr>
            <p:xfrm>
              <a:off x="5403599" y="895729"/>
              <a:ext cx="1719514" cy="1909072"/>
            </p:xfrm>
            <a:graphic>
              <a:graphicData uri="http://schemas.openxmlformats.org/drawingml/2006/table">
                <a:tbl>
                  <a:tblPr>
                    <a:tableStyleId>{BC89EF96-8CEA-46FF-86C4-4CE0E7609802}</a:tableStyleId>
                  </a:tblPr>
                  <a:tblGrid>
                    <a:gridCol w="970693">
                      <a:extLst>
                        <a:ext uri="{9D8B030D-6E8A-4147-A177-3AD203B41FA5}">
                          <a16:colId xmlns:a16="http://schemas.microsoft.com/office/drawing/2014/main" val="332877756"/>
                        </a:ext>
                      </a:extLst>
                    </a:gridCol>
                    <a:gridCol w="748821">
                      <a:extLst>
                        <a:ext uri="{9D8B030D-6E8A-4147-A177-3AD203B41FA5}">
                          <a16:colId xmlns:a16="http://schemas.microsoft.com/office/drawing/2014/main" val="3405650204"/>
                        </a:ext>
                      </a:extLst>
                    </a:gridCol>
                  </a:tblGrid>
                  <a:tr h="253372">
                    <a:tc>
                      <a:txBody>
                        <a:bodyPr/>
                        <a:lstStyle/>
                        <a:p>
                          <a:endParaRPr lang="zh-CN"/>
                        </a:p>
                      </a:txBody>
                      <a:tcPr marL="9525" marR="9525" marT="9525" marB="0" anchor="ctr">
                        <a:blipFill>
                          <a:blip r:embed="rId12"/>
                          <a:stretch>
                            <a:fillRect l="-625" t="-2381" r="-78125" b="-669048"/>
                          </a:stretch>
                        </a:blipFill>
                      </a:tcPr>
                    </a:tc>
                    <a:tc>
                      <a:txBody>
                        <a:bodyPr/>
                        <a:lstStyle/>
                        <a:p>
                          <a:pPr algn="ctr" fontAlgn="ctr"/>
                          <a:r>
                            <a:rPr lang="zh-CN" altLang="en-US" sz="1200" b="1" u="none" strike="noStrike" dirty="0">
                              <a:effectLst/>
                              <a:latin typeface="+mj-ea"/>
                              <a:ea typeface="+mj-ea"/>
                            </a:rPr>
                            <a:t>人群数量</a:t>
                          </a:r>
                          <a:endParaRPr lang="zh-CN" altLang="en-US" sz="1200" b="1" i="0" u="none" strike="noStrike" dirty="0">
                            <a:solidFill>
                              <a:srgbClr val="000000"/>
                            </a:solidFill>
                            <a:effectLst/>
                            <a:latin typeface="+mj-ea"/>
                            <a:ea typeface="+mj-ea"/>
                          </a:endParaRPr>
                        </a:p>
                      </a:txBody>
                      <a:tcPr marL="9525" marR="9525" marT="9525" marB="0" anchor="ctr"/>
                    </a:tc>
                    <a:extLst>
                      <a:ext uri="{0D108BD9-81ED-4DB2-BD59-A6C34878D82A}">
                        <a16:rowId xmlns:a16="http://schemas.microsoft.com/office/drawing/2014/main" val="3194141144"/>
                      </a:ext>
                    </a:extLst>
                  </a:tr>
                  <a:tr h="275950">
                    <a:tc>
                      <a:txBody>
                        <a:bodyPr/>
                        <a:lstStyle/>
                        <a:p>
                          <a:pPr algn="ctr" fontAlgn="ctr"/>
                          <a:r>
                            <a:rPr lang="en-US" altLang="zh-CN" sz="1200" u="none" strike="noStrike" dirty="0">
                              <a:effectLst/>
                              <a:latin typeface="+mj-ea"/>
                              <a:ea typeface="+mj-ea"/>
                            </a:rPr>
                            <a:t>0(2</a:t>
                          </a:r>
                          <a:r>
                            <a:rPr lang="zh-CN" altLang="en-US" sz="1200" u="none" strike="noStrike" dirty="0">
                              <a:effectLst/>
                              <a:latin typeface="+mj-ea"/>
                              <a:ea typeface="+mj-ea"/>
                            </a:rPr>
                            <a:t>留</a:t>
                          </a:r>
                          <a:r>
                            <a:rPr lang="en-US" altLang="zh-CN" sz="1200" u="none" strike="noStrike" dirty="0">
                              <a:effectLst/>
                              <a:latin typeface="+mj-ea"/>
                              <a:ea typeface="+mj-ea"/>
                            </a:rPr>
                            <a:t>)</a:t>
                          </a:r>
                          <a:endParaRPr lang="en-US" altLang="zh-CN" sz="1200" b="0" i="0" u="none" strike="noStrike" dirty="0">
                            <a:solidFill>
                              <a:srgbClr val="222222"/>
                            </a:solidFill>
                            <a:effectLst/>
                            <a:latin typeface="+mj-ea"/>
                            <a:ea typeface="+mj-ea"/>
                          </a:endParaRPr>
                        </a:p>
                      </a:txBody>
                      <a:tcPr marL="9525" marR="9525" marT="9525" marB="0" anchor="ctr"/>
                    </a:tc>
                    <a:tc>
                      <a:txBody>
                        <a:bodyPr/>
                        <a:lstStyle/>
                        <a:p>
                          <a:endParaRPr lang="zh-CN"/>
                        </a:p>
                      </a:txBody>
                      <a:tcPr marL="9525" marR="9525" marT="9525" marB="0" anchor="ctr">
                        <a:blipFill>
                          <a:blip r:embed="rId12"/>
                          <a:stretch>
                            <a:fillRect l="-130894" t="-95556" r="-1626" b="-524444"/>
                          </a:stretch>
                        </a:blipFill>
                      </a:tcPr>
                    </a:tc>
                    <a:extLst>
                      <a:ext uri="{0D108BD9-81ED-4DB2-BD59-A6C34878D82A}">
                        <a16:rowId xmlns:a16="http://schemas.microsoft.com/office/drawing/2014/main" val="4188058530"/>
                      </a:ext>
                    </a:extLst>
                  </a:tr>
                  <a:tr h="275950">
                    <a:tc>
                      <a:txBody>
                        <a:bodyPr/>
                        <a:lstStyle/>
                        <a:p>
                          <a:pPr algn="ctr" fontAlgn="ctr"/>
                          <a:r>
                            <a:rPr lang="en-US" altLang="zh-CN" sz="1200" u="none" strike="noStrike" dirty="0">
                              <a:effectLst/>
                              <a:latin typeface="+mj-ea"/>
                              <a:ea typeface="+mj-ea"/>
                            </a:rPr>
                            <a:t>1(3</a:t>
                          </a:r>
                          <a:r>
                            <a:rPr lang="zh-CN" altLang="en-US" sz="1200" u="none" strike="noStrike" dirty="0">
                              <a:effectLst/>
                              <a:latin typeface="+mj-ea"/>
                              <a:ea typeface="+mj-ea"/>
                            </a:rPr>
                            <a:t>留</a:t>
                          </a:r>
                          <a:r>
                            <a:rPr lang="en-US" altLang="zh-CN" sz="1200" u="none" strike="noStrike" dirty="0">
                              <a:effectLst/>
                              <a:latin typeface="+mj-ea"/>
                              <a:ea typeface="+mj-ea"/>
                            </a:rPr>
                            <a:t>+4</a:t>
                          </a:r>
                          <a:r>
                            <a:rPr lang="zh-CN" altLang="en-US" sz="1200" u="none" strike="noStrike" dirty="0">
                              <a:effectLst/>
                              <a:latin typeface="+mj-ea"/>
                              <a:ea typeface="+mj-ea"/>
                            </a:rPr>
                            <a:t>留</a:t>
                          </a:r>
                          <a:r>
                            <a:rPr lang="en-US" altLang="zh-CN" sz="1200" u="none" strike="noStrike" dirty="0">
                              <a:effectLst/>
                              <a:latin typeface="+mj-ea"/>
                              <a:ea typeface="+mj-ea"/>
                            </a:rPr>
                            <a:t>)</a:t>
                          </a:r>
                          <a:endParaRPr lang="en-US" altLang="zh-CN" sz="1200" b="0" i="0" u="none" strike="noStrike" dirty="0">
                            <a:solidFill>
                              <a:srgbClr val="222222"/>
                            </a:solidFill>
                            <a:effectLst/>
                            <a:latin typeface="+mj-ea"/>
                            <a:ea typeface="+mj-ea"/>
                          </a:endParaRPr>
                        </a:p>
                      </a:txBody>
                      <a:tcPr marL="9525" marR="9525" marT="9525" marB="0" anchor="ctr"/>
                    </a:tc>
                    <a:tc>
                      <a:txBody>
                        <a:bodyPr/>
                        <a:lstStyle/>
                        <a:p>
                          <a:endParaRPr lang="zh-CN"/>
                        </a:p>
                      </a:txBody>
                      <a:tcPr marL="9525" marR="9525" marT="9525" marB="0" anchor="ctr">
                        <a:blipFill>
                          <a:blip r:embed="rId12"/>
                          <a:stretch>
                            <a:fillRect l="-130894" t="-191304" r="-1626" b="-413043"/>
                          </a:stretch>
                        </a:blipFill>
                      </a:tcPr>
                    </a:tc>
                    <a:extLst>
                      <a:ext uri="{0D108BD9-81ED-4DB2-BD59-A6C34878D82A}">
                        <a16:rowId xmlns:a16="http://schemas.microsoft.com/office/drawing/2014/main" val="3933392220"/>
                      </a:ext>
                    </a:extLst>
                  </a:tr>
                  <a:tr h="275950">
                    <a:tc>
                      <a:txBody>
                        <a:bodyPr/>
                        <a:lstStyle/>
                        <a:p>
                          <a:pPr algn="ctr" fontAlgn="ctr"/>
                          <a:r>
                            <a:rPr lang="en-US" altLang="zh-CN" sz="1200" u="none" strike="noStrike" dirty="0">
                              <a:effectLst/>
                              <a:latin typeface="+mj-ea"/>
                              <a:ea typeface="+mj-ea"/>
                            </a:rPr>
                            <a:t>2(5</a:t>
                          </a:r>
                          <a:r>
                            <a:rPr lang="zh-CN" altLang="en-US" sz="1200" u="none" strike="noStrike" dirty="0">
                              <a:effectLst/>
                              <a:latin typeface="+mj-ea"/>
                              <a:ea typeface="+mj-ea"/>
                            </a:rPr>
                            <a:t>留</a:t>
                          </a:r>
                          <a:r>
                            <a:rPr lang="en-US" altLang="zh-CN" sz="1200" u="none" strike="noStrike" dirty="0">
                              <a:effectLst/>
                              <a:latin typeface="+mj-ea"/>
                              <a:ea typeface="+mj-ea"/>
                            </a:rPr>
                            <a:t>+6</a:t>
                          </a:r>
                          <a:r>
                            <a:rPr lang="zh-CN" altLang="en-US" sz="1200" u="none" strike="noStrike" dirty="0">
                              <a:effectLst/>
                              <a:latin typeface="+mj-ea"/>
                              <a:ea typeface="+mj-ea"/>
                            </a:rPr>
                            <a:t>留</a:t>
                          </a:r>
                          <a:r>
                            <a:rPr lang="en-US" altLang="zh-CN" sz="1200" u="none" strike="noStrike" dirty="0">
                              <a:effectLst/>
                              <a:latin typeface="+mj-ea"/>
                              <a:ea typeface="+mj-ea"/>
                            </a:rPr>
                            <a:t>)</a:t>
                          </a:r>
                          <a:endParaRPr lang="en-US" altLang="zh-CN" sz="1200" b="0" i="0" u="none" strike="noStrike" dirty="0">
                            <a:solidFill>
                              <a:srgbClr val="222222"/>
                            </a:solidFill>
                            <a:effectLst/>
                            <a:latin typeface="+mj-ea"/>
                            <a:ea typeface="+mj-ea"/>
                          </a:endParaRPr>
                        </a:p>
                      </a:txBody>
                      <a:tcPr marL="9525" marR="9525" marT="9525" marB="0" anchor="ctr"/>
                    </a:tc>
                    <a:tc>
                      <a:txBody>
                        <a:bodyPr/>
                        <a:lstStyle/>
                        <a:p>
                          <a:endParaRPr lang="zh-CN"/>
                        </a:p>
                      </a:txBody>
                      <a:tcPr marL="9525" marR="9525" marT="9525" marB="0" anchor="ctr">
                        <a:blipFill>
                          <a:blip r:embed="rId12"/>
                          <a:stretch>
                            <a:fillRect l="-130894" t="-297778" r="-1626" b="-322222"/>
                          </a:stretch>
                        </a:blipFill>
                      </a:tcPr>
                    </a:tc>
                    <a:extLst>
                      <a:ext uri="{0D108BD9-81ED-4DB2-BD59-A6C34878D82A}">
                        <a16:rowId xmlns:a16="http://schemas.microsoft.com/office/drawing/2014/main" val="1407856481"/>
                      </a:ext>
                    </a:extLst>
                  </a:tr>
                  <a:tr h="275950">
                    <a:tc>
                      <a:txBody>
                        <a:bodyPr/>
                        <a:lstStyle/>
                        <a:p>
                          <a:pPr algn="ctr" fontAlgn="ctr"/>
                          <a:r>
                            <a:rPr lang="en-US" altLang="zh-CN" sz="1200" u="none" strike="noStrike" dirty="0">
                              <a:effectLst/>
                              <a:latin typeface="+mj-ea"/>
                              <a:ea typeface="+mj-ea"/>
                            </a:rPr>
                            <a:t>3(7</a:t>
                          </a:r>
                          <a:r>
                            <a:rPr lang="zh-CN" altLang="en-US" sz="1200" u="none" strike="noStrike" dirty="0">
                              <a:effectLst/>
                              <a:latin typeface="+mj-ea"/>
                              <a:ea typeface="+mj-ea"/>
                            </a:rPr>
                            <a:t>留</a:t>
                          </a:r>
                          <a:r>
                            <a:rPr lang="en-US" altLang="zh-CN" sz="1200" u="none" strike="noStrike" dirty="0">
                              <a:effectLst/>
                              <a:latin typeface="+mj-ea"/>
                              <a:ea typeface="+mj-ea"/>
                            </a:rPr>
                            <a:t>)</a:t>
                          </a:r>
                          <a:endParaRPr lang="en-US" altLang="zh-CN" sz="1200" b="0" i="0" u="none" strike="noStrike" dirty="0">
                            <a:solidFill>
                              <a:srgbClr val="222222"/>
                            </a:solidFill>
                            <a:effectLst/>
                            <a:latin typeface="+mj-ea"/>
                            <a:ea typeface="+mj-ea"/>
                          </a:endParaRPr>
                        </a:p>
                      </a:txBody>
                      <a:tcPr marL="9525" marR="9525" marT="9525" marB="0" anchor="ctr"/>
                    </a:tc>
                    <a:tc>
                      <a:txBody>
                        <a:bodyPr/>
                        <a:lstStyle/>
                        <a:p>
                          <a:endParaRPr lang="zh-CN"/>
                        </a:p>
                      </a:txBody>
                      <a:tcPr marL="9525" marR="9525" marT="9525" marB="0" anchor="ctr">
                        <a:blipFill>
                          <a:blip r:embed="rId12"/>
                          <a:stretch>
                            <a:fillRect l="-130894" t="-389130" r="-1626" b="-215217"/>
                          </a:stretch>
                        </a:blipFill>
                      </a:tcPr>
                    </a:tc>
                    <a:extLst>
                      <a:ext uri="{0D108BD9-81ED-4DB2-BD59-A6C34878D82A}">
                        <a16:rowId xmlns:a16="http://schemas.microsoft.com/office/drawing/2014/main" val="3421814729"/>
                      </a:ext>
                    </a:extLst>
                  </a:tr>
                  <a:tr h="275950">
                    <a:tc>
                      <a:txBody>
                        <a:bodyPr/>
                        <a:lstStyle/>
                        <a:p>
                          <a:pPr algn="ctr" fontAlgn="ctr"/>
                          <a:r>
                            <a:rPr lang="en-US" altLang="zh-CN" sz="1200" u="none" strike="noStrike" dirty="0">
                              <a:effectLst/>
                              <a:latin typeface="+mj-ea"/>
                              <a:ea typeface="+mj-ea"/>
                            </a:rPr>
                            <a:t>4(14</a:t>
                          </a:r>
                          <a:r>
                            <a:rPr lang="zh-CN" altLang="en-US" sz="1200" u="none" strike="noStrike" dirty="0">
                              <a:effectLst/>
                              <a:latin typeface="+mj-ea"/>
                              <a:ea typeface="+mj-ea"/>
                            </a:rPr>
                            <a:t>留</a:t>
                          </a:r>
                          <a:r>
                            <a:rPr lang="en-US" altLang="zh-CN" sz="1200" u="none" strike="noStrike" dirty="0">
                              <a:effectLst/>
                              <a:latin typeface="+mj-ea"/>
                              <a:ea typeface="+mj-ea"/>
                            </a:rPr>
                            <a:t>)</a:t>
                          </a:r>
                          <a:endParaRPr lang="en-US" altLang="zh-CN" sz="1200" b="0" i="0" u="none" strike="noStrike" dirty="0">
                            <a:solidFill>
                              <a:srgbClr val="222222"/>
                            </a:solidFill>
                            <a:effectLst/>
                            <a:latin typeface="+mj-ea"/>
                            <a:ea typeface="+mj-ea"/>
                          </a:endParaRPr>
                        </a:p>
                      </a:txBody>
                      <a:tcPr marL="9525" marR="9525" marT="9525" marB="0" anchor="ctr"/>
                    </a:tc>
                    <a:tc>
                      <a:txBody>
                        <a:bodyPr/>
                        <a:lstStyle/>
                        <a:p>
                          <a:endParaRPr lang="zh-CN"/>
                        </a:p>
                      </a:txBody>
                      <a:tcPr marL="9525" marR="9525" marT="9525" marB="0" anchor="ctr">
                        <a:blipFill>
                          <a:blip r:embed="rId12"/>
                          <a:stretch>
                            <a:fillRect l="-130894" t="-500000" r="-1626" b="-120000"/>
                          </a:stretch>
                        </a:blipFill>
                      </a:tcPr>
                    </a:tc>
                    <a:extLst>
                      <a:ext uri="{0D108BD9-81ED-4DB2-BD59-A6C34878D82A}">
                        <a16:rowId xmlns:a16="http://schemas.microsoft.com/office/drawing/2014/main" val="124401159"/>
                      </a:ext>
                    </a:extLst>
                  </a:tr>
                  <a:tr h="275950">
                    <a:tc>
                      <a:txBody>
                        <a:bodyPr/>
                        <a:lstStyle/>
                        <a:p>
                          <a:pPr algn="ctr" fontAlgn="ctr"/>
                          <a:r>
                            <a:rPr lang="en-US" altLang="zh-CN" sz="1200" u="none" strike="noStrike" dirty="0">
                              <a:effectLst/>
                              <a:latin typeface="+mj-ea"/>
                              <a:ea typeface="+mj-ea"/>
                            </a:rPr>
                            <a:t>5(30</a:t>
                          </a:r>
                          <a:r>
                            <a:rPr lang="zh-CN" altLang="en-US" sz="1200" u="none" strike="noStrike" dirty="0">
                              <a:effectLst/>
                              <a:latin typeface="+mj-ea"/>
                              <a:ea typeface="+mj-ea"/>
                            </a:rPr>
                            <a:t>留</a:t>
                          </a:r>
                          <a:r>
                            <a:rPr lang="en-US" altLang="zh-CN" sz="1200" u="none" strike="noStrike" dirty="0">
                              <a:effectLst/>
                              <a:latin typeface="+mj-ea"/>
                              <a:ea typeface="+mj-ea"/>
                            </a:rPr>
                            <a:t>)</a:t>
                          </a:r>
                          <a:endParaRPr lang="en-US" altLang="zh-CN" sz="1200" b="0" i="0" u="none" strike="noStrike" dirty="0">
                            <a:solidFill>
                              <a:srgbClr val="222222"/>
                            </a:solidFill>
                            <a:effectLst/>
                            <a:latin typeface="+mj-ea"/>
                            <a:ea typeface="+mj-ea"/>
                          </a:endParaRPr>
                        </a:p>
                      </a:txBody>
                      <a:tcPr marL="9525" marR="9525" marT="9525" marB="0" anchor="ctr"/>
                    </a:tc>
                    <a:tc>
                      <a:txBody>
                        <a:bodyPr/>
                        <a:lstStyle/>
                        <a:p>
                          <a:endParaRPr lang="zh-CN"/>
                        </a:p>
                      </a:txBody>
                      <a:tcPr marL="9525" marR="9525" marT="9525" marB="0" anchor="ctr">
                        <a:blipFill>
                          <a:blip r:embed="rId12"/>
                          <a:stretch>
                            <a:fillRect l="-130894" t="-586957" r="-1626" b="-17391"/>
                          </a:stretch>
                        </a:blipFill>
                      </a:tcPr>
                    </a:tc>
                    <a:extLst>
                      <a:ext uri="{0D108BD9-81ED-4DB2-BD59-A6C34878D82A}">
                        <a16:rowId xmlns:a16="http://schemas.microsoft.com/office/drawing/2014/main" val="240807640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表格 61">
                <a:extLst>
                  <a:ext uri="{FF2B5EF4-FFF2-40B4-BE49-F238E27FC236}">
                    <a16:creationId xmlns:a16="http://schemas.microsoft.com/office/drawing/2014/main" id="{BBEAF0C5-C178-4867-BDC5-C66D85CAD41C}"/>
                  </a:ext>
                </a:extLst>
              </p:cNvPr>
              <p:cNvGraphicFramePr>
                <a:graphicFrameLocks noGrp="1"/>
              </p:cNvGraphicFramePr>
              <p:nvPr>
                <p:extLst>
                  <p:ext uri="{D42A27DB-BD31-4B8C-83A1-F6EECF244321}">
                    <p14:modId xmlns:p14="http://schemas.microsoft.com/office/powerpoint/2010/main" val="3304865846"/>
                  </p:ext>
                </p:extLst>
              </p:nvPr>
            </p:nvGraphicFramePr>
            <p:xfrm>
              <a:off x="7563009" y="904557"/>
              <a:ext cx="1566419" cy="1832740"/>
            </p:xfrm>
            <a:graphic>
              <a:graphicData uri="http://schemas.openxmlformats.org/drawingml/2006/table">
                <a:tbl>
                  <a:tblPr firstRow="1" bandRow="1">
                    <a:tableStyleId>{5940675A-B579-460E-94D1-54222C63F5DA}</a:tableStyleId>
                  </a:tblPr>
                  <a:tblGrid>
                    <a:gridCol w="1566419">
                      <a:extLst>
                        <a:ext uri="{9D8B030D-6E8A-4147-A177-3AD203B41FA5}">
                          <a16:colId xmlns:a16="http://schemas.microsoft.com/office/drawing/2014/main" val="2158485677"/>
                        </a:ext>
                      </a:extLst>
                    </a:gridCol>
                  </a:tblGrid>
                  <a:tr h="262521">
                    <a:tc>
                      <a:txBody>
                        <a:bodyPr/>
                        <a:lstStyle/>
                        <a:p>
                          <a:pPr algn="ctr"/>
                          <a14:m>
                            <m:oMath xmlns:m="http://schemas.openxmlformats.org/officeDocument/2006/math">
                              <m:r>
                                <a:rPr lang="en-US" altLang="zh-CN" sz="1200" b="1" i="1" dirty="0" smtClean="0">
                                  <a:solidFill>
                                    <a:schemeClr val="tx1"/>
                                  </a:solidFill>
                                  <a:latin typeface="Cambria Math" panose="02040503050406030204" pitchFamily="18" charset="0"/>
                                  <a:ea typeface="+mj-ea"/>
                                </a:rPr>
                                <m:t>𝒗</m:t>
                              </m:r>
                              <m:r>
                                <a:rPr lang="en-US" altLang="zh-CN" sz="1200" b="1" i="1" dirty="0" smtClean="0">
                                  <a:solidFill>
                                    <a:schemeClr val="tx1"/>
                                  </a:solidFill>
                                  <a:latin typeface="Cambria Math" panose="02040503050406030204" pitchFamily="18" charset="0"/>
                                  <a:ea typeface="+mj-ea"/>
                                </a:rPr>
                                <m:t>𝟏</m:t>
                              </m:r>
                            </m:oMath>
                          </a14:m>
                          <a:r>
                            <a:rPr lang="zh-CN" altLang="en-US" sz="1200" b="1" dirty="0">
                              <a:solidFill>
                                <a:schemeClr val="tx1"/>
                              </a:solidFill>
                              <a:latin typeface="+mj-ea"/>
                              <a:ea typeface="+mj-ea"/>
                            </a:rPr>
                            <a:t>特征</a:t>
                          </a:r>
                        </a:p>
                      </a:txBody>
                      <a:tcPr>
                        <a:solidFill>
                          <a:srgbClr val="2B6FF9"/>
                        </a:solidFill>
                      </a:tcPr>
                    </a:tc>
                    <a:extLst>
                      <a:ext uri="{0D108BD9-81ED-4DB2-BD59-A6C34878D82A}">
                        <a16:rowId xmlns:a16="http://schemas.microsoft.com/office/drawing/2014/main" val="286010909"/>
                      </a:ext>
                    </a:extLst>
                  </a:tr>
                  <a:tr h="311684">
                    <a:tc>
                      <a:txBody>
                        <a:bodyPr/>
                        <a:lstStyle/>
                        <a:p>
                          <a:pPr algn="ctr"/>
                          <a:r>
                            <a:rPr lang="zh-CN" altLang="en-US" sz="1200" dirty="0">
                              <a:latin typeface="+mj-ea"/>
                              <a:ea typeface="+mj-ea"/>
                            </a:rPr>
                            <a:t>基础画像</a:t>
                          </a:r>
                          <a:r>
                            <a:rPr lang="en-US" altLang="zh-CN" sz="1200" dirty="0">
                              <a:latin typeface="+mj-ea"/>
                              <a:ea typeface="+mj-ea"/>
                            </a:rPr>
                            <a:t>(11)</a:t>
                          </a:r>
                          <a:endParaRPr lang="zh-CN" altLang="en-US" sz="1200" dirty="0">
                            <a:latin typeface="+mj-ea"/>
                            <a:ea typeface="+mj-ea"/>
                          </a:endParaRPr>
                        </a:p>
                      </a:txBody>
                      <a:tcPr/>
                    </a:tc>
                    <a:extLst>
                      <a:ext uri="{0D108BD9-81ED-4DB2-BD59-A6C34878D82A}">
                        <a16:rowId xmlns:a16="http://schemas.microsoft.com/office/drawing/2014/main" val="3159228148"/>
                      </a:ext>
                    </a:extLst>
                  </a:tr>
                  <a:tr h="311684">
                    <a:tc>
                      <a:txBody>
                        <a:bodyPr/>
                        <a:lstStyle/>
                        <a:p>
                          <a:pPr algn="ctr"/>
                          <a:r>
                            <a:rPr lang="zh-CN" altLang="en-US" sz="1200" dirty="0">
                              <a:latin typeface="+mj-ea"/>
                              <a:ea typeface="+mj-ea"/>
                            </a:rPr>
                            <a:t>拓展画像</a:t>
                          </a:r>
                          <a:r>
                            <a:rPr lang="en-US" altLang="zh-CN" sz="1200" dirty="0">
                              <a:latin typeface="+mj-ea"/>
                              <a:ea typeface="+mj-ea"/>
                            </a:rPr>
                            <a:t>(2)</a:t>
                          </a:r>
                          <a:endParaRPr lang="zh-CN" altLang="en-US" sz="1200" dirty="0">
                            <a:latin typeface="+mj-ea"/>
                            <a:ea typeface="+mj-ea"/>
                          </a:endParaRPr>
                        </a:p>
                      </a:txBody>
                      <a:tcPr/>
                    </a:tc>
                    <a:extLst>
                      <a:ext uri="{0D108BD9-81ED-4DB2-BD59-A6C34878D82A}">
                        <a16:rowId xmlns:a16="http://schemas.microsoft.com/office/drawing/2014/main" val="4234132399"/>
                      </a:ext>
                    </a:extLst>
                  </a:tr>
                  <a:tr h="311684">
                    <a:tc>
                      <a:txBody>
                        <a:bodyPr/>
                        <a:lstStyle/>
                        <a:p>
                          <a:pPr algn="ctr"/>
                          <a:r>
                            <a:rPr lang="zh-CN" altLang="en-US" sz="1200" dirty="0">
                              <a:latin typeface="+mj-ea"/>
                              <a:ea typeface="+mj-ea"/>
                            </a:rPr>
                            <a:t>设备画像</a:t>
                          </a:r>
                          <a:r>
                            <a:rPr lang="en-US" altLang="zh-CN" sz="1200" dirty="0">
                              <a:latin typeface="+mj-ea"/>
                              <a:ea typeface="+mj-ea"/>
                            </a:rPr>
                            <a:t>(5)</a:t>
                          </a:r>
                          <a:endParaRPr lang="zh-CN" altLang="en-US" sz="1200" dirty="0">
                            <a:latin typeface="+mj-ea"/>
                            <a:ea typeface="+mj-ea"/>
                          </a:endParaRPr>
                        </a:p>
                      </a:txBody>
                      <a:tcPr/>
                    </a:tc>
                    <a:extLst>
                      <a:ext uri="{0D108BD9-81ED-4DB2-BD59-A6C34878D82A}">
                        <a16:rowId xmlns:a16="http://schemas.microsoft.com/office/drawing/2014/main" val="572678496"/>
                      </a:ext>
                    </a:extLst>
                  </a:tr>
                  <a:tr h="311684">
                    <a:tc>
                      <a:txBody>
                        <a:bodyPr/>
                        <a:lstStyle/>
                        <a:p>
                          <a:pPr algn="ctr"/>
                          <a:r>
                            <a:rPr lang="zh-CN" altLang="en-US" sz="1200" dirty="0">
                              <a:latin typeface="+mj-ea"/>
                              <a:ea typeface="+mj-ea"/>
                            </a:rPr>
                            <a:t>行业画像</a:t>
                          </a:r>
                          <a:r>
                            <a:rPr lang="en-US" altLang="zh-CN" sz="1200" dirty="0">
                              <a:latin typeface="+mj-ea"/>
                              <a:ea typeface="+mj-ea"/>
                            </a:rPr>
                            <a:t>(8)</a:t>
                          </a:r>
                          <a:endParaRPr lang="zh-CN" altLang="en-US" sz="1200" dirty="0">
                            <a:latin typeface="+mj-ea"/>
                            <a:ea typeface="+mj-ea"/>
                          </a:endParaRPr>
                        </a:p>
                      </a:txBody>
                      <a:tcPr/>
                    </a:tc>
                    <a:extLst>
                      <a:ext uri="{0D108BD9-81ED-4DB2-BD59-A6C34878D82A}">
                        <a16:rowId xmlns:a16="http://schemas.microsoft.com/office/drawing/2014/main" val="820765152"/>
                      </a:ext>
                    </a:extLst>
                  </a:tr>
                  <a:tr h="311684">
                    <a:tc>
                      <a:txBody>
                        <a:bodyPr/>
                        <a:lstStyle/>
                        <a:p>
                          <a:pPr algn="ctr"/>
                          <a:r>
                            <a:rPr lang="zh-CN" altLang="en-US" sz="1200" dirty="0">
                              <a:latin typeface="+mj-ea"/>
                              <a:ea typeface="+mj-ea"/>
                            </a:rPr>
                            <a:t>罗卡付费兴趣</a:t>
                          </a:r>
                          <a:r>
                            <a:rPr lang="en-US" altLang="zh-CN" sz="1200" dirty="0">
                              <a:latin typeface="+mj-ea"/>
                              <a:ea typeface="+mj-ea"/>
                            </a:rPr>
                            <a:t>(33)</a:t>
                          </a:r>
                          <a:endParaRPr lang="zh-CN" altLang="en-US" sz="1200" dirty="0">
                            <a:latin typeface="+mj-ea"/>
                            <a:ea typeface="+mj-ea"/>
                          </a:endParaRPr>
                        </a:p>
                      </a:txBody>
                      <a:tcPr/>
                    </a:tc>
                    <a:extLst>
                      <a:ext uri="{0D108BD9-81ED-4DB2-BD59-A6C34878D82A}">
                        <a16:rowId xmlns:a16="http://schemas.microsoft.com/office/drawing/2014/main" val="1338233576"/>
                      </a:ext>
                    </a:extLst>
                  </a:tr>
                </a:tbl>
              </a:graphicData>
            </a:graphic>
          </p:graphicFrame>
        </mc:Choice>
        <mc:Fallback xmlns="">
          <p:graphicFrame>
            <p:nvGraphicFramePr>
              <p:cNvPr id="31" name="表格 61">
                <a:extLst>
                  <a:ext uri="{FF2B5EF4-FFF2-40B4-BE49-F238E27FC236}">
                    <a16:creationId xmlns:a16="http://schemas.microsoft.com/office/drawing/2014/main" id="{BBEAF0C5-C178-4867-BDC5-C66D85CAD41C}"/>
                  </a:ext>
                </a:extLst>
              </p:cNvPr>
              <p:cNvGraphicFramePr>
                <a:graphicFrameLocks noGrp="1"/>
              </p:cNvGraphicFramePr>
              <p:nvPr>
                <p:extLst>
                  <p:ext uri="{D42A27DB-BD31-4B8C-83A1-F6EECF244321}">
                    <p14:modId xmlns:p14="http://schemas.microsoft.com/office/powerpoint/2010/main" val="3304865846"/>
                  </p:ext>
                </p:extLst>
              </p:nvPr>
            </p:nvGraphicFramePr>
            <p:xfrm>
              <a:off x="7563009" y="904557"/>
              <a:ext cx="1566419" cy="1832740"/>
            </p:xfrm>
            <a:graphic>
              <a:graphicData uri="http://schemas.openxmlformats.org/drawingml/2006/table">
                <a:tbl>
                  <a:tblPr firstRow="1" bandRow="1">
                    <a:tableStyleId>{5940675A-B579-460E-94D1-54222C63F5DA}</a:tableStyleId>
                  </a:tblPr>
                  <a:tblGrid>
                    <a:gridCol w="1566419">
                      <a:extLst>
                        <a:ext uri="{9D8B030D-6E8A-4147-A177-3AD203B41FA5}">
                          <a16:colId xmlns:a16="http://schemas.microsoft.com/office/drawing/2014/main" val="2158485677"/>
                        </a:ext>
                      </a:extLst>
                    </a:gridCol>
                  </a:tblGrid>
                  <a:tr h="274320">
                    <a:tc>
                      <a:txBody>
                        <a:bodyPr/>
                        <a:lstStyle/>
                        <a:p>
                          <a:endParaRPr lang="zh-CN"/>
                        </a:p>
                      </a:txBody>
                      <a:tcPr>
                        <a:blipFill>
                          <a:blip r:embed="rId13"/>
                          <a:stretch>
                            <a:fillRect l="-388" t="-2222" r="-775" b="-575556"/>
                          </a:stretch>
                        </a:blipFill>
                      </a:tcPr>
                    </a:tc>
                    <a:extLst>
                      <a:ext uri="{0D108BD9-81ED-4DB2-BD59-A6C34878D82A}">
                        <a16:rowId xmlns:a16="http://schemas.microsoft.com/office/drawing/2014/main" val="286010909"/>
                      </a:ext>
                    </a:extLst>
                  </a:tr>
                  <a:tr h="311684">
                    <a:tc>
                      <a:txBody>
                        <a:bodyPr/>
                        <a:lstStyle/>
                        <a:p>
                          <a:pPr algn="ctr"/>
                          <a:r>
                            <a:rPr lang="zh-CN" altLang="en-US" sz="1200" dirty="0">
                              <a:latin typeface="+mj-ea"/>
                              <a:ea typeface="+mj-ea"/>
                            </a:rPr>
                            <a:t>基础画像</a:t>
                          </a:r>
                          <a:r>
                            <a:rPr lang="en-US" altLang="zh-CN" sz="1200" dirty="0">
                              <a:latin typeface="+mj-ea"/>
                              <a:ea typeface="+mj-ea"/>
                            </a:rPr>
                            <a:t>(11)</a:t>
                          </a:r>
                          <a:endParaRPr lang="zh-CN" altLang="en-US" sz="1200" dirty="0">
                            <a:latin typeface="+mj-ea"/>
                            <a:ea typeface="+mj-ea"/>
                          </a:endParaRPr>
                        </a:p>
                      </a:txBody>
                      <a:tcPr/>
                    </a:tc>
                    <a:extLst>
                      <a:ext uri="{0D108BD9-81ED-4DB2-BD59-A6C34878D82A}">
                        <a16:rowId xmlns:a16="http://schemas.microsoft.com/office/drawing/2014/main" val="3159228148"/>
                      </a:ext>
                    </a:extLst>
                  </a:tr>
                  <a:tr h="311684">
                    <a:tc>
                      <a:txBody>
                        <a:bodyPr/>
                        <a:lstStyle/>
                        <a:p>
                          <a:pPr algn="ctr"/>
                          <a:r>
                            <a:rPr lang="zh-CN" altLang="en-US" sz="1200" dirty="0">
                              <a:latin typeface="+mj-ea"/>
                              <a:ea typeface="+mj-ea"/>
                            </a:rPr>
                            <a:t>拓展画像</a:t>
                          </a:r>
                          <a:r>
                            <a:rPr lang="en-US" altLang="zh-CN" sz="1200" dirty="0">
                              <a:latin typeface="+mj-ea"/>
                              <a:ea typeface="+mj-ea"/>
                            </a:rPr>
                            <a:t>(2)</a:t>
                          </a:r>
                          <a:endParaRPr lang="zh-CN" altLang="en-US" sz="1200" dirty="0">
                            <a:latin typeface="+mj-ea"/>
                            <a:ea typeface="+mj-ea"/>
                          </a:endParaRPr>
                        </a:p>
                      </a:txBody>
                      <a:tcPr/>
                    </a:tc>
                    <a:extLst>
                      <a:ext uri="{0D108BD9-81ED-4DB2-BD59-A6C34878D82A}">
                        <a16:rowId xmlns:a16="http://schemas.microsoft.com/office/drawing/2014/main" val="4234132399"/>
                      </a:ext>
                    </a:extLst>
                  </a:tr>
                  <a:tr h="311684">
                    <a:tc>
                      <a:txBody>
                        <a:bodyPr/>
                        <a:lstStyle/>
                        <a:p>
                          <a:pPr algn="ctr"/>
                          <a:r>
                            <a:rPr lang="zh-CN" altLang="en-US" sz="1200" dirty="0">
                              <a:latin typeface="+mj-ea"/>
                              <a:ea typeface="+mj-ea"/>
                            </a:rPr>
                            <a:t>设备画像</a:t>
                          </a:r>
                          <a:r>
                            <a:rPr lang="en-US" altLang="zh-CN" sz="1200" dirty="0">
                              <a:latin typeface="+mj-ea"/>
                              <a:ea typeface="+mj-ea"/>
                            </a:rPr>
                            <a:t>(5)</a:t>
                          </a:r>
                          <a:endParaRPr lang="zh-CN" altLang="en-US" sz="1200" dirty="0">
                            <a:latin typeface="+mj-ea"/>
                            <a:ea typeface="+mj-ea"/>
                          </a:endParaRPr>
                        </a:p>
                      </a:txBody>
                      <a:tcPr/>
                    </a:tc>
                    <a:extLst>
                      <a:ext uri="{0D108BD9-81ED-4DB2-BD59-A6C34878D82A}">
                        <a16:rowId xmlns:a16="http://schemas.microsoft.com/office/drawing/2014/main" val="572678496"/>
                      </a:ext>
                    </a:extLst>
                  </a:tr>
                  <a:tr h="311684">
                    <a:tc>
                      <a:txBody>
                        <a:bodyPr/>
                        <a:lstStyle/>
                        <a:p>
                          <a:pPr algn="ctr"/>
                          <a:r>
                            <a:rPr lang="zh-CN" altLang="en-US" sz="1200" dirty="0">
                              <a:latin typeface="+mj-ea"/>
                              <a:ea typeface="+mj-ea"/>
                            </a:rPr>
                            <a:t>行业画像</a:t>
                          </a:r>
                          <a:r>
                            <a:rPr lang="en-US" altLang="zh-CN" sz="1200" dirty="0">
                              <a:latin typeface="+mj-ea"/>
                              <a:ea typeface="+mj-ea"/>
                            </a:rPr>
                            <a:t>(8)</a:t>
                          </a:r>
                          <a:endParaRPr lang="zh-CN" altLang="en-US" sz="1200" dirty="0">
                            <a:latin typeface="+mj-ea"/>
                            <a:ea typeface="+mj-ea"/>
                          </a:endParaRPr>
                        </a:p>
                      </a:txBody>
                      <a:tcPr/>
                    </a:tc>
                    <a:extLst>
                      <a:ext uri="{0D108BD9-81ED-4DB2-BD59-A6C34878D82A}">
                        <a16:rowId xmlns:a16="http://schemas.microsoft.com/office/drawing/2014/main" val="820765152"/>
                      </a:ext>
                    </a:extLst>
                  </a:tr>
                  <a:tr h="311684">
                    <a:tc>
                      <a:txBody>
                        <a:bodyPr/>
                        <a:lstStyle/>
                        <a:p>
                          <a:pPr algn="ctr"/>
                          <a:r>
                            <a:rPr lang="zh-CN" altLang="en-US" sz="1200" dirty="0">
                              <a:latin typeface="+mj-ea"/>
                              <a:ea typeface="+mj-ea"/>
                            </a:rPr>
                            <a:t>罗卡付费兴趣</a:t>
                          </a:r>
                          <a:r>
                            <a:rPr lang="en-US" altLang="zh-CN" sz="1200" dirty="0">
                              <a:latin typeface="+mj-ea"/>
                              <a:ea typeface="+mj-ea"/>
                            </a:rPr>
                            <a:t>(33)</a:t>
                          </a:r>
                          <a:endParaRPr lang="zh-CN" altLang="en-US" sz="1200" dirty="0">
                            <a:latin typeface="+mj-ea"/>
                            <a:ea typeface="+mj-ea"/>
                          </a:endParaRPr>
                        </a:p>
                      </a:txBody>
                      <a:tcPr/>
                    </a:tc>
                    <a:extLst>
                      <a:ext uri="{0D108BD9-81ED-4DB2-BD59-A6C34878D82A}">
                        <a16:rowId xmlns:a16="http://schemas.microsoft.com/office/drawing/2014/main" val="13382335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6C752771-2912-43DB-976B-FC3DD2936CAB}"/>
                  </a:ext>
                </a:extLst>
              </p:cNvPr>
              <p:cNvGraphicFramePr>
                <a:graphicFrameLocks noGrp="1"/>
              </p:cNvGraphicFramePr>
              <p:nvPr>
                <p:extLst>
                  <p:ext uri="{D42A27DB-BD31-4B8C-83A1-F6EECF244321}">
                    <p14:modId xmlns:p14="http://schemas.microsoft.com/office/powerpoint/2010/main" val="2974739956"/>
                  </p:ext>
                </p:extLst>
              </p:nvPr>
            </p:nvGraphicFramePr>
            <p:xfrm>
              <a:off x="9461374" y="1252711"/>
              <a:ext cx="2157161" cy="1442660"/>
            </p:xfrm>
            <a:graphic>
              <a:graphicData uri="http://schemas.openxmlformats.org/drawingml/2006/table">
                <a:tbl>
                  <a:tblPr>
                    <a:tableStyleId>{616DA210-FB5B-4158-B5E0-FEB733F419BA}</a:tableStyleId>
                  </a:tblPr>
                  <a:tblGrid>
                    <a:gridCol w="1314451">
                      <a:extLst>
                        <a:ext uri="{9D8B030D-6E8A-4147-A177-3AD203B41FA5}">
                          <a16:colId xmlns:a16="http://schemas.microsoft.com/office/drawing/2014/main" val="1848209038"/>
                        </a:ext>
                      </a:extLst>
                    </a:gridCol>
                    <a:gridCol w="842710">
                      <a:extLst>
                        <a:ext uri="{9D8B030D-6E8A-4147-A177-3AD203B41FA5}">
                          <a16:colId xmlns:a16="http://schemas.microsoft.com/office/drawing/2014/main" val="1290606474"/>
                        </a:ext>
                      </a:extLst>
                    </a:gridCol>
                  </a:tblGrid>
                  <a:tr h="288532">
                    <a:tc gridSpan="2">
                      <a:txBody>
                        <a:bodyPr/>
                        <a:lstStyle/>
                        <a:p>
                          <a:pPr algn="ctr" fontAlgn="t"/>
                          <a14:m>
                            <m:oMath xmlns:m="http://schemas.openxmlformats.org/officeDocument/2006/math">
                              <m:r>
                                <a:rPr lang="en-US" sz="1200" b="1" i="1" u="none" strike="noStrike" smtClean="0">
                                  <a:solidFill>
                                    <a:srgbClr val="172B4D"/>
                                  </a:solidFill>
                                  <a:effectLst/>
                                  <a:latin typeface="Cambria Math" panose="02040503050406030204" pitchFamily="18" charset="0"/>
                                  <a:ea typeface="+mj-ea"/>
                                </a:rPr>
                                <m:t>𝑳𝒊𝒔𝒕𝑾𝒊𝒔𝒆</m:t>
                              </m:r>
                            </m:oMath>
                          </a14:m>
                          <a:r>
                            <a:rPr lang="zh-CN" altLang="en-US" sz="1200" b="1" i="0" u="none" strike="noStrike" dirty="0">
                              <a:solidFill>
                                <a:srgbClr val="172B4D"/>
                              </a:solidFill>
                              <a:effectLst/>
                              <a:latin typeface="+mj-ea"/>
                              <a:ea typeface="+mj-ea"/>
                            </a:rPr>
                            <a:t>算法</a:t>
                          </a:r>
                          <a:endParaRPr lang="en-US" sz="1200" b="1" i="0" u="none" strike="noStrike" dirty="0">
                            <a:solidFill>
                              <a:srgbClr val="172B4D"/>
                            </a:solidFill>
                            <a:effectLst/>
                            <a:latin typeface="+mj-ea"/>
                            <a:ea typeface="+mj-ea"/>
                          </a:endParaRPr>
                        </a:p>
                      </a:txBody>
                      <a:tcPr marL="9525" marR="9525" marT="9525" marB="0"/>
                    </a:tc>
                    <a:tc hMerge="1">
                      <a:txBody>
                        <a:bodyPr/>
                        <a:lstStyle/>
                        <a:p>
                          <a:pPr algn="l" fontAlgn="t"/>
                          <a:endParaRPr lang="en-US" altLang="zh-CN" sz="1600" b="0" i="0" u="none" strike="noStrike" dirty="0">
                            <a:solidFill>
                              <a:srgbClr val="172B4D"/>
                            </a:solidFill>
                            <a:effectLst/>
                            <a:latin typeface="+mj-ea"/>
                            <a:ea typeface="+mj-ea"/>
                          </a:endParaRPr>
                        </a:p>
                      </a:txBody>
                      <a:tcPr marL="9525" marR="9525" marT="9525" marB="0"/>
                    </a:tc>
                    <a:extLst>
                      <a:ext uri="{0D108BD9-81ED-4DB2-BD59-A6C34878D82A}">
                        <a16:rowId xmlns:a16="http://schemas.microsoft.com/office/drawing/2014/main" val="2101280484"/>
                      </a:ext>
                    </a:extLst>
                  </a:tr>
                  <a:tr h="288532">
                    <a:tc>
                      <a:txBody>
                        <a:bodyPr/>
                        <a:lstStyle/>
                        <a:p>
                          <a:pPr algn="ctr" fontAlgn="t"/>
                          <a14:m>
                            <m:oMathPara xmlns:m="http://schemas.openxmlformats.org/officeDocument/2006/math">
                              <m:oMathParaPr>
                                <m:jc m:val="centerGroup"/>
                              </m:oMathParaPr>
                              <m:oMath xmlns:m="http://schemas.openxmlformats.org/officeDocument/2006/math">
                                <m:r>
                                  <a:rPr lang="en-US" sz="1200" i="1" u="none" strike="noStrike" smtClean="0">
                                    <a:effectLst/>
                                    <a:latin typeface="Cambria Math" panose="02040503050406030204" pitchFamily="18" charset="0"/>
                                    <a:ea typeface="+mj-ea"/>
                                  </a:rPr>
                                  <m:t>𝐿𝑎𝑚𝑏𝑑𝑎𝑅𝑎𝑛𝑘</m:t>
                                </m:r>
                              </m:oMath>
                            </m:oMathPara>
                          </a14:m>
                          <a:endParaRPr lang="en-US" sz="1200" b="0" i="0" u="none" strike="noStrike" dirty="0">
                            <a:solidFill>
                              <a:srgbClr val="172B4D"/>
                            </a:solidFill>
                            <a:effectLst/>
                            <a:latin typeface="+mj-ea"/>
                            <a:ea typeface="+mj-ea"/>
                          </a:endParaRPr>
                        </a:p>
                      </a:txBody>
                      <a:tcPr marL="9525" marR="9525" marT="9525" marB="0"/>
                    </a:tc>
                    <a:tc>
                      <a:txBody>
                        <a:bodyPr/>
                        <a:lstStyle/>
                        <a:p>
                          <a:pPr algn="ctr" fontAlgn="t"/>
                          <a14:m>
                            <m:oMathPara xmlns:m="http://schemas.openxmlformats.org/officeDocument/2006/math">
                              <m:oMathParaPr>
                                <m:jc m:val="centerGroup"/>
                              </m:oMathParaPr>
                              <m:oMath xmlns:m="http://schemas.openxmlformats.org/officeDocument/2006/math">
                                <m:r>
                                  <a:rPr lang="en-US" altLang="zh-CN" sz="1200" i="1" u="none" strike="noStrike" dirty="0" smtClean="0">
                                    <a:effectLst/>
                                    <a:latin typeface="Cambria Math" panose="02040503050406030204" pitchFamily="18" charset="0"/>
                                    <a:ea typeface="+mj-ea"/>
                                  </a:rPr>
                                  <m:t>0.5451</m:t>
                                </m:r>
                              </m:oMath>
                            </m:oMathPara>
                          </a14:m>
                          <a:endParaRPr lang="en-US" altLang="zh-CN" sz="1200" b="0" i="0" u="none" strike="noStrike" dirty="0">
                            <a:solidFill>
                              <a:srgbClr val="172B4D"/>
                            </a:solidFill>
                            <a:effectLst/>
                            <a:latin typeface="+mj-ea"/>
                            <a:ea typeface="+mj-ea"/>
                          </a:endParaRPr>
                        </a:p>
                      </a:txBody>
                      <a:tcPr marL="9525" marR="9525" marT="9525" marB="0"/>
                    </a:tc>
                    <a:extLst>
                      <a:ext uri="{0D108BD9-81ED-4DB2-BD59-A6C34878D82A}">
                        <a16:rowId xmlns:a16="http://schemas.microsoft.com/office/drawing/2014/main" val="1849980858"/>
                      </a:ext>
                    </a:extLst>
                  </a:tr>
                  <a:tr h="288532">
                    <a:tc>
                      <a:txBody>
                        <a:bodyPr/>
                        <a:lstStyle/>
                        <a:p>
                          <a:pPr algn="ctr" fontAlgn="t"/>
                          <a14:m>
                            <m:oMathPara xmlns:m="http://schemas.openxmlformats.org/officeDocument/2006/math">
                              <m:oMathParaPr>
                                <m:jc m:val="centerGroup"/>
                              </m:oMathParaPr>
                              <m:oMath xmlns:m="http://schemas.openxmlformats.org/officeDocument/2006/math">
                                <m:r>
                                  <a:rPr lang="en-US" sz="1200" i="1" u="none" strike="noStrike" dirty="0" smtClean="0">
                                    <a:effectLst/>
                                    <a:latin typeface="Cambria Math" panose="02040503050406030204" pitchFamily="18" charset="0"/>
                                    <a:ea typeface="+mj-ea"/>
                                  </a:rPr>
                                  <m:t>𝑆𝑜𝑓𝑡𝑅𝑎𝑛𝑘</m:t>
                                </m:r>
                              </m:oMath>
                            </m:oMathPara>
                          </a14:m>
                          <a:endParaRPr lang="en-US" sz="1200" b="0" i="0" u="none" strike="noStrike" dirty="0">
                            <a:solidFill>
                              <a:srgbClr val="172B4D"/>
                            </a:solidFill>
                            <a:effectLst/>
                            <a:latin typeface="+mj-ea"/>
                            <a:ea typeface="+mj-ea"/>
                          </a:endParaRPr>
                        </a:p>
                      </a:txBody>
                      <a:tcPr marL="9525" marR="9525" marT="9525" marB="0"/>
                    </a:tc>
                    <a:tc>
                      <a:txBody>
                        <a:bodyPr/>
                        <a:lstStyle/>
                        <a:p>
                          <a:pPr algn="ctr" fontAlgn="t"/>
                          <a14:m>
                            <m:oMathPara xmlns:m="http://schemas.openxmlformats.org/officeDocument/2006/math">
                              <m:oMathParaPr>
                                <m:jc m:val="centerGroup"/>
                              </m:oMathParaPr>
                              <m:oMath xmlns:m="http://schemas.openxmlformats.org/officeDocument/2006/math">
                                <m:r>
                                  <a:rPr lang="en-US" altLang="zh-CN" sz="1200" i="1" u="none" strike="noStrike" dirty="0" smtClean="0">
                                    <a:effectLst/>
                                    <a:latin typeface="Cambria Math" panose="02040503050406030204" pitchFamily="18" charset="0"/>
                                    <a:ea typeface="+mj-ea"/>
                                  </a:rPr>
                                  <m:t>0.5412</m:t>
                                </m:r>
                              </m:oMath>
                            </m:oMathPara>
                          </a14:m>
                          <a:endParaRPr lang="en-US" altLang="zh-CN" sz="1200" b="0" i="0" u="none" strike="noStrike" dirty="0">
                            <a:solidFill>
                              <a:srgbClr val="172B4D"/>
                            </a:solidFill>
                            <a:effectLst/>
                            <a:latin typeface="+mj-ea"/>
                            <a:ea typeface="+mj-ea"/>
                          </a:endParaRPr>
                        </a:p>
                      </a:txBody>
                      <a:tcPr marL="9525" marR="9525" marT="9525" marB="0"/>
                    </a:tc>
                    <a:extLst>
                      <a:ext uri="{0D108BD9-81ED-4DB2-BD59-A6C34878D82A}">
                        <a16:rowId xmlns:a16="http://schemas.microsoft.com/office/drawing/2014/main" val="1550484104"/>
                      </a:ext>
                    </a:extLst>
                  </a:tr>
                  <a:tr h="288532">
                    <a:tc>
                      <a:txBody>
                        <a:bodyPr/>
                        <a:lstStyle/>
                        <a:p>
                          <a:pPr algn="ctr" fontAlgn="t"/>
                          <a14:m>
                            <m:oMathPara xmlns:m="http://schemas.openxmlformats.org/officeDocument/2006/math">
                              <m:oMathParaPr>
                                <m:jc m:val="centerGroup"/>
                              </m:oMathParaPr>
                              <m:oMath xmlns:m="http://schemas.openxmlformats.org/officeDocument/2006/math">
                                <m:r>
                                  <a:rPr lang="en-US" sz="1200" i="1" u="none" strike="noStrike" dirty="0" smtClean="0">
                                    <a:effectLst/>
                                    <a:latin typeface="Cambria Math" panose="02040503050406030204" pitchFamily="18" charset="0"/>
                                    <a:ea typeface="+mj-ea"/>
                                  </a:rPr>
                                  <m:t>𝐿𝑖𝑠𝑡𝑁𝑒𝑡</m:t>
                                </m:r>
                              </m:oMath>
                            </m:oMathPara>
                          </a14:m>
                          <a:endParaRPr lang="en-US" sz="1200" b="0" i="0" u="none" strike="noStrike" dirty="0">
                            <a:solidFill>
                              <a:srgbClr val="172B4D"/>
                            </a:solidFill>
                            <a:effectLst/>
                            <a:latin typeface="+mj-ea"/>
                            <a:ea typeface="+mj-ea"/>
                          </a:endParaRPr>
                        </a:p>
                      </a:txBody>
                      <a:tcPr marL="9525" marR="9525" marT="9525" marB="0"/>
                    </a:tc>
                    <a:tc>
                      <a:txBody>
                        <a:bodyPr/>
                        <a:lstStyle/>
                        <a:p>
                          <a:pPr algn="ctr" fontAlgn="t"/>
                          <a14:m>
                            <m:oMathPara xmlns:m="http://schemas.openxmlformats.org/officeDocument/2006/math">
                              <m:oMathParaPr>
                                <m:jc m:val="centerGroup"/>
                              </m:oMathParaPr>
                              <m:oMath xmlns:m="http://schemas.openxmlformats.org/officeDocument/2006/math">
                                <m:r>
                                  <a:rPr lang="en-US" altLang="zh-CN" sz="1200" i="1" u="none" strike="noStrike" dirty="0" smtClean="0">
                                    <a:effectLst/>
                                    <a:latin typeface="Cambria Math" panose="02040503050406030204" pitchFamily="18" charset="0"/>
                                    <a:ea typeface="+mj-ea"/>
                                  </a:rPr>
                                  <m:t>0.5439</m:t>
                                </m:r>
                              </m:oMath>
                            </m:oMathPara>
                          </a14:m>
                          <a:endParaRPr lang="en-US" altLang="zh-CN" sz="1200" b="0" i="0" u="none" strike="noStrike" dirty="0">
                            <a:solidFill>
                              <a:srgbClr val="172B4D"/>
                            </a:solidFill>
                            <a:effectLst/>
                            <a:latin typeface="+mj-ea"/>
                            <a:ea typeface="+mj-ea"/>
                          </a:endParaRPr>
                        </a:p>
                      </a:txBody>
                      <a:tcPr marL="9525" marR="9525" marT="9525" marB="0"/>
                    </a:tc>
                    <a:extLst>
                      <a:ext uri="{0D108BD9-81ED-4DB2-BD59-A6C34878D82A}">
                        <a16:rowId xmlns:a16="http://schemas.microsoft.com/office/drawing/2014/main" val="1346049361"/>
                      </a:ext>
                    </a:extLst>
                  </a:tr>
                  <a:tr h="288532">
                    <a:tc>
                      <a:txBody>
                        <a:bodyPr/>
                        <a:lstStyle/>
                        <a:p>
                          <a:pPr algn="ctr" fontAlgn="t"/>
                          <a14:m>
                            <m:oMathPara xmlns:m="http://schemas.openxmlformats.org/officeDocument/2006/math">
                              <m:oMathParaPr>
                                <m:jc m:val="centerGroup"/>
                              </m:oMathParaPr>
                              <m:oMath xmlns:m="http://schemas.openxmlformats.org/officeDocument/2006/math">
                                <m:r>
                                  <a:rPr lang="en-US" sz="1200" b="1" i="1" u="none" strike="noStrike" dirty="0" smtClean="0">
                                    <a:solidFill>
                                      <a:srgbClr val="00B050"/>
                                    </a:solidFill>
                                    <a:effectLst/>
                                    <a:latin typeface="Cambria Math" panose="02040503050406030204" pitchFamily="18" charset="0"/>
                                    <a:ea typeface="+mj-ea"/>
                                  </a:rPr>
                                  <m:t>𝒙𝒆𝒏𝒅𝒄𝒈</m:t>
                                </m:r>
                              </m:oMath>
                            </m:oMathPara>
                          </a14:m>
                          <a:endParaRPr lang="en-US" sz="1200" b="1" i="0" u="none" strike="noStrike" dirty="0">
                            <a:solidFill>
                              <a:srgbClr val="00B050"/>
                            </a:solidFill>
                            <a:effectLst/>
                            <a:latin typeface="+mj-ea"/>
                            <a:ea typeface="+mj-ea"/>
                          </a:endParaRPr>
                        </a:p>
                      </a:txBody>
                      <a:tcPr marL="9525" marR="9525" marT="9525" marB="0"/>
                    </a:tc>
                    <a:tc>
                      <a:txBody>
                        <a:bodyPr/>
                        <a:lstStyle/>
                        <a:p>
                          <a:pPr algn="ctr" fontAlgn="t"/>
                          <a14:m>
                            <m:oMathPara xmlns:m="http://schemas.openxmlformats.org/officeDocument/2006/math">
                              <m:oMathParaPr>
                                <m:jc m:val="centerGroup"/>
                              </m:oMathParaPr>
                              <m:oMath xmlns:m="http://schemas.openxmlformats.org/officeDocument/2006/math">
                                <m:r>
                                  <a:rPr lang="en-US" altLang="zh-CN" sz="1200" b="1" i="1" u="none" strike="noStrike" dirty="0" smtClean="0">
                                    <a:solidFill>
                                      <a:srgbClr val="00B050"/>
                                    </a:solidFill>
                                    <a:effectLst/>
                                    <a:latin typeface="Cambria Math" panose="02040503050406030204" pitchFamily="18" charset="0"/>
                                    <a:ea typeface="+mj-ea"/>
                                  </a:rPr>
                                  <m:t>𝟎</m:t>
                                </m:r>
                                <m:r>
                                  <a:rPr lang="en-US" altLang="zh-CN" sz="1200" b="1" i="1" u="none" strike="noStrike" dirty="0" smtClean="0">
                                    <a:solidFill>
                                      <a:srgbClr val="00B050"/>
                                    </a:solidFill>
                                    <a:effectLst/>
                                    <a:latin typeface="Cambria Math" panose="02040503050406030204" pitchFamily="18" charset="0"/>
                                    <a:ea typeface="+mj-ea"/>
                                  </a:rPr>
                                  <m:t>.</m:t>
                                </m:r>
                                <m:r>
                                  <a:rPr lang="en-US" altLang="zh-CN" sz="1200" b="1" i="1" u="none" strike="noStrike" dirty="0" smtClean="0">
                                    <a:solidFill>
                                      <a:srgbClr val="00B050"/>
                                    </a:solidFill>
                                    <a:effectLst/>
                                    <a:latin typeface="Cambria Math" panose="02040503050406030204" pitchFamily="18" charset="0"/>
                                    <a:ea typeface="+mj-ea"/>
                                  </a:rPr>
                                  <m:t>𝟓𝟒𝟔𝟓</m:t>
                                </m:r>
                              </m:oMath>
                            </m:oMathPara>
                          </a14:m>
                          <a:endParaRPr lang="en-US" altLang="zh-CN" sz="1200" b="1" i="0" u="none" strike="noStrike" dirty="0">
                            <a:solidFill>
                              <a:srgbClr val="00B050"/>
                            </a:solidFill>
                            <a:effectLst/>
                            <a:latin typeface="+mj-ea"/>
                            <a:ea typeface="+mj-ea"/>
                          </a:endParaRPr>
                        </a:p>
                      </a:txBody>
                      <a:tcPr marL="9525" marR="9525" marT="9525" marB="0"/>
                    </a:tc>
                    <a:extLst>
                      <a:ext uri="{0D108BD9-81ED-4DB2-BD59-A6C34878D82A}">
                        <a16:rowId xmlns:a16="http://schemas.microsoft.com/office/drawing/2014/main" val="2357664086"/>
                      </a:ext>
                    </a:extLst>
                  </a:tr>
                </a:tbl>
              </a:graphicData>
            </a:graphic>
          </p:graphicFrame>
        </mc:Choice>
        <mc:Fallback xmlns="">
          <p:graphicFrame>
            <p:nvGraphicFramePr>
              <p:cNvPr id="7" name="表格 6">
                <a:extLst>
                  <a:ext uri="{FF2B5EF4-FFF2-40B4-BE49-F238E27FC236}">
                    <a16:creationId xmlns:a16="http://schemas.microsoft.com/office/drawing/2014/main" id="{6C752771-2912-43DB-976B-FC3DD2936CAB}"/>
                  </a:ext>
                </a:extLst>
              </p:cNvPr>
              <p:cNvGraphicFramePr>
                <a:graphicFrameLocks noGrp="1"/>
              </p:cNvGraphicFramePr>
              <p:nvPr>
                <p:extLst>
                  <p:ext uri="{D42A27DB-BD31-4B8C-83A1-F6EECF244321}">
                    <p14:modId xmlns:p14="http://schemas.microsoft.com/office/powerpoint/2010/main" val="2974739956"/>
                  </p:ext>
                </p:extLst>
              </p:nvPr>
            </p:nvGraphicFramePr>
            <p:xfrm>
              <a:off x="9461374" y="1252711"/>
              <a:ext cx="2157161" cy="1442660"/>
            </p:xfrm>
            <a:graphic>
              <a:graphicData uri="http://schemas.openxmlformats.org/drawingml/2006/table">
                <a:tbl>
                  <a:tblPr>
                    <a:tableStyleId>{616DA210-FB5B-4158-B5E0-FEB733F419BA}</a:tableStyleId>
                  </a:tblPr>
                  <a:tblGrid>
                    <a:gridCol w="1314451">
                      <a:extLst>
                        <a:ext uri="{9D8B030D-6E8A-4147-A177-3AD203B41FA5}">
                          <a16:colId xmlns:a16="http://schemas.microsoft.com/office/drawing/2014/main" val="1848209038"/>
                        </a:ext>
                      </a:extLst>
                    </a:gridCol>
                    <a:gridCol w="842710">
                      <a:extLst>
                        <a:ext uri="{9D8B030D-6E8A-4147-A177-3AD203B41FA5}">
                          <a16:colId xmlns:a16="http://schemas.microsoft.com/office/drawing/2014/main" val="1290606474"/>
                        </a:ext>
                      </a:extLst>
                    </a:gridCol>
                  </a:tblGrid>
                  <a:tr h="288532">
                    <a:tc gridSpan="2">
                      <a:txBody>
                        <a:bodyPr/>
                        <a:lstStyle/>
                        <a:p>
                          <a:endParaRPr lang="zh-CN"/>
                        </a:p>
                      </a:txBody>
                      <a:tcPr marL="9525" marR="9525" marT="9525" marB="0">
                        <a:blipFill>
                          <a:blip r:embed="rId14"/>
                          <a:stretch>
                            <a:fillRect l="-282" t="-12500" r="-847" b="-400000"/>
                          </a:stretch>
                        </a:blipFill>
                      </a:tcPr>
                    </a:tc>
                    <a:tc hMerge="1">
                      <a:txBody>
                        <a:bodyPr/>
                        <a:lstStyle/>
                        <a:p>
                          <a:pPr algn="l" fontAlgn="t"/>
                          <a:endParaRPr lang="en-US" altLang="zh-CN" sz="1600" b="0" i="0" u="none" strike="noStrike" dirty="0">
                            <a:solidFill>
                              <a:srgbClr val="172B4D"/>
                            </a:solidFill>
                            <a:effectLst/>
                            <a:latin typeface="+mj-ea"/>
                            <a:ea typeface="+mj-ea"/>
                          </a:endParaRPr>
                        </a:p>
                      </a:txBody>
                      <a:tcPr marL="9525" marR="9525" marT="9525" marB="0"/>
                    </a:tc>
                    <a:extLst>
                      <a:ext uri="{0D108BD9-81ED-4DB2-BD59-A6C34878D82A}">
                        <a16:rowId xmlns:a16="http://schemas.microsoft.com/office/drawing/2014/main" val="2101280484"/>
                      </a:ext>
                    </a:extLst>
                  </a:tr>
                  <a:tr h="288532">
                    <a:tc>
                      <a:txBody>
                        <a:bodyPr/>
                        <a:lstStyle/>
                        <a:p>
                          <a:endParaRPr lang="zh-CN"/>
                        </a:p>
                      </a:txBody>
                      <a:tcPr marL="9525" marR="9525" marT="9525" marB="0">
                        <a:blipFill>
                          <a:blip r:embed="rId14"/>
                          <a:stretch>
                            <a:fillRect l="-463" t="-114894" r="-65278" b="-308511"/>
                          </a:stretch>
                        </a:blipFill>
                      </a:tcPr>
                    </a:tc>
                    <a:tc>
                      <a:txBody>
                        <a:bodyPr/>
                        <a:lstStyle/>
                        <a:p>
                          <a:endParaRPr lang="zh-CN"/>
                        </a:p>
                      </a:txBody>
                      <a:tcPr marL="9525" marR="9525" marT="9525" marB="0">
                        <a:blipFill>
                          <a:blip r:embed="rId14"/>
                          <a:stretch>
                            <a:fillRect l="-157246" t="-114894" r="-2174" b="-308511"/>
                          </a:stretch>
                        </a:blipFill>
                      </a:tcPr>
                    </a:tc>
                    <a:extLst>
                      <a:ext uri="{0D108BD9-81ED-4DB2-BD59-A6C34878D82A}">
                        <a16:rowId xmlns:a16="http://schemas.microsoft.com/office/drawing/2014/main" val="1849980858"/>
                      </a:ext>
                    </a:extLst>
                  </a:tr>
                  <a:tr h="288532">
                    <a:tc>
                      <a:txBody>
                        <a:bodyPr/>
                        <a:lstStyle/>
                        <a:p>
                          <a:endParaRPr lang="zh-CN"/>
                        </a:p>
                      </a:txBody>
                      <a:tcPr marL="9525" marR="9525" marT="9525" marB="0">
                        <a:blipFill>
                          <a:blip r:embed="rId14"/>
                          <a:stretch>
                            <a:fillRect l="-463" t="-210417" r="-65278" b="-202083"/>
                          </a:stretch>
                        </a:blipFill>
                      </a:tcPr>
                    </a:tc>
                    <a:tc>
                      <a:txBody>
                        <a:bodyPr/>
                        <a:lstStyle/>
                        <a:p>
                          <a:endParaRPr lang="zh-CN"/>
                        </a:p>
                      </a:txBody>
                      <a:tcPr marL="9525" marR="9525" marT="9525" marB="0">
                        <a:blipFill>
                          <a:blip r:embed="rId14"/>
                          <a:stretch>
                            <a:fillRect l="-157246" t="-210417" r="-2174" b="-202083"/>
                          </a:stretch>
                        </a:blipFill>
                      </a:tcPr>
                    </a:tc>
                    <a:extLst>
                      <a:ext uri="{0D108BD9-81ED-4DB2-BD59-A6C34878D82A}">
                        <a16:rowId xmlns:a16="http://schemas.microsoft.com/office/drawing/2014/main" val="1550484104"/>
                      </a:ext>
                    </a:extLst>
                  </a:tr>
                  <a:tr h="288532">
                    <a:tc>
                      <a:txBody>
                        <a:bodyPr/>
                        <a:lstStyle/>
                        <a:p>
                          <a:endParaRPr lang="zh-CN"/>
                        </a:p>
                      </a:txBody>
                      <a:tcPr marL="9525" marR="9525" marT="9525" marB="0">
                        <a:blipFill>
                          <a:blip r:embed="rId14"/>
                          <a:stretch>
                            <a:fillRect l="-463" t="-317021" r="-65278" b="-106383"/>
                          </a:stretch>
                        </a:blipFill>
                      </a:tcPr>
                    </a:tc>
                    <a:tc>
                      <a:txBody>
                        <a:bodyPr/>
                        <a:lstStyle/>
                        <a:p>
                          <a:endParaRPr lang="zh-CN"/>
                        </a:p>
                      </a:txBody>
                      <a:tcPr marL="9525" marR="9525" marT="9525" marB="0">
                        <a:blipFill>
                          <a:blip r:embed="rId14"/>
                          <a:stretch>
                            <a:fillRect l="-157246" t="-317021" r="-2174" b="-106383"/>
                          </a:stretch>
                        </a:blipFill>
                      </a:tcPr>
                    </a:tc>
                    <a:extLst>
                      <a:ext uri="{0D108BD9-81ED-4DB2-BD59-A6C34878D82A}">
                        <a16:rowId xmlns:a16="http://schemas.microsoft.com/office/drawing/2014/main" val="1346049361"/>
                      </a:ext>
                    </a:extLst>
                  </a:tr>
                  <a:tr h="288532">
                    <a:tc>
                      <a:txBody>
                        <a:bodyPr/>
                        <a:lstStyle/>
                        <a:p>
                          <a:endParaRPr lang="zh-CN"/>
                        </a:p>
                      </a:txBody>
                      <a:tcPr marL="9525" marR="9525" marT="9525" marB="0">
                        <a:blipFill>
                          <a:blip r:embed="rId14"/>
                          <a:stretch>
                            <a:fillRect l="-463" t="-408333" r="-65278" b="-4167"/>
                          </a:stretch>
                        </a:blipFill>
                      </a:tcPr>
                    </a:tc>
                    <a:tc>
                      <a:txBody>
                        <a:bodyPr/>
                        <a:lstStyle/>
                        <a:p>
                          <a:endParaRPr lang="zh-CN"/>
                        </a:p>
                      </a:txBody>
                      <a:tcPr marL="9525" marR="9525" marT="9525" marB="0">
                        <a:blipFill>
                          <a:blip r:embed="rId14"/>
                          <a:stretch>
                            <a:fillRect l="-157246" t="-408333" r="-2174" b="-4167"/>
                          </a:stretch>
                        </a:blipFill>
                      </a:tcPr>
                    </a:tc>
                    <a:extLst>
                      <a:ext uri="{0D108BD9-81ED-4DB2-BD59-A6C34878D82A}">
                        <a16:rowId xmlns:a16="http://schemas.microsoft.com/office/drawing/2014/main" val="2357664086"/>
                      </a:ext>
                    </a:extLst>
                  </a:tr>
                </a:tbl>
              </a:graphicData>
            </a:graphic>
          </p:graphicFrame>
        </mc:Fallback>
      </mc:AlternateContent>
      <p:sp>
        <p:nvSpPr>
          <p:cNvPr id="9" name="文本框 8">
            <a:extLst>
              <a:ext uri="{FF2B5EF4-FFF2-40B4-BE49-F238E27FC236}">
                <a16:creationId xmlns:a16="http://schemas.microsoft.com/office/drawing/2014/main" id="{744ADC06-D766-477C-ABDA-37D8A951891E}"/>
              </a:ext>
            </a:extLst>
          </p:cNvPr>
          <p:cNvSpPr txBox="1"/>
          <p:nvPr/>
        </p:nvSpPr>
        <p:spPr>
          <a:xfrm>
            <a:off x="4974004" y="1525169"/>
            <a:ext cx="466546" cy="1200329"/>
          </a:xfrm>
          <a:prstGeom prst="rect">
            <a:avLst/>
          </a:prstGeom>
          <a:noFill/>
        </p:spPr>
        <p:txBody>
          <a:bodyPr wrap="square" rtlCol="0">
            <a:spAutoFit/>
          </a:bodyPr>
          <a:lstStyle/>
          <a:p>
            <a:r>
              <a:rPr lang="zh-CN" altLang="en-US" sz="1200" b="1" dirty="0">
                <a:latin typeface="+mj-ea"/>
                <a:ea typeface="+mj-ea"/>
              </a:rPr>
              <a:t>必看分级人群</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BF7F8CE-1D24-42FF-B0B8-E9CE2ED484E8}"/>
                  </a:ext>
                </a:extLst>
              </p:cNvPr>
              <p:cNvSpPr txBox="1"/>
              <p:nvPr/>
            </p:nvSpPr>
            <p:spPr>
              <a:xfrm>
                <a:off x="7145328" y="1966441"/>
                <a:ext cx="4000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mj-ea"/>
                        </a:rPr>
                        <m:t>+</m:t>
                      </m:r>
                    </m:oMath>
                  </m:oMathPara>
                </a14:m>
                <a:endParaRPr lang="zh-CN" altLang="en-US" dirty="0">
                  <a:latin typeface="+mj-ea"/>
                  <a:ea typeface="+mj-ea"/>
                </a:endParaRPr>
              </a:p>
            </p:txBody>
          </p:sp>
        </mc:Choice>
        <mc:Fallback xmlns="">
          <p:sp>
            <p:nvSpPr>
              <p:cNvPr id="10" name="文本框 9">
                <a:extLst>
                  <a:ext uri="{FF2B5EF4-FFF2-40B4-BE49-F238E27FC236}">
                    <a16:creationId xmlns:a16="http://schemas.microsoft.com/office/drawing/2014/main" id="{EBF7F8CE-1D24-42FF-B0B8-E9CE2ED484E8}"/>
                  </a:ext>
                </a:extLst>
              </p:cNvPr>
              <p:cNvSpPr txBox="1">
                <a:spLocks noRot="1" noChangeAspect="1" noMove="1" noResize="1" noEditPoints="1" noAdjustHandles="1" noChangeArrowheads="1" noChangeShapeType="1" noTextEdit="1"/>
              </p:cNvSpPr>
              <p:nvPr/>
            </p:nvSpPr>
            <p:spPr>
              <a:xfrm>
                <a:off x="7145328" y="1966441"/>
                <a:ext cx="400050"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2D296DDC-CF20-4137-B2D6-4D75C1F504FB}"/>
                  </a:ext>
                </a:extLst>
              </p:cNvPr>
              <p:cNvSpPr txBox="1"/>
              <p:nvPr/>
            </p:nvSpPr>
            <p:spPr>
              <a:xfrm>
                <a:off x="9095376" y="1978716"/>
                <a:ext cx="40005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mj-ea"/>
                        </a:rPr>
                        <m:t>=</m:t>
                      </m:r>
                    </m:oMath>
                  </m:oMathPara>
                </a14:m>
                <a:endParaRPr lang="zh-CN" altLang="en-US" dirty="0">
                  <a:latin typeface="+mj-ea"/>
                  <a:ea typeface="+mj-ea"/>
                </a:endParaRPr>
              </a:p>
            </p:txBody>
          </p:sp>
        </mc:Choice>
        <mc:Fallback xmlns="">
          <p:sp>
            <p:nvSpPr>
              <p:cNvPr id="32" name="文本框 31">
                <a:extLst>
                  <a:ext uri="{FF2B5EF4-FFF2-40B4-BE49-F238E27FC236}">
                    <a16:creationId xmlns:a16="http://schemas.microsoft.com/office/drawing/2014/main" id="{2D296DDC-CF20-4137-B2D6-4D75C1F504FB}"/>
                  </a:ext>
                </a:extLst>
              </p:cNvPr>
              <p:cNvSpPr txBox="1">
                <a:spLocks noRot="1" noChangeAspect="1" noMove="1" noResize="1" noEditPoints="1" noAdjustHandles="1" noChangeArrowheads="1" noChangeShapeType="1" noTextEdit="1"/>
              </p:cNvSpPr>
              <p:nvPr/>
            </p:nvSpPr>
            <p:spPr>
              <a:xfrm>
                <a:off x="9095376" y="1978716"/>
                <a:ext cx="400050" cy="37029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1707F79-5B8C-4C23-89E0-70F180E05C00}"/>
                  </a:ext>
                </a:extLst>
              </p:cNvPr>
              <p:cNvSpPr txBox="1"/>
              <p:nvPr/>
            </p:nvSpPr>
            <p:spPr>
              <a:xfrm>
                <a:off x="4944924" y="2689130"/>
                <a:ext cx="7172184" cy="646395"/>
              </a:xfrm>
              <a:prstGeom prst="rect">
                <a:avLst/>
              </a:prstGeom>
              <a:noFill/>
            </p:spPr>
            <p:txBody>
              <a:bodyPr wrap="square" rtlCol="0">
                <a:spAutoFit/>
              </a:bodyPr>
              <a:lstStyle/>
              <a:p>
                <a:pPr>
                  <a:lnSpc>
                    <a:spcPct val="150000"/>
                  </a:lnSpc>
                </a:pPr>
                <a14:m>
                  <m:oMath xmlns:m="http://schemas.openxmlformats.org/officeDocument/2006/math">
                    <m:r>
                      <a:rPr lang="en-US" altLang="zh-CN" sz="1600" b="0" i="1" smtClean="0">
                        <a:latin typeface="Cambria Math" panose="02040503050406030204" pitchFamily="18" charset="0"/>
                        <a:ea typeface="+mj-ea"/>
                      </a:rPr>
                      <m:t>𝑥𝑒𝑛𝑑𝑐𝑔</m:t>
                    </m:r>
                    <m:r>
                      <a:rPr lang="zh-CN" altLang="en-US" sz="1600" i="1">
                        <a:latin typeface="Cambria Math" panose="02040503050406030204" pitchFamily="18" charset="0"/>
                        <a:ea typeface="+mj-ea"/>
                      </a:rPr>
                      <m:t>：</m:t>
                    </m:r>
                  </m:oMath>
                </a14:m>
                <a:r>
                  <a:rPr lang="zh-CN" altLang="en-US" sz="1600" dirty="0">
                    <a:latin typeface="+mj-ea"/>
                    <a:ea typeface="+mj-ea"/>
                  </a:rPr>
                  <a:t>通过优化</a:t>
                </a:r>
                <a14:m>
                  <m:oMath xmlns:m="http://schemas.openxmlformats.org/officeDocument/2006/math">
                    <m:r>
                      <a:rPr lang="en-US" altLang="zh-CN" sz="1600" i="1">
                        <a:latin typeface="Cambria Math" panose="02040503050406030204" pitchFamily="18" charset="0"/>
                        <a:ea typeface="+mj-ea"/>
                      </a:rPr>
                      <m:t>𝑛𝑑𝑐𝑔</m:t>
                    </m:r>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𝑑𝑐𝑔</m:t>
                            </m:r>
                          </m:e>
                          <m:sub>
                            <m:r>
                              <a:rPr lang="en-US" altLang="zh-CN" sz="1600" i="1">
                                <a:latin typeface="Cambria Math" panose="02040503050406030204" pitchFamily="18" charset="0"/>
                              </a:rPr>
                              <m:t>𝑝𝑟𝑒𝑑𝑖𝑐𝑡𝐿𝑖𝑠𝑡</m:t>
                            </m:r>
                          </m:sub>
                        </m:sSub>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𝑑𝑐𝑔</m:t>
                            </m:r>
                          </m:e>
                          <m:sub>
                            <m:r>
                              <a:rPr lang="en-US" altLang="zh-CN" sz="1600" i="1">
                                <a:latin typeface="Cambria Math" panose="02040503050406030204" pitchFamily="18" charset="0"/>
                              </a:rPr>
                              <m:t>𝐿𝑖𝑠𝑡</m:t>
                            </m:r>
                          </m:sub>
                        </m:sSub>
                      </m:den>
                    </m:f>
                  </m:oMath>
                </a14:m>
                <a:r>
                  <a:rPr lang="zh-CN" altLang="en-US" sz="1600" dirty="0">
                    <a:latin typeface="+mj-ea"/>
                    <a:ea typeface="+mj-ea"/>
                  </a:rPr>
                  <a:t>的下界</a:t>
                </a:r>
                <a14:m>
                  <m:oMath xmlns:m="http://schemas.openxmlformats.org/officeDocument/2006/math">
                    <m:r>
                      <a:rPr lang="en-US" altLang="zh-CN" sz="1600" i="1">
                        <a:latin typeface="Cambria Math" panose="02040503050406030204" pitchFamily="18" charset="0"/>
                        <a:ea typeface="+mj-ea"/>
                      </a:rPr>
                      <m:t>𝑥𝑒𝑛𝑑𝑐𝑔</m:t>
                    </m:r>
                  </m:oMath>
                </a14:m>
                <a:r>
                  <a:rPr lang="zh-CN" altLang="en-US" sz="1600" dirty="0">
                    <a:latin typeface="+mj-ea"/>
                    <a:ea typeface="+mj-ea"/>
                  </a:rPr>
                  <a:t>来保证整体序的最优</a:t>
                </a:r>
                <a:endParaRPr lang="en-US" altLang="zh-CN" sz="1600" dirty="0">
                  <a:latin typeface="+mj-ea"/>
                  <a:ea typeface="+mj-ea"/>
                </a:endParaRPr>
              </a:p>
            </p:txBody>
          </p:sp>
        </mc:Choice>
        <mc:Fallback xmlns="">
          <p:sp>
            <p:nvSpPr>
              <p:cNvPr id="13" name="文本框 12">
                <a:extLst>
                  <a:ext uri="{FF2B5EF4-FFF2-40B4-BE49-F238E27FC236}">
                    <a16:creationId xmlns:a16="http://schemas.microsoft.com/office/drawing/2014/main" id="{81707F79-5B8C-4C23-89E0-70F180E05C00}"/>
                  </a:ext>
                </a:extLst>
              </p:cNvPr>
              <p:cNvSpPr txBox="1">
                <a:spLocks noRot="1" noChangeAspect="1" noMove="1" noResize="1" noEditPoints="1" noAdjustHandles="1" noChangeArrowheads="1" noChangeShapeType="1" noTextEdit="1"/>
              </p:cNvSpPr>
              <p:nvPr/>
            </p:nvSpPr>
            <p:spPr>
              <a:xfrm>
                <a:off x="4944924" y="2689130"/>
                <a:ext cx="7172184" cy="646395"/>
              </a:xfrm>
              <a:prstGeom prst="rect">
                <a:avLst/>
              </a:prstGeom>
              <a:blipFill>
                <a:blip r:embed="rId17"/>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F70547A-61FC-4B46-A38A-52DFCBF8FD8E}"/>
                  </a:ext>
                </a:extLst>
              </p:cNvPr>
              <p:cNvSpPr/>
              <p:nvPr/>
            </p:nvSpPr>
            <p:spPr>
              <a:xfrm>
                <a:off x="4952777" y="3197832"/>
                <a:ext cx="6814131" cy="893706"/>
              </a:xfrm>
              <a:prstGeom prst="rect">
                <a:avLst/>
              </a:prstGeom>
            </p:spPr>
            <p:txBody>
              <a:bodyPr wrap="square">
                <a:spAutoFit/>
              </a:bodyPr>
              <a:lstStyle/>
              <a:p>
                <a:pPr>
                  <a:lnSpc>
                    <a:spcPct val="150000"/>
                  </a:lnSpc>
                </a:pPr>
                <a:r>
                  <a:rPr lang="zh-CN" altLang="en-US" sz="1000" dirty="0">
                    <a:latin typeface="+mj-ea"/>
                    <a:ea typeface="+mj-ea"/>
                  </a:rPr>
                  <a:t>注：</a:t>
                </a:r>
                <a:r>
                  <a:rPr lang="en-US" altLang="zh-CN" sz="1000" dirty="0">
                    <a:latin typeface="+mj-ea"/>
                    <a:ea typeface="+mj-ea"/>
                  </a:rPr>
                  <a:t> </a:t>
                </a:r>
                <a14:m>
                  <m:oMath xmlns:m="http://schemas.openxmlformats.org/officeDocument/2006/math">
                    <m:r>
                      <a:rPr lang="en-US" altLang="zh-CN" sz="1000" i="1">
                        <a:latin typeface="Cambria Math" panose="02040503050406030204" pitchFamily="18" charset="0"/>
                        <a:ea typeface="+mj-ea"/>
                      </a:rPr>
                      <m:t>𝑛𝑑𝑐𝑔</m:t>
                    </m:r>
                    <m:r>
                      <a:rPr lang="zh-CN" altLang="en-US" sz="1000" i="1">
                        <a:latin typeface="Cambria Math" panose="02040503050406030204" pitchFamily="18" charset="0"/>
                        <a:ea typeface="+mj-ea"/>
                      </a:rPr>
                      <m:t>用于评估</m:t>
                    </m:r>
                    <m:r>
                      <a:rPr lang="en-US" altLang="zh-CN" sz="1000" i="1" dirty="0">
                        <a:latin typeface="Cambria Math" panose="02040503050406030204" pitchFamily="18" charset="0"/>
                        <a:ea typeface="+mj-ea"/>
                      </a:rPr>
                      <m:t>𝐿𝑖𝑠𝑡</m:t>
                    </m:r>
                  </m:oMath>
                </a14:m>
                <a:r>
                  <a:rPr lang="zh-CN" altLang="en-US" sz="1000" dirty="0">
                    <a:latin typeface="+mj-ea"/>
                    <a:ea typeface="+mj-ea"/>
                  </a:rPr>
                  <a:t>的排序质量，</a:t>
                </a:r>
                <a14:m>
                  <m:oMath xmlns:m="http://schemas.openxmlformats.org/officeDocument/2006/math">
                    <m:r>
                      <a:rPr lang="en-US" altLang="zh-CN" sz="1000" i="1">
                        <a:latin typeface="Cambria Math" panose="02040503050406030204" pitchFamily="18" charset="0"/>
                        <a:ea typeface="+mj-ea"/>
                      </a:rPr>
                      <m:t>𝑛𝑑𝑐𝑔</m:t>
                    </m:r>
                    <m:r>
                      <a:rPr lang="en-US" altLang="zh-CN" sz="1000" i="1">
                        <a:latin typeface="Cambria Math" panose="02040503050406030204" pitchFamily="18" charset="0"/>
                        <a:ea typeface="+mj-ea"/>
                      </a:rPr>
                      <m:t>=</m:t>
                    </m:r>
                    <m:f>
                      <m:fPr>
                        <m:ctrlPr>
                          <a:rPr lang="en-US" altLang="zh-CN" sz="1000" i="1">
                            <a:latin typeface="Cambria Math" panose="02040503050406030204" pitchFamily="18" charset="0"/>
                            <a:ea typeface="+mj-ea"/>
                          </a:rPr>
                        </m:ctrlPr>
                      </m:fPr>
                      <m:num>
                        <m:sSub>
                          <m:sSubPr>
                            <m:ctrlPr>
                              <a:rPr lang="en-US" altLang="zh-CN" sz="1000" i="1">
                                <a:latin typeface="Cambria Math" panose="02040503050406030204" pitchFamily="18" charset="0"/>
                                <a:ea typeface="+mj-ea"/>
                              </a:rPr>
                            </m:ctrlPr>
                          </m:sSubPr>
                          <m:e>
                            <m:r>
                              <a:rPr lang="en-US" altLang="zh-CN" sz="1000" i="1">
                                <a:latin typeface="Cambria Math" panose="02040503050406030204" pitchFamily="18" charset="0"/>
                                <a:ea typeface="+mj-ea"/>
                              </a:rPr>
                              <m:t>𝑑𝑐𝑔</m:t>
                            </m:r>
                          </m:e>
                          <m:sub>
                            <m:r>
                              <a:rPr lang="en-US" altLang="zh-CN" sz="1000" i="1">
                                <a:latin typeface="Cambria Math" panose="02040503050406030204" pitchFamily="18" charset="0"/>
                                <a:ea typeface="+mj-ea"/>
                              </a:rPr>
                              <m:t>𝑝𝑟𝑒𝑑𝑖𝑐𝑡𝐿𝑖𝑠𝑡</m:t>
                            </m:r>
                          </m:sub>
                        </m:sSub>
                      </m:num>
                      <m:den>
                        <m:sSub>
                          <m:sSubPr>
                            <m:ctrlPr>
                              <a:rPr lang="en-US" altLang="zh-CN" sz="1000" i="1">
                                <a:latin typeface="Cambria Math" panose="02040503050406030204" pitchFamily="18" charset="0"/>
                                <a:ea typeface="+mj-ea"/>
                              </a:rPr>
                            </m:ctrlPr>
                          </m:sSubPr>
                          <m:e>
                            <m:r>
                              <a:rPr lang="en-US" altLang="zh-CN" sz="1000" i="1">
                                <a:latin typeface="Cambria Math" panose="02040503050406030204" pitchFamily="18" charset="0"/>
                                <a:ea typeface="+mj-ea"/>
                              </a:rPr>
                              <m:t>𝑑𝑐𝑔</m:t>
                            </m:r>
                          </m:e>
                          <m:sub>
                            <m:r>
                              <a:rPr lang="en-US" altLang="zh-CN" sz="1000" i="1">
                                <a:latin typeface="Cambria Math" panose="02040503050406030204" pitchFamily="18" charset="0"/>
                                <a:ea typeface="+mj-ea"/>
                              </a:rPr>
                              <m:t>𝐿𝑖𝑠𝑡</m:t>
                            </m:r>
                          </m:sub>
                        </m:sSub>
                      </m:den>
                    </m:f>
                    <m:r>
                      <a:rPr lang="zh-CN" altLang="en-US" sz="1000" i="1">
                        <a:latin typeface="Cambria Math" panose="02040503050406030204" pitchFamily="18" charset="0"/>
                        <a:ea typeface="+mj-ea"/>
                      </a:rPr>
                      <m:t>。</m:t>
                    </m:r>
                    <m:sSub>
                      <m:sSubPr>
                        <m:ctrlPr>
                          <a:rPr lang="en-US" altLang="zh-CN" sz="1000" i="1">
                            <a:latin typeface="Cambria Math" panose="02040503050406030204" pitchFamily="18" charset="0"/>
                            <a:ea typeface="+mj-ea"/>
                          </a:rPr>
                        </m:ctrlPr>
                      </m:sSubPr>
                      <m:e>
                        <m:r>
                          <a:rPr lang="en-US" altLang="zh-CN" sz="1000" i="1">
                            <a:latin typeface="Cambria Math" panose="02040503050406030204" pitchFamily="18" charset="0"/>
                            <a:ea typeface="+mj-ea"/>
                          </a:rPr>
                          <m:t>𝑑𝑐𝑔</m:t>
                        </m:r>
                      </m:e>
                      <m:sub>
                        <m:r>
                          <a:rPr lang="en-US" altLang="zh-CN" sz="1000" i="1">
                            <a:latin typeface="Cambria Math" panose="02040503050406030204" pitchFamily="18" charset="0"/>
                            <a:ea typeface="+mj-ea"/>
                          </a:rPr>
                          <m:t>𝐿𝑖𝑠𝑡</m:t>
                        </m:r>
                      </m:sub>
                    </m:sSub>
                    <m:r>
                      <a:rPr lang="en-US" altLang="zh-CN" sz="1000" i="1">
                        <a:latin typeface="Cambria Math" panose="02040503050406030204" pitchFamily="18" charset="0"/>
                        <a:ea typeface="+mj-ea"/>
                      </a:rPr>
                      <m:t>=</m:t>
                    </m:r>
                    <m:nary>
                      <m:naryPr>
                        <m:chr m:val="∑"/>
                        <m:subHide m:val="on"/>
                        <m:supHide m:val="on"/>
                        <m:ctrlPr>
                          <a:rPr lang="en-US" altLang="zh-CN" sz="1000" i="1">
                            <a:latin typeface="Cambria Math" panose="02040503050406030204" pitchFamily="18" charset="0"/>
                            <a:ea typeface="+mj-ea"/>
                          </a:rPr>
                        </m:ctrlPr>
                      </m:naryPr>
                      <m:sub/>
                      <m:sup/>
                      <m:e>
                        <m:f>
                          <m:fPr>
                            <m:ctrlPr>
                              <a:rPr lang="en-US" altLang="zh-CN" sz="1000" i="1">
                                <a:latin typeface="Cambria Math" panose="02040503050406030204" pitchFamily="18" charset="0"/>
                                <a:ea typeface="+mj-ea"/>
                              </a:rPr>
                            </m:ctrlPr>
                          </m:fPr>
                          <m:num>
                            <m:sSup>
                              <m:sSupPr>
                                <m:ctrlPr>
                                  <a:rPr lang="en-US" altLang="zh-CN" sz="1000" i="1" smtClean="0">
                                    <a:latin typeface="Cambria Math" panose="02040503050406030204" pitchFamily="18" charset="0"/>
                                    <a:ea typeface="+mj-ea"/>
                                  </a:rPr>
                                </m:ctrlPr>
                              </m:sSupPr>
                              <m:e>
                                <m:r>
                                  <a:rPr lang="en-US" altLang="zh-CN" sz="1000" b="0" i="1" smtClean="0">
                                    <a:latin typeface="Cambria Math" panose="02040503050406030204" pitchFamily="18" charset="0"/>
                                    <a:ea typeface="+mj-ea"/>
                                  </a:rPr>
                                  <m:t>2</m:t>
                                </m:r>
                              </m:e>
                              <m:sup>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𝑙𝑎𝑏𝑒𝑙</m:t>
                                    </m:r>
                                  </m:e>
                                  <m:sub>
                                    <m:r>
                                      <a:rPr lang="en-US" altLang="zh-CN" sz="1000" b="0" i="1" smtClean="0">
                                        <a:latin typeface="Cambria Math" panose="02040503050406030204" pitchFamily="18" charset="0"/>
                                      </a:rPr>
                                      <m:t>𝑖</m:t>
                                    </m:r>
                                  </m:sub>
                                </m:sSub>
                              </m:sup>
                            </m:sSup>
                            <m:r>
                              <a:rPr lang="en-US" altLang="zh-CN" sz="1000" b="0" i="1" smtClean="0">
                                <a:latin typeface="Cambria Math" panose="02040503050406030204" pitchFamily="18" charset="0"/>
                                <a:ea typeface="+mj-ea"/>
                              </a:rPr>
                              <m:t> − 1</m:t>
                            </m:r>
                          </m:num>
                          <m:den>
                            <m:sSub>
                              <m:sSubPr>
                                <m:ctrlPr>
                                  <a:rPr lang="en-US" altLang="zh-CN" sz="1000" i="1">
                                    <a:latin typeface="Cambria Math" panose="02040503050406030204" pitchFamily="18" charset="0"/>
                                    <a:ea typeface="+mj-ea"/>
                                  </a:rPr>
                                </m:ctrlPr>
                              </m:sSubPr>
                              <m:e>
                                <m:r>
                                  <a:rPr lang="en-US" altLang="zh-CN" sz="1000" i="1">
                                    <a:latin typeface="Cambria Math" panose="02040503050406030204" pitchFamily="18" charset="0"/>
                                    <a:ea typeface="+mj-ea"/>
                                  </a:rPr>
                                  <m:t>𝑙𝑜𝑔</m:t>
                                </m:r>
                              </m:e>
                              <m:sub>
                                <m:r>
                                  <a:rPr lang="en-US" altLang="zh-CN" sz="1000" i="1">
                                    <a:latin typeface="Cambria Math" panose="02040503050406030204" pitchFamily="18" charset="0"/>
                                    <a:ea typeface="+mj-ea"/>
                                  </a:rPr>
                                  <m:t>2</m:t>
                                </m:r>
                              </m:sub>
                            </m:sSub>
                            <m:r>
                              <a:rPr lang="en-US" altLang="zh-CN" sz="1000" i="1">
                                <a:latin typeface="Cambria Math" panose="02040503050406030204" pitchFamily="18" charset="0"/>
                                <a:ea typeface="+mj-ea"/>
                              </a:rPr>
                              <m:t>(1</m:t>
                            </m:r>
                            <m:r>
                              <a:rPr lang="en-US" altLang="zh-CN" sz="1000" b="0" i="1" smtClean="0">
                                <a:latin typeface="Cambria Math" panose="02040503050406030204" pitchFamily="18" charset="0"/>
                                <a:ea typeface="+mj-ea"/>
                              </a:rPr>
                              <m:t> </m:t>
                            </m:r>
                            <m:r>
                              <a:rPr lang="en-US" altLang="zh-CN" sz="1000" i="1">
                                <a:latin typeface="Cambria Math" panose="02040503050406030204" pitchFamily="18" charset="0"/>
                                <a:ea typeface="+mj-ea"/>
                              </a:rPr>
                              <m:t>+</m:t>
                            </m:r>
                            <m:r>
                              <a:rPr lang="en-US" altLang="zh-CN" sz="1000" b="0" i="1" smtClean="0">
                                <a:latin typeface="Cambria Math" panose="02040503050406030204" pitchFamily="18" charset="0"/>
                                <a:ea typeface="+mj-ea"/>
                              </a:rPr>
                              <m:t> </m:t>
                            </m:r>
                            <m:r>
                              <a:rPr lang="en-US" altLang="zh-CN" sz="1000" i="1">
                                <a:latin typeface="Cambria Math" panose="02040503050406030204" pitchFamily="18" charset="0"/>
                                <a:ea typeface="+mj-ea"/>
                              </a:rPr>
                              <m:t>𝑖</m:t>
                            </m:r>
                            <m:r>
                              <a:rPr lang="en-US" altLang="zh-CN" sz="1000" i="1">
                                <a:latin typeface="Cambria Math" panose="02040503050406030204" pitchFamily="18" charset="0"/>
                                <a:ea typeface="+mj-ea"/>
                              </a:rPr>
                              <m:t>)</m:t>
                            </m:r>
                          </m:den>
                        </m:f>
                      </m:e>
                    </m:nary>
                    <m:r>
                      <a:rPr lang="en-US" altLang="zh-CN" sz="1000" i="1">
                        <a:latin typeface="Cambria Math" panose="02040503050406030204" pitchFamily="18" charset="0"/>
                        <a:ea typeface="+mj-ea"/>
                      </a:rPr>
                      <m:t>(</m:t>
                    </m:r>
                    <m:r>
                      <a:rPr lang="en-US" altLang="zh-CN" sz="1000" b="0" i="1" smtClean="0">
                        <a:latin typeface="Cambria Math" panose="02040503050406030204" pitchFamily="18" charset="0"/>
                        <a:ea typeface="+mj-ea"/>
                      </a:rPr>
                      <m:t>𝐿𝑖𝑠𝑡</m:t>
                    </m:r>
                  </m:oMath>
                </a14:m>
                <a:r>
                  <a:rPr lang="zh-CN" altLang="en-US" sz="1000" dirty="0">
                    <a:latin typeface="+mj-ea"/>
                    <a:ea typeface="+mj-ea"/>
                  </a:rPr>
                  <a:t>按照</a:t>
                </a:r>
                <a14:m>
                  <m:oMath xmlns:m="http://schemas.openxmlformats.org/officeDocument/2006/math">
                    <m:r>
                      <a:rPr lang="en-US" altLang="zh-CN" sz="1000" i="1">
                        <a:latin typeface="Cambria Math" panose="02040503050406030204" pitchFamily="18" charset="0"/>
                        <a:ea typeface="+mj-ea"/>
                      </a:rPr>
                      <m:t>𝑙𝑎𝑏𝑒𝑙</m:t>
                    </m:r>
                  </m:oMath>
                </a14:m>
                <a:r>
                  <a:rPr lang="zh-CN" altLang="en-US" sz="1000" dirty="0">
                    <a:latin typeface="+mj-ea"/>
                    <a:ea typeface="+mj-ea"/>
                  </a:rPr>
                  <a:t>降序排列，</a:t>
                </a:r>
                <a14:m>
                  <m:oMath xmlns:m="http://schemas.openxmlformats.org/officeDocument/2006/math">
                    <m:r>
                      <a:rPr lang="en-US" altLang="zh-CN" sz="1000" b="0" i="1" smtClean="0">
                        <a:latin typeface="Cambria Math" panose="02040503050406030204" pitchFamily="18" charset="0"/>
                        <a:ea typeface="+mj-ea"/>
                      </a:rPr>
                      <m:t>𝑖</m:t>
                    </m:r>
                  </m:oMath>
                </a14:m>
                <a:r>
                  <a:rPr lang="zh-CN" altLang="en-US" sz="1000" dirty="0">
                    <a:latin typeface="+mj-ea"/>
                    <a:ea typeface="+mj-ea"/>
                  </a:rPr>
                  <a:t>为排序后位置</a:t>
                </a:r>
                <a:r>
                  <a:rPr lang="en-US" altLang="zh-CN" sz="1000" dirty="0">
                    <a:latin typeface="+mj-ea"/>
                    <a:ea typeface="+mj-ea"/>
                  </a:rPr>
                  <a:t>)</a:t>
                </a:r>
                <a:r>
                  <a:rPr lang="zh-CN" altLang="en-US" sz="1000" dirty="0">
                    <a:latin typeface="+mj-ea"/>
                    <a:ea typeface="+mj-ea"/>
                  </a:rPr>
                  <a:t>。</a:t>
                </a:r>
                <a14:m>
                  <m:oMath xmlns:m="http://schemas.openxmlformats.org/officeDocument/2006/math">
                    <m:sSub>
                      <m:sSubPr>
                        <m:ctrlPr>
                          <a:rPr lang="en-US" altLang="zh-CN" sz="1000" i="1">
                            <a:latin typeface="Cambria Math" panose="02040503050406030204" pitchFamily="18" charset="0"/>
                            <a:ea typeface="+mj-ea"/>
                          </a:rPr>
                        </m:ctrlPr>
                      </m:sSubPr>
                      <m:e>
                        <m:r>
                          <a:rPr lang="en-US" altLang="zh-CN" sz="1000" i="1">
                            <a:latin typeface="Cambria Math" panose="02040503050406030204" pitchFamily="18" charset="0"/>
                            <a:ea typeface="+mj-ea"/>
                          </a:rPr>
                          <m:t>𝑑𝑐𝑔</m:t>
                        </m:r>
                      </m:e>
                      <m:sub>
                        <m:r>
                          <a:rPr lang="en-US" altLang="zh-CN" sz="1000" b="0" i="1" smtClean="0">
                            <a:latin typeface="Cambria Math" panose="02040503050406030204" pitchFamily="18" charset="0"/>
                            <a:ea typeface="+mj-ea"/>
                          </a:rPr>
                          <m:t>𝑝𝑟𝑒𝑑𝑖𝑐𝑡</m:t>
                        </m:r>
                        <m:r>
                          <a:rPr lang="en-US" altLang="zh-CN" sz="1000" i="1">
                            <a:latin typeface="Cambria Math" panose="02040503050406030204" pitchFamily="18" charset="0"/>
                            <a:ea typeface="+mj-ea"/>
                          </a:rPr>
                          <m:t>𝐿𝑖𝑠𝑡</m:t>
                        </m:r>
                      </m:sub>
                    </m:sSub>
                    <m:r>
                      <a:rPr lang="en-US" altLang="zh-CN" sz="1000" i="1">
                        <a:latin typeface="Cambria Math" panose="02040503050406030204" pitchFamily="18" charset="0"/>
                        <a:ea typeface="+mj-ea"/>
                      </a:rPr>
                      <m:t>=</m:t>
                    </m:r>
                    <m:nary>
                      <m:naryPr>
                        <m:chr m:val="∑"/>
                        <m:subHide m:val="on"/>
                        <m:supHide m:val="on"/>
                        <m:ctrlPr>
                          <a:rPr lang="en-US" altLang="zh-CN" sz="1000" i="1">
                            <a:latin typeface="Cambria Math" panose="02040503050406030204" pitchFamily="18" charset="0"/>
                            <a:ea typeface="+mj-ea"/>
                          </a:rPr>
                        </m:ctrlPr>
                      </m:naryPr>
                      <m:sub/>
                      <m:sup/>
                      <m:e>
                        <m:f>
                          <m:fPr>
                            <m:ctrlPr>
                              <a:rPr lang="en-US" altLang="zh-CN" sz="1000" i="1">
                                <a:latin typeface="Cambria Math" panose="02040503050406030204" pitchFamily="18" charset="0"/>
                                <a:ea typeface="+mj-ea"/>
                              </a:rPr>
                            </m:ctrlPr>
                          </m:fPr>
                          <m:num>
                            <m:sSup>
                              <m:sSupPr>
                                <m:ctrlPr>
                                  <a:rPr lang="en-US" altLang="zh-CN" sz="1000" i="1">
                                    <a:latin typeface="Cambria Math" panose="02040503050406030204" pitchFamily="18" charset="0"/>
                                  </a:rPr>
                                </m:ctrlPr>
                              </m:sSupPr>
                              <m:e>
                                <m:r>
                                  <a:rPr lang="en-US" altLang="zh-CN" sz="1000" i="1">
                                    <a:latin typeface="Cambria Math" panose="02040503050406030204" pitchFamily="18" charset="0"/>
                                  </a:rPr>
                                  <m:t>2</m:t>
                                </m:r>
                              </m:e>
                              <m:sup>
                                <m:sSub>
                                  <m:sSubPr>
                                    <m:ctrlPr>
                                      <a:rPr lang="en-US" altLang="zh-CN" sz="1000" i="1" smtClean="0">
                                        <a:latin typeface="Cambria Math" panose="02040503050406030204" pitchFamily="18" charset="0"/>
                                      </a:rPr>
                                    </m:ctrlPr>
                                  </m:sSubPr>
                                  <m:e>
                                    <m:r>
                                      <a:rPr lang="en-US" altLang="zh-CN" sz="1000" i="1">
                                        <a:latin typeface="Cambria Math" panose="02040503050406030204" pitchFamily="18" charset="0"/>
                                      </a:rPr>
                                      <m:t>𝑙𝑎𝑏𝑒𝑙</m:t>
                                    </m:r>
                                  </m:e>
                                  <m:sub>
                                    <m:r>
                                      <a:rPr lang="en-US" altLang="zh-CN" sz="1000" b="0" i="1" smtClean="0">
                                        <a:latin typeface="Cambria Math" panose="02040503050406030204" pitchFamily="18" charset="0"/>
                                      </a:rPr>
                                      <m:t>𝑗</m:t>
                                    </m:r>
                                  </m:sub>
                                </m:sSub>
                              </m:sup>
                            </m:sSup>
                            <m:r>
                              <a:rPr lang="en-US" altLang="zh-CN" sz="1000" b="0" i="1" smtClean="0">
                                <a:latin typeface="Cambria Math" panose="02040503050406030204" pitchFamily="18" charset="0"/>
                              </a:rPr>
                              <m:t> − 1</m:t>
                            </m:r>
                          </m:num>
                          <m:den>
                            <m:sSub>
                              <m:sSubPr>
                                <m:ctrlPr>
                                  <a:rPr lang="en-US" altLang="zh-CN" sz="1000" i="1">
                                    <a:latin typeface="Cambria Math" panose="02040503050406030204" pitchFamily="18" charset="0"/>
                                    <a:ea typeface="+mj-ea"/>
                                  </a:rPr>
                                </m:ctrlPr>
                              </m:sSubPr>
                              <m:e>
                                <m:r>
                                  <a:rPr lang="en-US" altLang="zh-CN" sz="1000" i="1">
                                    <a:latin typeface="Cambria Math" panose="02040503050406030204" pitchFamily="18" charset="0"/>
                                    <a:ea typeface="+mj-ea"/>
                                  </a:rPr>
                                  <m:t>𝑙𝑜𝑔</m:t>
                                </m:r>
                              </m:e>
                              <m:sub>
                                <m:r>
                                  <a:rPr lang="en-US" altLang="zh-CN" sz="1000" i="1">
                                    <a:latin typeface="Cambria Math" panose="02040503050406030204" pitchFamily="18" charset="0"/>
                                    <a:ea typeface="+mj-ea"/>
                                  </a:rPr>
                                  <m:t>2</m:t>
                                </m:r>
                              </m:sub>
                            </m:sSub>
                            <m:r>
                              <a:rPr lang="en-US" altLang="zh-CN" sz="1000" i="1">
                                <a:latin typeface="Cambria Math" panose="02040503050406030204" pitchFamily="18" charset="0"/>
                                <a:ea typeface="+mj-ea"/>
                              </a:rPr>
                              <m:t>(1</m:t>
                            </m:r>
                            <m:r>
                              <a:rPr lang="en-US" altLang="zh-CN" sz="1000" b="0" i="1" smtClean="0">
                                <a:latin typeface="Cambria Math" panose="02040503050406030204" pitchFamily="18" charset="0"/>
                                <a:ea typeface="+mj-ea"/>
                              </a:rPr>
                              <m:t> + </m:t>
                            </m:r>
                            <m:r>
                              <a:rPr lang="en-US" altLang="zh-CN" sz="1000" b="0" i="1" smtClean="0">
                                <a:latin typeface="Cambria Math" panose="02040503050406030204" pitchFamily="18" charset="0"/>
                                <a:ea typeface="+mj-ea"/>
                              </a:rPr>
                              <m:t>𝑗</m:t>
                            </m:r>
                            <m:r>
                              <a:rPr lang="en-US" altLang="zh-CN" sz="1000" i="1">
                                <a:latin typeface="Cambria Math" panose="02040503050406030204" pitchFamily="18" charset="0"/>
                                <a:ea typeface="+mj-ea"/>
                              </a:rPr>
                              <m:t>)</m:t>
                            </m:r>
                          </m:den>
                        </m:f>
                      </m:e>
                    </m:nary>
                    <m:r>
                      <a:rPr lang="en-US" altLang="zh-CN" sz="1000" i="1">
                        <a:latin typeface="Cambria Math" panose="02040503050406030204" pitchFamily="18" charset="0"/>
                        <a:ea typeface="+mj-ea"/>
                      </a:rPr>
                      <m:t>(</m:t>
                    </m:r>
                    <m:r>
                      <a:rPr lang="en-US" altLang="zh-CN" sz="1000" i="1">
                        <a:latin typeface="Cambria Math" panose="02040503050406030204" pitchFamily="18" charset="0"/>
                      </a:rPr>
                      <m:t>𝐿𝑖𝑠𝑡</m:t>
                    </m:r>
                    <m:r>
                      <m:rPr>
                        <m:nor/>
                      </m:rPr>
                      <a:rPr lang="zh-CN" altLang="en-US" sz="1000" dirty="0">
                        <a:latin typeface="+mj-ea"/>
                      </a:rPr>
                      <m:t>按照</m:t>
                    </m:r>
                    <m:r>
                      <a:rPr lang="en-US" altLang="zh-CN" sz="1000" b="0" i="1" dirty="0" smtClean="0">
                        <a:latin typeface="Cambria Math" panose="02040503050406030204" pitchFamily="18" charset="0"/>
                      </a:rPr>
                      <m:t>𝑝𝑟𝑒𝑑𝑖𝑐𝑡𝐿</m:t>
                    </m:r>
                    <m:r>
                      <a:rPr lang="en-US" altLang="zh-CN" sz="1000" i="1">
                        <a:latin typeface="Cambria Math" panose="02040503050406030204" pitchFamily="18" charset="0"/>
                      </a:rPr>
                      <m:t>𝑎𝑏𝑒𝑙</m:t>
                    </m:r>
                    <m:r>
                      <m:rPr>
                        <m:nor/>
                      </m:rPr>
                      <a:rPr lang="zh-CN" altLang="en-US" sz="1000" dirty="0">
                        <a:latin typeface="+mj-ea"/>
                      </a:rPr>
                      <m:t>降序排列</m:t>
                    </m:r>
                    <m:r>
                      <a:rPr lang="zh-CN" altLang="en-US" sz="1000" i="1" dirty="0">
                        <a:latin typeface="Cambria Math" panose="02040503050406030204" pitchFamily="18" charset="0"/>
                      </a:rPr>
                      <m:t>，</m:t>
                    </m:r>
                    <m:r>
                      <a:rPr lang="en-US" altLang="zh-CN" sz="1000" b="0" i="1" smtClean="0">
                        <a:latin typeface="Cambria Math" panose="02040503050406030204" pitchFamily="18" charset="0"/>
                        <a:ea typeface="+mj-ea"/>
                      </a:rPr>
                      <m:t>𝑗</m:t>
                    </m:r>
                    <m:r>
                      <a:rPr lang="zh-CN" altLang="en-US" sz="1000" i="1">
                        <a:latin typeface="Cambria Math" panose="02040503050406030204" pitchFamily="18" charset="0"/>
                        <a:ea typeface="+mj-ea"/>
                      </a:rPr>
                      <m:t>为</m:t>
                    </m:r>
                  </m:oMath>
                </a14:m>
                <a:r>
                  <a:rPr lang="zh-CN" altLang="en-US" sz="1000" dirty="0">
                    <a:latin typeface="+mj-ea"/>
                    <a:ea typeface="+mj-ea"/>
                  </a:rPr>
                  <a:t>排序后位置</a:t>
                </a:r>
                <a:r>
                  <a:rPr lang="en-US" altLang="zh-CN" sz="1000" dirty="0">
                    <a:latin typeface="+mj-ea"/>
                    <a:ea typeface="+mj-ea"/>
                  </a:rPr>
                  <a:t>)</a:t>
                </a:r>
                <a:r>
                  <a:rPr lang="zh-CN" altLang="en-US" sz="1000" dirty="0">
                    <a:latin typeface="+mj-ea"/>
                    <a:ea typeface="+mj-ea"/>
                  </a:rPr>
                  <a:t>。下界证明详见附录</a:t>
                </a:r>
                <a:r>
                  <a:rPr lang="en-US" altLang="zh-CN" sz="1000" dirty="0">
                    <a:latin typeface="+mj-ea"/>
                    <a:ea typeface="+mj-ea"/>
                  </a:rPr>
                  <a:t>4</a:t>
                </a:r>
              </a:p>
            </p:txBody>
          </p:sp>
        </mc:Choice>
        <mc:Fallback xmlns="">
          <p:sp>
            <p:nvSpPr>
              <p:cNvPr id="15" name="矩形 14">
                <a:extLst>
                  <a:ext uri="{FF2B5EF4-FFF2-40B4-BE49-F238E27FC236}">
                    <a16:creationId xmlns:a16="http://schemas.microsoft.com/office/drawing/2014/main" id="{5F70547A-61FC-4B46-A38A-52DFCBF8FD8E}"/>
                  </a:ext>
                </a:extLst>
              </p:cNvPr>
              <p:cNvSpPr>
                <a:spLocks noRot="1" noChangeAspect="1" noMove="1" noResize="1" noEditPoints="1" noAdjustHandles="1" noChangeArrowheads="1" noChangeShapeType="1" noTextEdit="1"/>
              </p:cNvSpPr>
              <p:nvPr/>
            </p:nvSpPr>
            <p:spPr>
              <a:xfrm>
                <a:off x="4952777" y="3197832"/>
                <a:ext cx="6814131" cy="893706"/>
              </a:xfrm>
              <a:prstGeom prst="rect">
                <a:avLst/>
              </a:prstGeom>
              <a:blipFill>
                <a:blip r:embed="rId18"/>
                <a:stretch>
                  <a:fillRect t="-5479" b="-335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8BB37FF4-6C11-4D3E-9303-52BED1266A8D}"/>
                  </a:ext>
                </a:extLst>
              </p:cNvPr>
              <p:cNvSpPr/>
              <p:nvPr/>
            </p:nvSpPr>
            <p:spPr>
              <a:xfrm>
                <a:off x="4974004" y="5771422"/>
                <a:ext cx="7172184" cy="514693"/>
              </a:xfrm>
              <a:prstGeom prst="rect">
                <a:avLst/>
              </a:prstGeom>
            </p:spPr>
            <p:txBody>
              <a:bodyPr wrap="square">
                <a:spAutoFit/>
              </a:bodyPr>
              <a:lstStyle/>
              <a:p>
                <a:pPr marL="285750" indent="-285750">
                  <a:lnSpc>
                    <a:spcPct val="125000"/>
                  </a:lnSpc>
                  <a:buFont typeface="Wingdings" panose="05000000000000000000" pitchFamily="2" charset="2"/>
                  <a:buChar char="p"/>
                </a:pPr>
                <a:r>
                  <a:rPr lang="zh-CN" altLang="en-US" sz="1600" dirty="0">
                    <a:latin typeface="+mj-ea"/>
                    <a:ea typeface="+mj-ea"/>
                  </a:rPr>
                  <a:t>基于分布</a:t>
                </a:r>
                <a14:m>
                  <m:oMath xmlns:m="http://schemas.openxmlformats.org/officeDocument/2006/math">
                    <m:r>
                      <a:rPr lang="zh-CN" altLang="en-US" sz="1600" i="1">
                        <a:latin typeface="Cambria Math" panose="02040503050406030204" pitchFamily="18" charset="0"/>
                        <a:ea typeface="+mj-ea"/>
                      </a:rPr>
                      <m:t>𝜙</m:t>
                    </m:r>
                    <m:r>
                      <a:rPr lang="zh-CN" altLang="en-US" sz="1600" i="1">
                        <a:latin typeface="Cambria Math" panose="02040503050406030204" pitchFamily="18" charset="0"/>
                        <a:ea typeface="+mj-ea"/>
                      </a:rPr>
                      <m:t>、</m:t>
                    </m:r>
                    <m:r>
                      <a:rPr lang="zh-CN" altLang="en-US" sz="1600" i="1">
                        <a:latin typeface="Cambria Math" panose="02040503050406030204" pitchFamily="18" charset="0"/>
                        <a:ea typeface="+mj-ea"/>
                      </a:rPr>
                      <m:t>𝜌</m:t>
                    </m:r>
                  </m:oMath>
                </a14:m>
                <a:r>
                  <a:rPr lang="zh-CN" altLang="en-US" sz="1600" dirty="0">
                    <a:latin typeface="+mj-ea"/>
                    <a:ea typeface="+mj-ea"/>
                  </a:rPr>
                  <a:t>计算</a:t>
                </a:r>
                <a14:m>
                  <m:oMath xmlns:m="http://schemas.openxmlformats.org/officeDocument/2006/math">
                    <m:r>
                      <a:rPr lang="en-US" altLang="zh-CN" sz="1600" b="0" i="1" dirty="0" smtClean="0">
                        <a:latin typeface="Cambria Math" panose="02040503050406030204" pitchFamily="18" charset="0"/>
                        <a:ea typeface="+mj-ea"/>
                      </a:rPr>
                      <m:t>𝑥𝑒𝑛𝑑𝑐𝑔</m:t>
                    </m:r>
                    <m:r>
                      <a:rPr lang="en-US" altLang="zh-CN" sz="1600" i="1" dirty="0">
                        <a:latin typeface="Cambria Math" panose="02040503050406030204" pitchFamily="18" charset="0"/>
                        <a:ea typeface="+mj-ea"/>
                      </a:rPr>
                      <m:t>=</m:t>
                    </m:r>
                    <m:f>
                      <m:fPr>
                        <m:ctrlPr>
                          <a:rPr lang="en-US" altLang="zh-CN" sz="1600" i="1" dirty="0" smtClean="0">
                            <a:latin typeface="Cambria Math" panose="02040503050406030204" pitchFamily="18" charset="0"/>
                            <a:ea typeface="+mj-ea"/>
                          </a:rPr>
                        </m:ctrlPr>
                      </m:fPr>
                      <m:num>
                        <m:r>
                          <a:rPr lang="en-US" altLang="zh-CN" sz="1600" b="0" i="1" dirty="0" smtClean="0">
                            <a:latin typeface="Cambria Math" panose="02040503050406030204" pitchFamily="18" charset="0"/>
                            <a:ea typeface="+mj-ea"/>
                          </a:rPr>
                          <m:t>1</m:t>
                        </m:r>
                      </m:num>
                      <m:den>
                        <m:r>
                          <a:rPr lang="en-US" altLang="zh-CN" sz="1600" b="0" i="1" dirty="0" smtClean="0">
                            <a:latin typeface="Cambria Math" panose="02040503050406030204" pitchFamily="18" charset="0"/>
                            <a:ea typeface="+mj-ea"/>
                          </a:rPr>
                          <m:t>𝑘</m:t>
                        </m:r>
                      </m:den>
                    </m:f>
                    <m:nary>
                      <m:naryPr>
                        <m:chr m:val="∑"/>
                        <m:ctrlPr>
                          <a:rPr lang="en-US" altLang="zh-CN" sz="1600" i="1">
                            <a:latin typeface="Cambria Math" panose="02040503050406030204" pitchFamily="18" charset="0"/>
                            <a:ea typeface="+mj-ea"/>
                          </a:rPr>
                        </m:ctrlPr>
                      </m:naryPr>
                      <m:sub>
                        <m:r>
                          <a:rPr lang="en-US" altLang="zh-CN" sz="1600" i="1">
                            <a:latin typeface="Cambria Math" panose="02040503050406030204" pitchFamily="18" charset="0"/>
                            <a:ea typeface="+mj-ea"/>
                          </a:rPr>
                          <m:t>𝑖</m:t>
                        </m:r>
                        <m:r>
                          <a:rPr lang="en-US" altLang="zh-CN" sz="1600" i="1">
                            <a:latin typeface="Cambria Math" panose="02040503050406030204" pitchFamily="18" charset="0"/>
                            <a:ea typeface="+mj-ea"/>
                          </a:rPr>
                          <m:t>=1</m:t>
                        </m:r>
                      </m:sub>
                      <m:sup>
                        <m:r>
                          <a:rPr lang="en-US" altLang="zh-CN" sz="1600" i="1">
                            <a:latin typeface="Cambria Math" panose="02040503050406030204" pitchFamily="18" charset="0"/>
                            <a:ea typeface="+mj-ea"/>
                          </a:rPr>
                          <m:t>𝑚</m:t>
                        </m:r>
                      </m:sup>
                      <m:e>
                        <m:r>
                          <a:rPr lang="zh-CN" altLang="en-US" sz="1600" i="1">
                            <a:latin typeface="Cambria Math" panose="02040503050406030204" pitchFamily="18" charset="0"/>
                            <a:ea typeface="+mj-ea"/>
                          </a:rPr>
                          <m:t>𝜙</m:t>
                        </m:r>
                        <m:d>
                          <m:dPr>
                            <m:ctrlPr>
                              <a:rPr lang="en-US" altLang="zh-CN" sz="1600" i="1">
                                <a:latin typeface="Cambria Math" panose="02040503050406030204" pitchFamily="18" charset="0"/>
                                <a:ea typeface="+mj-ea"/>
                              </a:rPr>
                            </m:ctrlPr>
                          </m:dPr>
                          <m:e>
                            <m:sSub>
                              <m:sSubPr>
                                <m:ctrlPr>
                                  <a:rPr lang="en-US" altLang="zh-CN" sz="1600" i="1">
                                    <a:latin typeface="Cambria Math" panose="02040503050406030204" pitchFamily="18" charset="0"/>
                                    <a:ea typeface="+mj-ea"/>
                                  </a:rPr>
                                </m:ctrlPr>
                              </m:sSubPr>
                              <m:e>
                                <m:r>
                                  <a:rPr lang="en-US" altLang="zh-CN" sz="1600" i="1">
                                    <a:latin typeface="Cambria Math" panose="02040503050406030204" pitchFamily="18" charset="0"/>
                                    <a:ea typeface="+mj-ea"/>
                                  </a:rPr>
                                  <m:t>𝑥</m:t>
                                </m:r>
                              </m:e>
                              <m:sub>
                                <m:r>
                                  <a:rPr lang="en-US" altLang="zh-CN" sz="1600" i="1">
                                    <a:latin typeface="Cambria Math" panose="02040503050406030204" pitchFamily="18" charset="0"/>
                                    <a:ea typeface="+mj-ea"/>
                                  </a:rPr>
                                  <m:t>𝑖</m:t>
                                </m:r>
                              </m:sub>
                            </m:sSub>
                          </m:e>
                        </m:d>
                        <m:r>
                          <a:rPr lang="en-US" altLang="zh-CN" sz="1600" i="1">
                            <a:latin typeface="Cambria Math" panose="02040503050406030204" pitchFamily="18" charset="0"/>
                            <a:ea typeface="+mj-ea"/>
                          </a:rPr>
                          <m:t>𝑙𝑜𝑔</m:t>
                        </m:r>
                        <m:r>
                          <a:rPr lang="zh-CN" altLang="en-US" sz="1600" i="1">
                            <a:latin typeface="Cambria Math" panose="02040503050406030204" pitchFamily="18" charset="0"/>
                            <a:ea typeface="+mj-ea"/>
                          </a:rPr>
                          <m:t>𝜌</m:t>
                        </m:r>
                        <m:d>
                          <m:dPr>
                            <m:ctrlPr>
                              <a:rPr lang="en-US" altLang="zh-CN" sz="1600" i="1">
                                <a:latin typeface="Cambria Math" panose="02040503050406030204" pitchFamily="18" charset="0"/>
                                <a:ea typeface="+mj-ea"/>
                              </a:rPr>
                            </m:ctrlPr>
                          </m:dPr>
                          <m:e>
                            <m:sSub>
                              <m:sSubPr>
                                <m:ctrlPr>
                                  <a:rPr lang="en-US" altLang="zh-CN" sz="1600" i="1">
                                    <a:latin typeface="Cambria Math" panose="02040503050406030204" pitchFamily="18" charset="0"/>
                                    <a:ea typeface="+mj-ea"/>
                                  </a:rPr>
                                </m:ctrlPr>
                              </m:sSubPr>
                              <m:e>
                                <m:r>
                                  <a:rPr lang="en-US" altLang="zh-CN" sz="1600" i="1">
                                    <a:latin typeface="Cambria Math" panose="02040503050406030204" pitchFamily="18" charset="0"/>
                                    <a:ea typeface="+mj-ea"/>
                                  </a:rPr>
                                  <m:t>𝑥</m:t>
                                </m:r>
                              </m:e>
                              <m:sub>
                                <m:r>
                                  <a:rPr lang="en-US" altLang="zh-CN" sz="1600" i="1">
                                    <a:latin typeface="Cambria Math" panose="02040503050406030204" pitchFamily="18" charset="0"/>
                                    <a:ea typeface="+mj-ea"/>
                                  </a:rPr>
                                  <m:t>𝑖</m:t>
                                </m:r>
                              </m:sub>
                            </m:sSub>
                          </m:e>
                        </m:d>
                      </m:e>
                    </m:nary>
                    <m:r>
                      <a:rPr lang="en-US" altLang="zh-CN" sz="1600" b="0" i="1" smtClean="0">
                        <a:latin typeface="Cambria Math" panose="02040503050406030204" pitchFamily="18" charset="0"/>
                        <a:ea typeface="+mj-ea"/>
                      </a:rPr>
                      <m:t>(</m:t>
                    </m:r>
                    <m:r>
                      <a:rPr lang="en-US" altLang="zh-CN" sz="1600" b="0" i="1" smtClean="0">
                        <a:latin typeface="Cambria Math" panose="02040503050406030204" pitchFamily="18" charset="0"/>
                        <a:ea typeface="+mj-ea"/>
                      </a:rPr>
                      <m:t>𝑘</m:t>
                    </m:r>
                    <m:r>
                      <a:rPr lang="zh-CN" altLang="en-US" sz="1600" i="1">
                        <a:latin typeface="Cambria Math" panose="02040503050406030204" pitchFamily="18" charset="0"/>
                        <a:ea typeface="+mj-ea"/>
                      </a:rPr>
                      <m:t>是</m:t>
                    </m:r>
                    <m:r>
                      <a:rPr lang="zh-CN" altLang="en-US" sz="1600" i="1" smtClean="0">
                        <a:latin typeface="Cambria Math" panose="02040503050406030204" pitchFamily="18" charset="0"/>
                        <a:ea typeface="+mj-ea"/>
                      </a:rPr>
                      <m:t>正</m:t>
                    </m:r>
                    <m:r>
                      <a:rPr lang="zh-CN" altLang="en-US" sz="1600" i="1">
                        <a:latin typeface="Cambria Math" panose="02040503050406030204" pitchFamily="18" charset="0"/>
                        <a:ea typeface="+mj-ea"/>
                      </a:rPr>
                      <m:t>值</m:t>
                    </m:r>
                    <m:r>
                      <a:rPr lang="zh-CN" altLang="en-US" sz="1600" i="1" smtClean="0">
                        <a:latin typeface="Cambria Math" panose="02040503050406030204" pitchFamily="18" charset="0"/>
                        <a:ea typeface="+mj-ea"/>
                      </a:rPr>
                      <m:t>常量</m:t>
                    </m:r>
                    <m:r>
                      <a:rPr lang="en-US" altLang="zh-CN" sz="1600" b="0" i="1" smtClean="0">
                        <a:latin typeface="Cambria Math" panose="02040503050406030204" pitchFamily="18" charset="0"/>
                        <a:ea typeface="+mj-ea"/>
                      </a:rPr>
                      <m:t>)</m:t>
                    </m:r>
                  </m:oMath>
                </a14:m>
                <a:endParaRPr lang="zh-CN" altLang="en-US" sz="1600" dirty="0">
                  <a:latin typeface="+mj-ea"/>
                  <a:ea typeface="+mj-ea"/>
                </a:endParaRPr>
              </a:p>
            </p:txBody>
          </p:sp>
        </mc:Choice>
        <mc:Fallback xmlns="">
          <p:sp>
            <p:nvSpPr>
              <p:cNvPr id="33" name="矩形 32">
                <a:extLst>
                  <a:ext uri="{FF2B5EF4-FFF2-40B4-BE49-F238E27FC236}">
                    <a16:creationId xmlns:a16="http://schemas.microsoft.com/office/drawing/2014/main" id="{8BB37FF4-6C11-4D3E-9303-52BED1266A8D}"/>
                  </a:ext>
                </a:extLst>
              </p:cNvPr>
              <p:cNvSpPr>
                <a:spLocks noRot="1" noChangeAspect="1" noMove="1" noResize="1" noEditPoints="1" noAdjustHandles="1" noChangeArrowheads="1" noChangeShapeType="1" noTextEdit="1"/>
              </p:cNvSpPr>
              <p:nvPr/>
            </p:nvSpPr>
            <p:spPr>
              <a:xfrm>
                <a:off x="4974004" y="5771422"/>
                <a:ext cx="7172184" cy="514693"/>
              </a:xfrm>
              <a:prstGeom prst="rect">
                <a:avLst/>
              </a:prstGeom>
              <a:blipFill>
                <a:blip r:embed="rId19"/>
                <a:stretch>
                  <a:fillRect l="-340" t="-47619" b="-1035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861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3" grpId="0"/>
      <p:bldP spid="19" grpId="0"/>
      <p:bldP spid="30" grpId="0"/>
      <p:bldP spid="4" grpId="0"/>
      <p:bldP spid="5" grpId="0"/>
      <p:bldP spid="9" grpId="0"/>
      <p:bldP spid="10" grpId="0"/>
      <p:bldP spid="32" grpId="0"/>
      <p:bldP spid="13" grpId="0"/>
      <p:bldP spid="15" grpId="0"/>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1FA6A0B4-BD38-419F-86A3-750C1B349F56}"/>
              </a:ext>
            </a:extLst>
          </p:cNvPr>
          <p:cNvGrpSpPr/>
          <p:nvPr/>
        </p:nvGrpSpPr>
        <p:grpSpPr>
          <a:xfrm>
            <a:off x="-1" y="0"/>
            <a:ext cx="12184064" cy="818826"/>
            <a:chOff x="-1" y="0"/>
            <a:chExt cx="12184064" cy="818826"/>
          </a:xfrm>
        </p:grpSpPr>
        <p:sp>
          <p:nvSpPr>
            <p:cNvPr id="23" name="矩形 22">
              <a:extLst>
                <a:ext uri="{FF2B5EF4-FFF2-40B4-BE49-F238E27FC236}">
                  <a16:creationId xmlns:a16="http://schemas.microsoft.com/office/drawing/2014/main" id="{6DD18559-3317-413F-8DEA-50E62B4F822A}"/>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mj-ea"/>
                <a:ea typeface="+mj-ea"/>
              </a:endParaRPr>
            </a:p>
          </p:txBody>
        </p:sp>
        <p:grpSp>
          <p:nvGrpSpPr>
            <p:cNvPr id="24" name="组合 23">
              <a:extLst>
                <a:ext uri="{FF2B5EF4-FFF2-40B4-BE49-F238E27FC236}">
                  <a16:creationId xmlns:a16="http://schemas.microsoft.com/office/drawing/2014/main" id="{9ADF8EE0-66A2-4426-BF16-6776C84CE042}"/>
                </a:ext>
              </a:extLst>
            </p:cNvPr>
            <p:cNvGrpSpPr/>
            <p:nvPr/>
          </p:nvGrpSpPr>
          <p:grpSpPr>
            <a:xfrm>
              <a:off x="0" y="818826"/>
              <a:ext cx="12167232" cy="0"/>
              <a:chOff x="0" y="683817"/>
              <a:chExt cx="12167232" cy="0"/>
            </a:xfrm>
          </p:grpSpPr>
          <p:cxnSp>
            <p:nvCxnSpPr>
              <p:cNvPr id="25" name="直接连接符 24">
                <a:extLst>
                  <a:ext uri="{FF2B5EF4-FFF2-40B4-BE49-F238E27FC236}">
                    <a16:creationId xmlns:a16="http://schemas.microsoft.com/office/drawing/2014/main" id="{66FACF06-C70E-43E2-A62B-63BF920D3B2B}"/>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F32D15E6-82E3-4226-9297-AACFAE495E31}"/>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AD72D347-0F75-4898-BEC7-98503F244DE1}"/>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0CDFB7BE-3B7E-442C-8B39-B3E82ADBE20C}"/>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C4F2FB6-935A-4940-95A5-510DA9A22DE4}"/>
                  </a:ext>
                </a:extLst>
              </p:cNvPr>
              <p:cNvSpPr txBox="1"/>
              <p:nvPr/>
            </p:nvSpPr>
            <p:spPr>
              <a:xfrm>
                <a:off x="151635" y="162630"/>
                <a:ext cx="11925795" cy="523220"/>
              </a:xfrm>
              <a:prstGeom prst="rect">
                <a:avLst/>
              </a:prstGeom>
              <a:noFill/>
            </p:spPr>
            <p:txBody>
              <a:bodyPr wrap="square" rtlCol="0">
                <a:spAutoFit/>
              </a:bodyPr>
              <a:lstStyle/>
              <a:p>
                <a14:m>
                  <m:oMath xmlns:m="http://schemas.openxmlformats.org/officeDocument/2006/math">
                    <m:r>
                      <a:rPr lang="en-US" altLang="zh-CN" sz="2800" b="1" i="1" dirty="0" smtClean="0">
                        <a:latin typeface="Cambria Math" panose="02040503050406030204" pitchFamily="18" charset="0"/>
                        <a:ea typeface="+mj-ea"/>
                      </a:rPr>
                      <m:t>𝑸</m:t>
                    </m:r>
                    <m:r>
                      <a:rPr lang="en-US" altLang="zh-CN" sz="2800" b="1" i="1" dirty="0" smtClean="0">
                        <a:latin typeface="Cambria Math" panose="02040503050406030204" pitchFamily="18" charset="0"/>
                        <a:ea typeface="+mj-ea"/>
                      </a:rPr>
                      <m:t>𝟏</m:t>
                    </m:r>
                  </m:oMath>
                </a14:m>
                <a:r>
                  <a:rPr lang="zh-CN" altLang="en-US" sz="2800" b="1" dirty="0">
                    <a:latin typeface="+mj-ea"/>
                    <a:ea typeface="+mj-ea"/>
                  </a:rPr>
                  <a:t>：挖掘用户行业兴趣、微信流量属性</a:t>
                </a:r>
                <a:endParaRPr lang="zh-CN" altLang="en-US" sz="2000" b="1" dirty="0">
                  <a:latin typeface="+mj-ea"/>
                  <a:ea typeface="+mj-ea"/>
                </a:endParaRPr>
              </a:p>
            </p:txBody>
          </p:sp>
        </mc:Choice>
        <mc:Fallback xmlns="">
          <p:sp>
            <p:nvSpPr>
              <p:cNvPr id="29" name="文本框 28">
                <a:extLst>
                  <a:ext uri="{FF2B5EF4-FFF2-40B4-BE49-F238E27FC236}">
                    <a16:creationId xmlns:a16="http://schemas.microsoft.com/office/drawing/2014/main" id="{6C4F2FB6-935A-4940-95A5-510DA9A22DE4}"/>
                  </a:ext>
                </a:extLst>
              </p:cNvPr>
              <p:cNvSpPr txBox="1">
                <a:spLocks noRot="1" noChangeAspect="1" noMove="1" noResize="1" noEditPoints="1" noAdjustHandles="1" noChangeArrowheads="1" noChangeShapeType="1" noTextEdit="1"/>
              </p:cNvSpPr>
              <p:nvPr/>
            </p:nvSpPr>
            <p:spPr>
              <a:xfrm>
                <a:off x="151635" y="162630"/>
                <a:ext cx="11925795" cy="523220"/>
              </a:xfrm>
              <a:prstGeom prst="rect">
                <a:avLst/>
              </a:prstGeom>
              <a:blipFill>
                <a:blip r:embed="rId3"/>
                <a:stretch>
                  <a:fillRect t="-12791" b="-31395"/>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D165B38-4962-42A6-AB03-40ADE80C13DC}"/>
              </a:ext>
            </a:extLst>
          </p:cNvPr>
          <p:cNvSpPr txBox="1"/>
          <p:nvPr/>
        </p:nvSpPr>
        <p:spPr>
          <a:xfrm>
            <a:off x="461261" y="4664808"/>
            <a:ext cx="5987699" cy="152618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sz="1600" dirty="0">
                <a:latin typeface="+mj-ea"/>
                <a:ea typeface="+mj-ea"/>
              </a:rPr>
              <a:t>与微信数据中心共建社交扩量系统，挖掘优质用户的关系链人群</a:t>
            </a:r>
            <a:r>
              <a:rPr lang="en-US" altLang="zh-CN" sz="1600" dirty="0">
                <a:latin typeface="+mj-ea"/>
                <a:ea typeface="+mj-ea"/>
              </a:rPr>
              <a:t>(45</a:t>
            </a:r>
            <a:r>
              <a:rPr lang="zh-CN" altLang="en-US" sz="1600" dirty="0">
                <a:latin typeface="+mj-ea"/>
                <a:ea typeface="+mj-ea"/>
              </a:rPr>
              <a:t>维</a:t>
            </a:r>
            <a:r>
              <a:rPr lang="en-US" altLang="zh-CN" sz="1600" dirty="0">
                <a:latin typeface="+mj-ea"/>
                <a:ea typeface="+mj-ea"/>
              </a:rPr>
              <a:t>)</a:t>
            </a:r>
          </a:p>
          <a:p>
            <a:pPr marL="742950" lvl="1" indent="-285750">
              <a:lnSpc>
                <a:spcPct val="150000"/>
              </a:lnSpc>
              <a:buFont typeface="Wingdings" panose="05000000000000000000" pitchFamily="2" charset="2"/>
              <a:buChar char="p"/>
            </a:pPr>
            <a:r>
              <a:rPr lang="zh-CN" altLang="en-US" sz="1600" dirty="0">
                <a:latin typeface="+mj-ea"/>
                <a:ea typeface="+mj-ea"/>
              </a:rPr>
              <a:t>基于行业种子包，产出社交扩散人群</a:t>
            </a:r>
            <a:endParaRPr lang="en-US" altLang="zh-CN" sz="1600" dirty="0">
              <a:latin typeface="+mj-ea"/>
              <a:ea typeface="+mj-ea"/>
            </a:endParaRPr>
          </a:p>
          <a:p>
            <a:pPr marL="742950" lvl="1" indent="-285750">
              <a:lnSpc>
                <a:spcPct val="150000"/>
              </a:lnSpc>
              <a:buFont typeface="Wingdings" panose="05000000000000000000" pitchFamily="2" charset="2"/>
              <a:buChar char="p"/>
            </a:pPr>
            <a:r>
              <a:rPr lang="zh-CN" altLang="en-US" sz="1600" dirty="0">
                <a:latin typeface="+mj-ea"/>
                <a:ea typeface="+mj-ea"/>
              </a:rPr>
              <a:t>支持</a:t>
            </a:r>
            <a:r>
              <a:rPr lang="en-US" altLang="zh-CN" sz="1600" dirty="0">
                <a:latin typeface="+mj-ea"/>
                <a:ea typeface="+mj-ea"/>
              </a:rPr>
              <a:t>5</a:t>
            </a:r>
            <a:r>
              <a:rPr lang="zh-CN" altLang="en-US" sz="1600" dirty="0">
                <a:latin typeface="+mj-ea"/>
                <a:ea typeface="+mj-ea"/>
              </a:rPr>
              <a:t>种扩量方式：恋人、同学、亲人、同事、不限</a:t>
            </a:r>
            <a:endParaRPr lang="en-US" altLang="zh-CN" sz="1600" dirty="0">
              <a:latin typeface="+mj-ea"/>
              <a:ea typeface="+mj-ea"/>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73FD84A-5601-4302-ABD9-42A0C25EDCC0}"/>
                  </a:ext>
                </a:extLst>
              </p:cNvPr>
              <p:cNvSpPr txBox="1"/>
              <p:nvPr/>
            </p:nvSpPr>
            <p:spPr>
              <a:xfrm>
                <a:off x="151635" y="818826"/>
                <a:ext cx="10806878" cy="418191"/>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latin typeface="+mj-ea"/>
                    <a:ea typeface="+mj-ea"/>
                  </a:rPr>
                  <a:t>系统加强建模时</a:t>
                </a:r>
                <a14:m>
                  <m:oMath xmlns:m="http://schemas.openxmlformats.org/officeDocument/2006/math">
                    <m:r>
                      <a:rPr lang="en-US" altLang="zh-CN" sz="1600" i="1" dirty="0" smtClean="0">
                        <a:latin typeface="Cambria Math" panose="02040503050406030204" pitchFamily="18" charset="0"/>
                        <a:ea typeface="+mj-ea"/>
                      </a:rPr>
                      <m:t>𝑎𝑑</m:t>
                    </m:r>
                  </m:oMath>
                </a14:m>
                <a:r>
                  <a:rPr lang="zh-CN" altLang="en-US" sz="1600" dirty="0">
                    <a:latin typeface="+mj-ea"/>
                    <a:ea typeface="+mj-ea"/>
                  </a:rPr>
                  <a:t>维度特征没有信息增益；</a:t>
                </a:r>
                <a14:m>
                  <m:oMath xmlns:m="http://schemas.openxmlformats.org/officeDocument/2006/math">
                    <m:r>
                      <a:rPr lang="en-US" altLang="zh-CN" sz="1600" i="1" dirty="0" smtClean="0">
                        <a:latin typeface="Cambria Math" panose="02040503050406030204" pitchFamily="18" charset="0"/>
                        <a:ea typeface="+mj-ea"/>
                      </a:rPr>
                      <m:t>𝑐𝑜𝑛𝑡𝑒𝑥𝑡</m:t>
                    </m:r>
                  </m:oMath>
                </a14:m>
                <a:r>
                  <a:rPr lang="zh-CN" altLang="en-US" sz="1600" dirty="0">
                    <a:latin typeface="+mj-ea"/>
                    <a:ea typeface="+mj-ea"/>
                  </a:rPr>
                  <a:t>类特征缺失；只使用</a:t>
                </a:r>
                <a14:m>
                  <m:oMath xmlns:m="http://schemas.openxmlformats.org/officeDocument/2006/math">
                    <m:r>
                      <a:rPr lang="en-US" altLang="zh-CN" sz="1600" i="1" dirty="0">
                        <a:latin typeface="Cambria Math" panose="02040503050406030204" pitchFamily="18" charset="0"/>
                        <a:ea typeface="+mj-ea"/>
                      </a:rPr>
                      <m:t>𝑢𝑠𝑒𝑟</m:t>
                    </m:r>
                  </m:oMath>
                </a14:m>
                <a:r>
                  <a:rPr lang="zh-CN" altLang="en-US" sz="1600" dirty="0">
                    <a:latin typeface="+mj-ea"/>
                    <a:ea typeface="+mj-ea"/>
                  </a:rPr>
                  <a:t>维度特征</a:t>
                </a:r>
              </a:p>
            </p:txBody>
          </p:sp>
        </mc:Choice>
        <mc:Fallback xmlns="">
          <p:sp>
            <p:nvSpPr>
              <p:cNvPr id="8" name="文本框 7">
                <a:extLst>
                  <a:ext uri="{FF2B5EF4-FFF2-40B4-BE49-F238E27FC236}">
                    <a16:creationId xmlns:a16="http://schemas.microsoft.com/office/drawing/2014/main" id="{973FD84A-5601-4302-ABD9-42A0C25EDCC0}"/>
                  </a:ext>
                </a:extLst>
              </p:cNvPr>
              <p:cNvSpPr txBox="1">
                <a:spLocks noRot="1" noChangeAspect="1" noMove="1" noResize="1" noEditPoints="1" noAdjustHandles="1" noChangeArrowheads="1" noChangeShapeType="1" noTextEdit="1"/>
              </p:cNvSpPr>
              <p:nvPr/>
            </p:nvSpPr>
            <p:spPr>
              <a:xfrm>
                <a:off x="151635" y="818826"/>
                <a:ext cx="10806878" cy="418191"/>
              </a:xfrm>
              <a:prstGeom prst="rect">
                <a:avLst/>
              </a:prstGeom>
              <a:blipFill>
                <a:blip r:embed="rId4"/>
                <a:stretch>
                  <a:fillRect l="-226"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A560A6E-A83F-4984-A0B6-07175431EFF6}"/>
                  </a:ext>
                </a:extLst>
              </p:cNvPr>
              <p:cNvSpPr txBox="1"/>
              <p:nvPr/>
            </p:nvSpPr>
            <p:spPr>
              <a:xfrm>
                <a:off x="137068" y="4326254"/>
                <a:ext cx="4956866" cy="338554"/>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sz="1600" b="0" i="1" dirty="0" smtClean="0">
                        <a:latin typeface="Cambria Math" panose="02040503050406030204" pitchFamily="18" charset="0"/>
                        <a:ea typeface="+mj-ea"/>
                      </a:rPr>
                      <m:t>𝑉</m:t>
                    </m:r>
                    <m:r>
                      <a:rPr lang="en-US" altLang="zh-CN" sz="1600" b="0" i="1" dirty="0" smtClean="0">
                        <a:latin typeface="Cambria Math" panose="02040503050406030204" pitchFamily="18" charset="0"/>
                        <a:ea typeface="+mj-ea"/>
                      </a:rPr>
                      <m:t>3</m:t>
                    </m:r>
                  </m:oMath>
                </a14:m>
                <a:r>
                  <a:rPr lang="zh-CN" altLang="en-US" sz="1600" dirty="0">
                    <a:latin typeface="+mj-ea"/>
                    <a:ea typeface="+mj-ea"/>
                  </a:rPr>
                  <a:t>：从业务相关到流量特色</a:t>
                </a:r>
              </a:p>
            </p:txBody>
          </p:sp>
        </mc:Choice>
        <mc:Fallback xmlns="">
          <p:sp>
            <p:nvSpPr>
              <p:cNvPr id="3" name="文本框 2">
                <a:extLst>
                  <a:ext uri="{FF2B5EF4-FFF2-40B4-BE49-F238E27FC236}">
                    <a16:creationId xmlns:a16="http://schemas.microsoft.com/office/drawing/2014/main" id="{BA560A6E-A83F-4984-A0B6-07175431EFF6}"/>
                  </a:ext>
                </a:extLst>
              </p:cNvPr>
              <p:cNvSpPr txBox="1">
                <a:spLocks noRot="1" noChangeAspect="1" noMove="1" noResize="1" noEditPoints="1" noAdjustHandles="1" noChangeArrowheads="1" noChangeShapeType="1" noTextEdit="1"/>
              </p:cNvSpPr>
              <p:nvPr/>
            </p:nvSpPr>
            <p:spPr>
              <a:xfrm>
                <a:off x="137068" y="4326254"/>
                <a:ext cx="4956866" cy="338554"/>
              </a:xfrm>
              <a:prstGeom prst="rect">
                <a:avLst/>
              </a:prstGeom>
              <a:blipFill>
                <a:blip r:embed="rId5"/>
                <a:stretch>
                  <a:fillRect l="-491"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BA03310-A388-4EE6-88D0-245F9F3D191C}"/>
                  </a:ext>
                </a:extLst>
              </p:cNvPr>
              <p:cNvSpPr txBox="1"/>
              <p:nvPr/>
            </p:nvSpPr>
            <p:spPr>
              <a:xfrm>
                <a:off x="151635" y="1237017"/>
                <a:ext cx="4956866" cy="338554"/>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sz="1600" b="0" i="1" smtClean="0">
                        <a:latin typeface="Cambria Math" panose="02040503050406030204" pitchFamily="18" charset="0"/>
                        <a:ea typeface="+mj-ea"/>
                      </a:rPr>
                      <m:t>𝑉</m:t>
                    </m:r>
                    <m:r>
                      <a:rPr lang="en-US" altLang="zh-CN" sz="1600" b="0" i="1" smtClean="0">
                        <a:latin typeface="Cambria Math" panose="02040503050406030204" pitchFamily="18" charset="0"/>
                        <a:ea typeface="+mj-ea"/>
                      </a:rPr>
                      <m:t>2</m:t>
                    </m:r>
                  </m:oMath>
                </a14:m>
                <a:r>
                  <a:rPr lang="zh-CN" altLang="en-US" sz="1600" dirty="0">
                    <a:latin typeface="+mj-ea"/>
                    <a:ea typeface="+mj-ea"/>
                  </a:rPr>
                  <a:t>：从通用到分行业</a:t>
                </a:r>
              </a:p>
            </p:txBody>
          </p:sp>
        </mc:Choice>
        <mc:Fallback xmlns="">
          <p:sp>
            <p:nvSpPr>
              <p:cNvPr id="17" name="文本框 16">
                <a:extLst>
                  <a:ext uri="{FF2B5EF4-FFF2-40B4-BE49-F238E27FC236}">
                    <a16:creationId xmlns:a16="http://schemas.microsoft.com/office/drawing/2014/main" id="{5BA03310-A388-4EE6-88D0-245F9F3D191C}"/>
                  </a:ext>
                </a:extLst>
              </p:cNvPr>
              <p:cNvSpPr txBox="1">
                <a:spLocks noRot="1" noChangeAspect="1" noMove="1" noResize="1" noEditPoints="1" noAdjustHandles="1" noChangeArrowheads="1" noChangeShapeType="1" noTextEdit="1"/>
              </p:cNvSpPr>
              <p:nvPr/>
            </p:nvSpPr>
            <p:spPr>
              <a:xfrm>
                <a:off x="151635" y="1237017"/>
                <a:ext cx="4956866" cy="338554"/>
              </a:xfrm>
              <a:prstGeom prst="rect">
                <a:avLst/>
              </a:prstGeom>
              <a:blipFill>
                <a:blip r:embed="rId6"/>
                <a:stretch>
                  <a:fillRect l="-492"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8" name="表格 17">
                <a:extLst>
                  <a:ext uri="{FF2B5EF4-FFF2-40B4-BE49-F238E27FC236}">
                    <a16:creationId xmlns:a16="http://schemas.microsoft.com/office/drawing/2014/main" id="{D05E7D7E-634C-43B9-8627-12257ED46900}"/>
                  </a:ext>
                </a:extLst>
              </p:cNvPr>
              <p:cNvGraphicFramePr>
                <a:graphicFrameLocks noGrp="1"/>
              </p:cNvGraphicFramePr>
              <p:nvPr>
                <p:extLst>
                  <p:ext uri="{D42A27DB-BD31-4B8C-83A1-F6EECF244321}">
                    <p14:modId xmlns:p14="http://schemas.microsoft.com/office/powerpoint/2010/main" val="1832210525"/>
                  </p:ext>
                </p:extLst>
              </p:nvPr>
            </p:nvGraphicFramePr>
            <p:xfrm>
              <a:off x="2161450" y="1673953"/>
              <a:ext cx="3930581" cy="2582147"/>
            </p:xfrm>
            <a:graphic>
              <a:graphicData uri="http://schemas.openxmlformats.org/drawingml/2006/table">
                <a:tbl>
                  <a:tblPr firstRow="1" bandRow="1">
                    <a:tableStyleId>{5940675A-B579-460E-94D1-54222C63F5DA}</a:tableStyleId>
                  </a:tblPr>
                  <a:tblGrid>
                    <a:gridCol w="1573143">
                      <a:extLst>
                        <a:ext uri="{9D8B030D-6E8A-4147-A177-3AD203B41FA5}">
                          <a16:colId xmlns:a16="http://schemas.microsoft.com/office/drawing/2014/main" val="812917712"/>
                        </a:ext>
                      </a:extLst>
                    </a:gridCol>
                    <a:gridCol w="2357438">
                      <a:extLst>
                        <a:ext uri="{9D8B030D-6E8A-4147-A177-3AD203B41FA5}">
                          <a16:colId xmlns:a16="http://schemas.microsoft.com/office/drawing/2014/main" val="3118924672"/>
                        </a:ext>
                      </a:extLst>
                    </a:gridCol>
                  </a:tblGrid>
                  <a:tr h="357107">
                    <a:tc>
                      <a:txBody>
                        <a:bodyPr/>
                        <a:lstStyle/>
                        <a:p>
                          <a:pPr algn="ctr"/>
                          <a:r>
                            <a:rPr lang="en-US" altLang="zh-CN" sz="1200" b="1" dirty="0">
                              <a:solidFill>
                                <a:schemeClr val="tx1"/>
                              </a:solidFill>
                              <a:latin typeface="+mj-ea"/>
                              <a:ea typeface="+mj-ea"/>
                            </a:rPr>
                            <a:t>v2</a:t>
                          </a:r>
                          <a:r>
                            <a:rPr lang="zh-CN" altLang="en-US" sz="1200" b="1" dirty="0">
                              <a:solidFill>
                                <a:schemeClr val="tx1"/>
                              </a:solidFill>
                              <a:latin typeface="+mj-ea"/>
                              <a:ea typeface="+mj-ea"/>
                            </a:rPr>
                            <a:t>新增特征</a:t>
                          </a:r>
                        </a:p>
                      </a:txBody>
                      <a:tcPr>
                        <a:solidFill>
                          <a:srgbClr val="2B6FF9"/>
                        </a:solidFill>
                      </a:tcPr>
                    </a:tc>
                    <a:tc>
                      <a:txBody>
                        <a:bodyPr/>
                        <a:lstStyle/>
                        <a:p>
                          <a:pPr algn="ctr"/>
                          <a:r>
                            <a:rPr lang="zh-CN" altLang="en-US" sz="1200" b="1" dirty="0">
                              <a:solidFill>
                                <a:schemeClr val="tx1"/>
                              </a:solidFill>
                              <a:latin typeface="+mj-ea"/>
                              <a:ea typeface="+mj-ea"/>
                            </a:rPr>
                            <a:t>描述</a:t>
                          </a:r>
                        </a:p>
                      </a:txBody>
                      <a:tcPr>
                        <a:solidFill>
                          <a:srgbClr val="2B6FF9"/>
                        </a:solidFill>
                      </a:tcPr>
                    </a:tc>
                    <a:extLst>
                      <a:ext uri="{0D108BD9-81ED-4DB2-BD59-A6C34878D82A}">
                        <a16:rowId xmlns:a16="http://schemas.microsoft.com/office/drawing/2014/main" val="221853210"/>
                      </a:ext>
                    </a:extLst>
                  </a:tr>
                  <a:tr h="370840">
                    <a:tc>
                      <a:txBody>
                        <a:bodyPr/>
                        <a:lstStyle/>
                        <a:p>
                          <a:pPr algn="ctr"/>
                          <a:r>
                            <a:rPr lang="zh-CN" altLang="en-US" sz="1200" dirty="0">
                              <a:latin typeface="+mj-ea"/>
                              <a:ea typeface="+mj-ea"/>
                            </a:rPr>
                            <a:t>教育行业广告行为</a:t>
                          </a:r>
                          <a:r>
                            <a:rPr lang="en-US" altLang="zh-CN" sz="1200" dirty="0">
                              <a:latin typeface="+mj-ea"/>
                              <a:ea typeface="+mj-ea"/>
                            </a:rPr>
                            <a:t>(8)</a:t>
                          </a:r>
                          <a:endParaRPr lang="zh-CN" altLang="en-US" sz="1200" dirty="0">
                            <a:latin typeface="+mj-ea"/>
                            <a:ea typeface="+mj-ea"/>
                          </a:endParaRPr>
                        </a:p>
                      </a:txBody>
                      <a:tcPr/>
                    </a:tc>
                    <a:tc>
                      <a:txBody>
                        <a:bodyPr/>
                        <a:lstStyle/>
                        <a:p>
                          <a:pPr algn="ctr"/>
                          <a:r>
                            <a:rPr lang="zh-CN" altLang="en-US" sz="1200" dirty="0">
                              <a:latin typeface="+mj-ea"/>
                              <a:ea typeface="+mj-ea"/>
                            </a:rPr>
                            <a:t>用户累计点击行为、转化行为</a:t>
                          </a:r>
                        </a:p>
                      </a:txBody>
                      <a:tcPr/>
                    </a:tc>
                    <a:extLst>
                      <a:ext uri="{0D108BD9-81ED-4DB2-BD59-A6C34878D82A}">
                        <a16:rowId xmlns:a16="http://schemas.microsoft.com/office/drawing/2014/main" val="796546689"/>
                      </a:ext>
                    </a:extLst>
                  </a:tr>
                  <a:tr h="370840">
                    <a:tc>
                      <a:txBody>
                        <a:bodyPr/>
                        <a:lstStyle/>
                        <a:p>
                          <a:pPr algn="ctr"/>
                          <a:r>
                            <a:rPr lang="zh-CN" altLang="en-US" sz="1200" dirty="0">
                              <a:latin typeface="+mj-ea"/>
                              <a:ea typeface="+mj-ea"/>
                            </a:rPr>
                            <a:t>教育核心人群</a:t>
                          </a:r>
                          <a:r>
                            <a:rPr lang="en-US" altLang="zh-CN" sz="1200" dirty="0">
                              <a:latin typeface="+mj-ea"/>
                              <a:ea typeface="+mj-ea"/>
                            </a:rPr>
                            <a:t>(27)</a:t>
                          </a:r>
                          <a:endParaRPr lang="zh-CN" altLang="en-US" sz="1200" dirty="0">
                            <a:latin typeface="+mj-ea"/>
                            <a:ea typeface="+mj-ea"/>
                          </a:endParaRPr>
                        </a:p>
                      </a:txBody>
                      <a:tcPr/>
                    </a:tc>
                    <a:tc>
                      <a:txBody>
                        <a:bodyPr/>
                        <a:lstStyle/>
                        <a:p>
                          <a:pPr algn="ctr"/>
                          <a:r>
                            <a:rPr lang="zh-CN" altLang="en-US" sz="1200" dirty="0">
                              <a:latin typeface="+mj-ea"/>
                              <a:ea typeface="+mj-ea"/>
                            </a:rPr>
                            <a:t>教育各子行业行业核心人群包</a:t>
                          </a:r>
                        </a:p>
                      </a:txBody>
                      <a:tcPr/>
                    </a:tc>
                    <a:extLst>
                      <a:ext uri="{0D108BD9-81ED-4DB2-BD59-A6C34878D82A}">
                        <a16:rowId xmlns:a16="http://schemas.microsoft.com/office/drawing/2014/main" val="620027359"/>
                      </a:ext>
                    </a:extLst>
                  </a:tr>
                  <a:tr h="370840">
                    <a:tc>
                      <a:txBody>
                        <a:bodyPr/>
                        <a:lstStyle/>
                        <a:p>
                          <a:pPr algn="ctr"/>
                          <a:r>
                            <a:rPr lang="zh-CN" altLang="en-US" sz="1200" dirty="0">
                              <a:latin typeface="+mj-ea"/>
                              <a:ea typeface="+mj-ea"/>
                            </a:rPr>
                            <a:t>游戏行业付费行为</a:t>
                          </a:r>
                          <a:r>
                            <a:rPr lang="en-US" altLang="zh-CN" sz="1200" dirty="0">
                              <a:latin typeface="+mj-ea"/>
                              <a:ea typeface="+mj-ea"/>
                            </a:rPr>
                            <a:t>(5)</a:t>
                          </a:r>
                          <a:endParaRPr lang="zh-CN" altLang="en-US" sz="1200" dirty="0">
                            <a:latin typeface="+mj-ea"/>
                            <a:ea typeface="+mj-ea"/>
                          </a:endParaRPr>
                        </a:p>
                      </a:txBody>
                      <a:tcPr/>
                    </a:tc>
                    <a:tc>
                      <a:txBody>
                        <a:bodyPr/>
                        <a:lstStyle/>
                        <a:p>
                          <a:pPr algn="ctr"/>
                          <a14:m>
                            <m:oMath xmlns:m="http://schemas.openxmlformats.org/officeDocument/2006/math">
                              <m:r>
                                <a:rPr lang="en-US" altLang="zh-CN" sz="1200" i="1" dirty="0" smtClean="0">
                                  <a:latin typeface="Cambria Math" panose="02040503050406030204" pitchFamily="18" charset="0"/>
                                  <a:ea typeface="+mj-ea"/>
                                </a:rPr>
                                <m:t>𝑙𝑖𝑡𝑒</m:t>
                              </m:r>
                              <m:r>
                                <a:rPr lang="en-US" altLang="zh-CN" sz="1200" i="1" dirty="0" smtClean="0">
                                  <a:latin typeface="Cambria Math" panose="02040503050406030204" pitchFamily="18" charset="0"/>
                                  <a:ea typeface="+mj-ea"/>
                                </a:rPr>
                                <m:t>_</m:t>
                              </m:r>
                              <m:r>
                                <a:rPr lang="en-US" altLang="zh-CN" sz="1200" i="1" dirty="0" smtClean="0">
                                  <a:latin typeface="Cambria Math" panose="02040503050406030204" pitchFamily="18" charset="0"/>
                                  <a:ea typeface="+mj-ea"/>
                                </a:rPr>
                                <m:t>𝑔𝑎𝑚𝑒</m:t>
                              </m:r>
                            </m:oMath>
                          </a14:m>
                          <a:r>
                            <a:rPr lang="zh-CN" altLang="en-US" sz="1200" dirty="0">
                              <a:latin typeface="+mj-ea"/>
                              <a:ea typeface="+mj-ea"/>
                            </a:rPr>
                            <a:t>用户、</a:t>
                          </a:r>
                          <a14:m>
                            <m:oMath xmlns:m="http://schemas.openxmlformats.org/officeDocument/2006/math">
                              <m:r>
                                <a:rPr lang="en-US" altLang="zh-CN" sz="1200" i="1" dirty="0" smtClean="0">
                                  <a:latin typeface="Cambria Math" panose="02040503050406030204" pitchFamily="18" charset="0"/>
                                  <a:ea typeface="+mj-ea"/>
                                </a:rPr>
                                <m:t>3000</m:t>
                              </m:r>
                            </m:oMath>
                          </a14:m>
                          <a:r>
                            <a:rPr lang="en-US" altLang="zh-CN" sz="1200" dirty="0">
                              <a:latin typeface="+mj-ea"/>
                              <a:ea typeface="+mj-ea"/>
                            </a:rPr>
                            <a:t>w</a:t>
                          </a:r>
                          <a:r>
                            <a:rPr lang="zh-CN" altLang="en-US" sz="1200" dirty="0">
                              <a:latin typeface="+mj-ea"/>
                              <a:ea typeface="+mj-ea"/>
                            </a:rPr>
                            <a:t>用户</a:t>
                          </a:r>
                          <a:r>
                            <a:rPr lang="en-US" altLang="zh-CN" sz="1200" dirty="0">
                              <a:latin typeface="+mj-ea"/>
                              <a:ea typeface="+mj-ea"/>
                            </a:rPr>
                            <a:t>…</a:t>
                          </a:r>
                          <a:endParaRPr lang="zh-CN" altLang="en-US" sz="1200" dirty="0">
                            <a:latin typeface="+mj-ea"/>
                            <a:ea typeface="+mj-ea"/>
                          </a:endParaRPr>
                        </a:p>
                      </a:txBody>
                      <a:tcPr/>
                    </a:tc>
                    <a:extLst>
                      <a:ext uri="{0D108BD9-81ED-4DB2-BD59-A6C34878D82A}">
                        <a16:rowId xmlns:a16="http://schemas.microsoft.com/office/drawing/2014/main" val="2418290191"/>
                      </a:ext>
                    </a:extLst>
                  </a:tr>
                  <a:tr h="370840">
                    <a:tc>
                      <a:txBody>
                        <a:bodyPr/>
                        <a:lstStyle/>
                        <a:p>
                          <a:pPr algn="ctr"/>
                          <a:r>
                            <a:rPr lang="zh-CN" altLang="en-US" sz="1200" dirty="0">
                              <a:latin typeface="+mj-ea"/>
                              <a:ea typeface="+mj-ea"/>
                            </a:rPr>
                            <a:t>游戏行业意向</a:t>
                          </a:r>
                          <a:r>
                            <a:rPr lang="en-US" altLang="zh-CN" sz="1200" dirty="0">
                              <a:latin typeface="+mj-ea"/>
                              <a:ea typeface="+mj-ea"/>
                            </a:rPr>
                            <a:t>(56)</a:t>
                          </a:r>
                          <a:endParaRPr lang="zh-CN" altLang="en-US" sz="1200" dirty="0">
                            <a:latin typeface="+mj-ea"/>
                            <a:ea typeface="+mj-ea"/>
                          </a:endParaRPr>
                        </a:p>
                      </a:txBody>
                      <a:tcPr/>
                    </a:tc>
                    <a:tc>
                      <a:txBody>
                        <a:bodyPr/>
                        <a:lstStyle/>
                        <a:p>
                          <a:pPr algn="ctr"/>
                          <a:r>
                            <a:rPr lang="zh-CN" altLang="en-US" sz="1200" dirty="0">
                              <a:latin typeface="+mj-ea"/>
                              <a:ea typeface="+mj-ea"/>
                            </a:rPr>
                            <a:t>各类型游戏的意向用户及强度</a:t>
                          </a:r>
                        </a:p>
                      </a:txBody>
                      <a:tcPr/>
                    </a:tc>
                    <a:extLst>
                      <a:ext uri="{0D108BD9-81ED-4DB2-BD59-A6C34878D82A}">
                        <a16:rowId xmlns:a16="http://schemas.microsoft.com/office/drawing/2014/main" val="3126981679"/>
                      </a:ext>
                    </a:extLst>
                  </a:tr>
                  <a:tr h="370840">
                    <a:tc>
                      <a:txBody>
                        <a:bodyPr/>
                        <a:lstStyle/>
                        <a:p>
                          <a:pPr algn="ctr"/>
                          <a:r>
                            <a:rPr lang="zh-CN" altLang="en-US" sz="1200" dirty="0">
                              <a:latin typeface="+mj-ea"/>
                              <a:ea typeface="+mj-ea"/>
                            </a:rPr>
                            <a:t>游戏核心人群</a:t>
                          </a:r>
                          <a:r>
                            <a:rPr lang="en-US" altLang="zh-CN" sz="1200" dirty="0">
                              <a:latin typeface="+mj-ea"/>
                              <a:ea typeface="+mj-ea"/>
                            </a:rPr>
                            <a:t>(64)</a:t>
                          </a:r>
                          <a:endParaRPr lang="zh-CN" altLang="en-US" sz="1200" dirty="0">
                            <a:latin typeface="+mj-ea"/>
                            <a:ea typeface="+mj-ea"/>
                          </a:endParaRPr>
                        </a:p>
                      </a:txBody>
                      <a:tcPr/>
                    </a:tc>
                    <a:tc>
                      <a:txBody>
                        <a:bodyPr/>
                        <a:lstStyle/>
                        <a:p>
                          <a:pPr algn="ctr"/>
                          <a:r>
                            <a:rPr lang="zh-CN" altLang="en-US" sz="1200" dirty="0">
                              <a:latin typeface="+mj-ea"/>
                              <a:ea typeface="+mj-ea"/>
                            </a:rPr>
                            <a:t>各类型游戏的核心人群及等级</a:t>
                          </a:r>
                        </a:p>
                      </a:txBody>
                      <a:tcPr/>
                    </a:tc>
                    <a:extLst>
                      <a:ext uri="{0D108BD9-81ED-4DB2-BD59-A6C34878D82A}">
                        <a16:rowId xmlns:a16="http://schemas.microsoft.com/office/drawing/2014/main" val="4102668490"/>
                      </a:ext>
                    </a:extLst>
                  </a:tr>
                  <a:tr h="370840">
                    <a:tc>
                      <a:txBody>
                        <a:bodyPr/>
                        <a:lstStyle/>
                        <a:p>
                          <a:pPr algn="ctr"/>
                          <a:r>
                            <a:rPr lang="zh-CN" altLang="en-US" sz="1200" dirty="0">
                              <a:latin typeface="+mj-ea"/>
                              <a:ea typeface="+mj-ea"/>
                            </a:rPr>
                            <a:t>网服核心人群</a:t>
                          </a:r>
                          <a:r>
                            <a:rPr lang="en-US" altLang="zh-CN" sz="1200" dirty="0">
                              <a:latin typeface="+mj-ea"/>
                              <a:ea typeface="+mj-ea"/>
                            </a:rPr>
                            <a:t>(15)</a:t>
                          </a:r>
                          <a:endParaRPr lang="zh-CN" altLang="en-US" sz="1200" dirty="0">
                            <a:latin typeface="+mj-ea"/>
                            <a:ea typeface="+mj-ea"/>
                          </a:endParaRPr>
                        </a:p>
                      </a:txBody>
                      <a:tcPr/>
                    </a:tc>
                    <a:tc>
                      <a:txBody>
                        <a:bodyPr/>
                        <a:lstStyle/>
                        <a:p>
                          <a:pPr algn="ctr"/>
                          <a:r>
                            <a:rPr lang="zh-CN" altLang="en-US" sz="1200" dirty="0">
                              <a:latin typeface="+mj-ea"/>
                              <a:ea typeface="+mj-ea"/>
                            </a:rPr>
                            <a:t>网服各子行业核心人群包</a:t>
                          </a:r>
                        </a:p>
                      </a:txBody>
                      <a:tcPr/>
                    </a:tc>
                    <a:extLst>
                      <a:ext uri="{0D108BD9-81ED-4DB2-BD59-A6C34878D82A}">
                        <a16:rowId xmlns:a16="http://schemas.microsoft.com/office/drawing/2014/main" val="3170229427"/>
                      </a:ext>
                    </a:extLst>
                  </a:tr>
                </a:tbl>
              </a:graphicData>
            </a:graphic>
          </p:graphicFrame>
        </mc:Choice>
        <mc:Fallback xmlns="">
          <p:graphicFrame>
            <p:nvGraphicFramePr>
              <p:cNvPr id="18" name="表格 17">
                <a:extLst>
                  <a:ext uri="{FF2B5EF4-FFF2-40B4-BE49-F238E27FC236}">
                    <a16:creationId xmlns:a16="http://schemas.microsoft.com/office/drawing/2014/main" id="{D05E7D7E-634C-43B9-8627-12257ED46900}"/>
                  </a:ext>
                </a:extLst>
              </p:cNvPr>
              <p:cNvGraphicFramePr>
                <a:graphicFrameLocks noGrp="1"/>
              </p:cNvGraphicFramePr>
              <p:nvPr>
                <p:extLst>
                  <p:ext uri="{D42A27DB-BD31-4B8C-83A1-F6EECF244321}">
                    <p14:modId xmlns:p14="http://schemas.microsoft.com/office/powerpoint/2010/main" val="1832210525"/>
                  </p:ext>
                </p:extLst>
              </p:nvPr>
            </p:nvGraphicFramePr>
            <p:xfrm>
              <a:off x="2161450" y="1673953"/>
              <a:ext cx="3930581" cy="2582147"/>
            </p:xfrm>
            <a:graphic>
              <a:graphicData uri="http://schemas.openxmlformats.org/drawingml/2006/table">
                <a:tbl>
                  <a:tblPr firstRow="1" bandRow="1">
                    <a:tableStyleId>{5940675A-B579-460E-94D1-54222C63F5DA}</a:tableStyleId>
                  </a:tblPr>
                  <a:tblGrid>
                    <a:gridCol w="1573143">
                      <a:extLst>
                        <a:ext uri="{9D8B030D-6E8A-4147-A177-3AD203B41FA5}">
                          <a16:colId xmlns:a16="http://schemas.microsoft.com/office/drawing/2014/main" val="812917712"/>
                        </a:ext>
                      </a:extLst>
                    </a:gridCol>
                    <a:gridCol w="2357438">
                      <a:extLst>
                        <a:ext uri="{9D8B030D-6E8A-4147-A177-3AD203B41FA5}">
                          <a16:colId xmlns:a16="http://schemas.microsoft.com/office/drawing/2014/main" val="3118924672"/>
                        </a:ext>
                      </a:extLst>
                    </a:gridCol>
                  </a:tblGrid>
                  <a:tr h="357107">
                    <a:tc>
                      <a:txBody>
                        <a:bodyPr/>
                        <a:lstStyle/>
                        <a:p>
                          <a:pPr algn="ctr"/>
                          <a:r>
                            <a:rPr lang="en-US" altLang="zh-CN" sz="1200" b="1" dirty="0">
                              <a:solidFill>
                                <a:schemeClr val="tx1"/>
                              </a:solidFill>
                              <a:latin typeface="+mj-ea"/>
                              <a:ea typeface="+mj-ea"/>
                            </a:rPr>
                            <a:t>v2</a:t>
                          </a:r>
                          <a:r>
                            <a:rPr lang="zh-CN" altLang="en-US" sz="1200" b="1" dirty="0">
                              <a:solidFill>
                                <a:schemeClr val="tx1"/>
                              </a:solidFill>
                              <a:latin typeface="+mj-ea"/>
                              <a:ea typeface="+mj-ea"/>
                            </a:rPr>
                            <a:t>新增特征</a:t>
                          </a:r>
                        </a:p>
                      </a:txBody>
                      <a:tcPr>
                        <a:solidFill>
                          <a:srgbClr val="2B6FF9"/>
                        </a:solidFill>
                      </a:tcPr>
                    </a:tc>
                    <a:tc>
                      <a:txBody>
                        <a:bodyPr/>
                        <a:lstStyle/>
                        <a:p>
                          <a:pPr algn="ctr"/>
                          <a:r>
                            <a:rPr lang="zh-CN" altLang="en-US" sz="1200" b="1" dirty="0">
                              <a:solidFill>
                                <a:schemeClr val="tx1"/>
                              </a:solidFill>
                              <a:latin typeface="+mj-ea"/>
                              <a:ea typeface="+mj-ea"/>
                            </a:rPr>
                            <a:t>描述</a:t>
                          </a:r>
                        </a:p>
                      </a:txBody>
                      <a:tcPr>
                        <a:solidFill>
                          <a:srgbClr val="2B6FF9"/>
                        </a:solidFill>
                      </a:tcPr>
                    </a:tc>
                    <a:extLst>
                      <a:ext uri="{0D108BD9-81ED-4DB2-BD59-A6C34878D82A}">
                        <a16:rowId xmlns:a16="http://schemas.microsoft.com/office/drawing/2014/main" val="221853210"/>
                      </a:ext>
                    </a:extLst>
                  </a:tr>
                  <a:tr h="370840">
                    <a:tc>
                      <a:txBody>
                        <a:bodyPr/>
                        <a:lstStyle/>
                        <a:p>
                          <a:pPr algn="ctr"/>
                          <a:r>
                            <a:rPr lang="zh-CN" altLang="en-US" sz="1200" dirty="0">
                              <a:latin typeface="+mj-ea"/>
                              <a:ea typeface="+mj-ea"/>
                            </a:rPr>
                            <a:t>教育行业广告行为</a:t>
                          </a:r>
                          <a:r>
                            <a:rPr lang="en-US" altLang="zh-CN" sz="1200" dirty="0">
                              <a:latin typeface="+mj-ea"/>
                              <a:ea typeface="+mj-ea"/>
                            </a:rPr>
                            <a:t>(8)</a:t>
                          </a:r>
                          <a:endParaRPr lang="zh-CN" altLang="en-US" sz="1200" dirty="0">
                            <a:latin typeface="+mj-ea"/>
                            <a:ea typeface="+mj-ea"/>
                          </a:endParaRPr>
                        </a:p>
                      </a:txBody>
                      <a:tcPr/>
                    </a:tc>
                    <a:tc>
                      <a:txBody>
                        <a:bodyPr/>
                        <a:lstStyle/>
                        <a:p>
                          <a:pPr algn="ctr"/>
                          <a:r>
                            <a:rPr lang="zh-CN" altLang="en-US" sz="1200" dirty="0">
                              <a:latin typeface="+mj-ea"/>
                              <a:ea typeface="+mj-ea"/>
                            </a:rPr>
                            <a:t>用户累计点击行为、转化行为</a:t>
                          </a:r>
                        </a:p>
                      </a:txBody>
                      <a:tcPr/>
                    </a:tc>
                    <a:extLst>
                      <a:ext uri="{0D108BD9-81ED-4DB2-BD59-A6C34878D82A}">
                        <a16:rowId xmlns:a16="http://schemas.microsoft.com/office/drawing/2014/main" val="796546689"/>
                      </a:ext>
                    </a:extLst>
                  </a:tr>
                  <a:tr h="370840">
                    <a:tc>
                      <a:txBody>
                        <a:bodyPr/>
                        <a:lstStyle/>
                        <a:p>
                          <a:pPr algn="ctr"/>
                          <a:r>
                            <a:rPr lang="zh-CN" altLang="en-US" sz="1200" dirty="0">
                              <a:latin typeface="+mj-ea"/>
                              <a:ea typeface="+mj-ea"/>
                            </a:rPr>
                            <a:t>教育核心人群</a:t>
                          </a:r>
                          <a:r>
                            <a:rPr lang="en-US" altLang="zh-CN" sz="1200" dirty="0">
                              <a:latin typeface="+mj-ea"/>
                              <a:ea typeface="+mj-ea"/>
                            </a:rPr>
                            <a:t>(27)</a:t>
                          </a:r>
                          <a:endParaRPr lang="zh-CN" altLang="en-US" sz="1200" dirty="0">
                            <a:latin typeface="+mj-ea"/>
                            <a:ea typeface="+mj-ea"/>
                          </a:endParaRPr>
                        </a:p>
                      </a:txBody>
                      <a:tcPr/>
                    </a:tc>
                    <a:tc>
                      <a:txBody>
                        <a:bodyPr/>
                        <a:lstStyle/>
                        <a:p>
                          <a:pPr algn="ctr"/>
                          <a:r>
                            <a:rPr lang="zh-CN" altLang="en-US" sz="1200" dirty="0">
                              <a:latin typeface="+mj-ea"/>
                              <a:ea typeface="+mj-ea"/>
                            </a:rPr>
                            <a:t>教育各子行业行业核心人群包</a:t>
                          </a:r>
                        </a:p>
                      </a:txBody>
                      <a:tcPr/>
                    </a:tc>
                    <a:extLst>
                      <a:ext uri="{0D108BD9-81ED-4DB2-BD59-A6C34878D82A}">
                        <a16:rowId xmlns:a16="http://schemas.microsoft.com/office/drawing/2014/main" val="620027359"/>
                      </a:ext>
                    </a:extLst>
                  </a:tr>
                  <a:tr h="370840">
                    <a:tc>
                      <a:txBody>
                        <a:bodyPr/>
                        <a:lstStyle/>
                        <a:p>
                          <a:pPr algn="ctr"/>
                          <a:r>
                            <a:rPr lang="zh-CN" altLang="en-US" sz="1200" dirty="0">
                              <a:latin typeface="+mj-ea"/>
                              <a:ea typeface="+mj-ea"/>
                            </a:rPr>
                            <a:t>游戏行业付费行为</a:t>
                          </a:r>
                          <a:r>
                            <a:rPr lang="en-US" altLang="zh-CN" sz="1200" dirty="0">
                              <a:latin typeface="+mj-ea"/>
                              <a:ea typeface="+mj-ea"/>
                            </a:rPr>
                            <a:t>(5)</a:t>
                          </a:r>
                          <a:endParaRPr lang="zh-CN" altLang="en-US" sz="1200" dirty="0">
                            <a:latin typeface="+mj-ea"/>
                            <a:ea typeface="+mj-ea"/>
                          </a:endParaRPr>
                        </a:p>
                      </a:txBody>
                      <a:tcPr/>
                    </a:tc>
                    <a:tc>
                      <a:txBody>
                        <a:bodyPr/>
                        <a:lstStyle/>
                        <a:p>
                          <a:endParaRPr lang="zh-CN"/>
                        </a:p>
                      </a:txBody>
                      <a:tcPr>
                        <a:blipFill>
                          <a:blip r:embed="rId7"/>
                          <a:stretch>
                            <a:fillRect l="-67183" t="-298361" r="-517" b="-303279"/>
                          </a:stretch>
                        </a:blipFill>
                      </a:tcPr>
                    </a:tc>
                    <a:extLst>
                      <a:ext uri="{0D108BD9-81ED-4DB2-BD59-A6C34878D82A}">
                        <a16:rowId xmlns:a16="http://schemas.microsoft.com/office/drawing/2014/main" val="2418290191"/>
                      </a:ext>
                    </a:extLst>
                  </a:tr>
                  <a:tr h="370840">
                    <a:tc>
                      <a:txBody>
                        <a:bodyPr/>
                        <a:lstStyle/>
                        <a:p>
                          <a:pPr algn="ctr"/>
                          <a:r>
                            <a:rPr lang="zh-CN" altLang="en-US" sz="1200" dirty="0">
                              <a:latin typeface="+mj-ea"/>
                              <a:ea typeface="+mj-ea"/>
                            </a:rPr>
                            <a:t>游戏行业意向</a:t>
                          </a:r>
                          <a:r>
                            <a:rPr lang="en-US" altLang="zh-CN" sz="1200" dirty="0">
                              <a:latin typeface="+mj-ea"/>
                              <a:ea typeface="+mj-ea"/>
                            </a:rPr>
                            <a:t>(56)</a:t>
                          </a:r>
                          <a:endParaRPr lang="zh-CN" altLang="en-US" sz="1200" dirty="0">
                            <a:latin typeface="+mj-ea"/>
                            <a:ea typeface="+mj-ea"/>
                          </a:endParaRPr>
                        </a:p>
                      </a:txBody>
                      <a:tcPr/>
                    </a:tc>
                    <a:tc>
                      <a:txBody>
                        <a:bodyPr/>
                        <a:lstStyle/>
                        <a:p>
                          <a:pPr algn="ctr"/>
                          <a:r>
                            <a:rPr lang="zh-CN" altLang="en-US" sz="1200" dirty="0">
                              <a:latin typeface="+mj-ea"/>
                              <a:ea typeface="+mj-ea"/>
                            </a:rPr>
                            <a:t>各类型游戏的意向用户及强度</a:t>
                          </a:r>
                        </a:p>
                      </a:txBody>
                      <a:tcPr/>
                    </a:tc>
                    <a:extLst>
                      <a:ext uri="{0D108BD9-81ED-4DB2-BD59-A6C34878D82A}">
                        <a16:rowId xmlns:a16="http://schemas.microsoft.com/office/drawing/2014/main" val="3126981679"/>
                      </a:ext>
                    </a:extLst>
                  </a:tr>
                  <a:tr h="370840">
                    <a:tc>
                      <a:txBody>
                        <a:bodyPr/>
                        <a:lstStyle/>
                        <a:p>
                          <a:pPr algn="ctr"/>
                          <a:r>
                            <a:rPr lang="zh-CN" altLang="en-US" sz="1200" dirty="0">
                              <a:latin typeface="+mj-ea"/>
                              <a:ea typeface="+mj-ea"/>
                            </a:rPr>
                            <a:t>游戏核心人群</a:t>
                          </a:r>
                          <a:r>
                            <a:rPr lang="en-US" altLang="zh-CN" sz="1200" dirty="0">
                              <a:latin typeface="+mj-ea"/>
                              <a:ea typeface="+mj-ea"/>
                            </a:rPr>
                            <a:t>(64)</a:t>
                          </a:r>
                          <a:endParaRPr lang="zh-CN" altLang="en-US" sz="1200" dirty="0">
                            <a:latin typeface="+mj-ea"/>
                            <a:ea typeface="+mj-ea"/>
                          </a:endParaRPr>
                        </a:p>
                      </a:txBody>
                      <a:tcPr/>
                    </a:tc>
                    <a:tc>
                      <a:txBody>
                        <a:bodyPr/>
                        <a:lstStyle/>
                        <a:p>
                          <a:pPr algn="ctr"/>
                          <a:r>
                            <a:rPr lang="zh-CN" altLang="en-US" sz="1200" dirty="0">
                              <a:latin typeface="+mj-ea"/>
                              <a:ea typeface="+mj-ea"/>
                            </a:rPr>
                            <a:t>各类型游戏的核心人群及等级</a:t>
                          </a:r>
                        </a:p>
                      </a:txBody>
                      <a:tcPr/>
                    </a:tc>
                    <a:extLst>
                      <a:ext uri="{0D108BD9-81ED-4DB2-BD59-A6C34878D82A}">
                        <a16:rowId xmlns:a16="http://schemas.microsoft.com/office/drawing/2014/main" val="4102668490"/>
                      </a:ext>
                    </a:extLst>
                  </a:tr>
                  <a:tr h="370840">
                    <a:tc>
                      <a:txBody>
                        <a:bodyPr/>
                        <a:lstStyle/>
                        <a:p>
                          <a:pPr algn="ctr"/>
                          <a:r>
                            <a:rPr lang="zh-CN" altLang="en-US" sz="1200" dirty="0">
                              <a:latin typeface="+mj-ea"/>
                              <a:ea typeface="+mj-ea"/>
                            </a:rPr>
                            <a:t>网服核心人群</a:t>
                          </a:r>
                          <a:r>
                            <a:rPr lang="en-US" altLang="zh-CN" sz="1200" dirty="0">
                              <a:latin typeface="+mj-ea"/>
                              <a:ea typeface="+mj-ea"/>
                            </a:rPr>
                            <a:t>(15)</a:t>
                          </a:r>
                          <a:endParaRPr lang="zh-CN" altLang="en-US" sz="1200" dirty="0">
                            <a:latin typeface="+mj-ea"/>
                            <a:ea typeface="+mj-ea"/>
                          </a:endParaRPr>
                        </a:p>
                      </a:txBody>
                      <a:tcPr/>
                    </a:tc>
                    <a:tc>
                      <a:txBody>
                        <a:bodyPr/>
                        <a:lstStyle/>
                        <a:p>
                          <a:pPr algn="ctr"/>
                          <a:r>
                            <a:rPr lang="zh-CN" altLang="en-US" sz="1200" dirty="0">
                              <a:latin typeface="+mj-ea"/>
                              <a:ea typeface="+mj-ea"/>
                            </a:rPr>
                            <a:t>网服各子行业核心人群包</a:t>
                          </a:r>
                        </a:p>
                      </a:txBody>
                      <a:tcPr/>
                    </a:tc>
                    <a:extLst>
                      <a:ext uri="{0D108BD9-81ED-4DB2-BD59-A6C34878D82A}">
                        <a16:rowId xmlns:a16="http://schemas.microsoft.com/office/drawing/2014/main" val="31702294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0" name="表格 61">
                <a:extLst>
                  <a:ext uri="{FF2B5EF4-FFF2-40B4-BE49-F238E27FC236}">
                    <a16:creationId xmlns:a16="http://schemas.microsoft.com/office/drawing/2014/main" id="{FD06C138-C0E3-4B25-A1DD-F7411988310A}"/>
                  </a:ext>
                </a:extLst>
              </p:cNvPr>
              <p:cNvGraphicFramePr>
                <a:graphicFrameLocks noGrp="1"/>
              </p:cNvGraphicFramePr>
              <p:nvPr>
                <p:extLst>
                  <p:ext uri="{D42A27DB-BD31-4B8C-83A1-F6EECF244321}">
                    <p14:modId xmlns:p14="http://schemas.microsoft.com/office/powerpoint/2010/main" val="881584712"/>
                  </p:ext>
                </p:extLst>
              </p:nvPr>
            </p:nvGraphicFramePr>
            <p:xfrm>
              <a:off x="239869" y="1915839"/>
              <a:ext cx="1566419" cy="2098374"/>
            </p:xfrm>
            <a:graphic>
              <a:graphicData uri="http://schemas.openxmlformats.org/drawingml/2006/table">
                <a:tbl>
                  <a:tblPr firstRow="1" bandRow="1">
                    <a:tableStyleId>{5940675A-B579-460E-94D1-54222C63F5DA}</a:tableStyleId>
                  </a:tblPr>
                  <a:tblGrid>
                    <a:gridCol w="1566419">
                      <a:extLst>
                        <a:ext uri="{9D8B030D-6E8A-4147-A177-3AD203B41FA5}">
                          <a16:colId xmlns:a16="http://schemas.microsoft.com/office/drawing/2014/main" val="2158485677"/>
                        </a:ext>
                      </a:extLst>
                    </a:gridCol>
                  </a:tblGrid>
                  <a:tr h="381319">
                    <a:tc>
                      <a:txBody>
                        <a:bodyPr/>
                        <a:lstStyle/>
                        <a:p>
                          <a:pPr algn="ctr"/>
                          <a14:m>
                            <m:oMath xmlns:m="http://schemas.openxmlformats.org/officeDocument/2006/math">
                              <m:r>
                                <a:rPr lang="en-US" altLang="zh-CN" sz="1200" b="1" i="1" dirty="0" smtClean="0">
                                  <a:solidFill>
                                    <a:schemeClr val="tx1"/>
                                  </a:solidFill>
                                  <a:latin typeface="Cambria Math" panose="02040503050406030204" pitchFamily="18" charset="0"/>
                                  <a:ea typeface="+mj-ea"/>
                                </a:rPr>
                                <m:t>𝒗</m:t>
                              </m:r>
                              <m:r>
                                <a:rPr lang="en-US" altLang="zh-CN" sz="1200" b="1" i="1" dirty="0" smtClean="0">
                                  <a:solidFill>
                                    <a:schemeClr val="tx1"/>
                                  </a:solidFill>
                                  <a:latin typeface="Cambria Math" panose="02040503050406030204" pitchFamily="18" charset="0"/>
                                  <a:ea typeface="+mj-ea"/>
                                </a:rPr>
                                <m:t>𝟏</m:t>
                              </m:r>
                            </m:oMath>
                          </a14:m>
                          <a:r>
                            <a:rPr lang="zh-CN" altLang="en-US" sz="1200" b="1" dirty="0">
                              <a:solidFill>
                                <a:schemeClr val="tx1"/>
                              </a:solidFill>
                              <a:latin typeface="+mj-ea"/>
                              <a:ea typeface="+mj-ea"/>
                            </a:rPr>
                            <a:t>特征</a:t>
                          </a:r>
                        </a:p>
                      </a:txBody>
                      <a:tcPr>
                        <a:solidFill>
                          <a:srgbClr val="2B6FF9"/>
                        </a:solidFill>
                      </a:tcPr>
                    </a:tc>
                    <a:extLst>
                      <a:ext uri="{0D108BD9-81ED-4DB2-BD59-A6C34878D82A}">
                        <a16:rowId xmlns:a16="http://schemas.microsoft.com/office/drawing/2014/main" val="286010909"/>
                      </a:ext>
                    </a:extLst>
                  </a:tr>
                  <a:tr h="343411">
                    <a:tc>
                      <a:txBody>
                        <a:bodyPr/>
                        <a:lstStyle/>
                        <a:p>
                          <a:pPr algn="ctr"/>
                          <a:r>
                            <a:rPr lang="zh-CN" altLang="en-US" sz="1200" dirty="0">
                              <a:latin typeface="+mj-ea"/>
                              <a:ea typeface="+mj-ea"/>
                            </a:rPr>
                            <a:t>基础画像</a:t>
                          </a:r>
                          <a:r>
                            <a:rPr lang="en-US" altLang="zh-CN" sz="1200" dirty="0">
                              <a:latin typeface="+mj-ea"/>
                              <a:ea typeface="+mj-ea"/>
                            </a:rPr>
                            <a:t>(11)</a:t>
                          </a:r>
                          <a:endParaRPr lang="zh-CN" altLang="en-US" sz="1200" dirty="0">
                            <a:latin typeface="+mj-ea"/>
                            <a:ea typeface="+mj-ea"/>
                          </a:endParaRPr>
                        </a:p>
                      </a:txBody>
                      <a:tcPr/>
                    </a:tc>
                    <a:extLst>
                      <a:ext uri="{0D108BD9-81ED-4DB2-BD59-A6C34878D82A}">
                        <a16:rowId xmlns:a16="http://schemas.microsoft.com/office/drawing/2014/main" val="3159228148"/>
                      </a:ext>
                    </a:extLst>
                  </a:tr>
                  <a:tr h="343411">
                    <a:tc>
                      <a:txBody>
                        <a:bodyPr/>
                        <a:lstStyle/>
                        <a:p>
                          <a:pPr algn="ctr"/>
                          <a:r>
                            <a:rPr lang="zh-CN" altLang="en-US" sz="1200" dirty="0">
                              <a:latin typeface="+mj-ea"/>
                              <a:ea typeface="+mj-ea"/>
                            </a:rPr>
                            <a:t>拓展画像</a:t>
                          </a:r>
                          <a:r>
                            <a:rPr lang="en-US" altLang="zh-CN" sz="1200" dirty="0">
                              <a:latin typeface="+mj-ea"/>
                              <a:ea typeface="+mj-ea"/>
                            </a:rPr>
                            <a:t>(2)</a:t>
                          </a:r>
                          <a:endParaRPr lang="zh-CN" altLang="en-US" sz="1200" dirty="0">
                            <a:latin typeface="+mj-ea"/>
                            <a:ea typeface="+mj-ea"/>
                          </a:endParaRPr>
                        </a:p>
                      </a:txBody>
                      <a:tcPr/>
                    </a:tc>
                    <a:extLst>
                      <a:ext uri="{0D108BD9-81ED-4DB2-BD59-A6C34878D82A}">
                        <a16:rowId xmlns:a16="http://schemas.microsoft.com/office/drawing/2014/main" val="4234132399"/>
                      </a:ext>
                    </a:extLst>
                  </a:tr>
                  <a:tr h="343411">
                    <a:tc>
                      <a:txBody>
                        <a:bodyPr/>
                        <a:lstStyle/>
                        <a:p>
                          <a:pPr algn="ctr"/>
                          <a:r>
                            <a:rPr lang="zh-CN" altLang="en-US" sz="1200" dirty="0">
                              <a:latin typeface="+mj-ea"/>
                              <a:ea typeface="+mj-ea"/>
                            </a:rPr>
                            <a:t>设备画像</a:t>
                          </a:r>
                          <a:r>
                            <a:rPr lang="en-US" altLang="zh-CN" sz="1200" dirty="0">
                              <a:latin typeface="+mj-ea"/>
                              <a:ea typeface="+mj-ea"/>
                            </a:rPr>
                            <a:t>(5)</a:t>
                          </a:r>
                          <a:endParaRPr lang="zh-CN" altLang="en-US" sz="1200" dirty="0">
                            <a:latin typeface="+mj-ea"/>
                            <a:ea typeface="+mj-ea"/>
                          </a:endParaRPr>
                        </a:p>
                      </a:txBody>
                      <a:tcPr/>
                    </a:tc>
                    <a:extLst>
                      <a:ext uri="{0D108BD9-81ED-4DB2-BD59-A6C34878D82A}">
                        <a16:rowId xmlns:a16="http://schemas.microsoft.com/office/drawing/2014/main" val="572678496"/>
                      </a:ext>
                    </a:extLst>
                  </a:tr>
                  <a:tr h="343411">
                    <a:tc>
                      <a:txBody>
                        <a:bodyPr/>
                        <a:lstStyle/>
                        <a:p>
                          <a:pPr algn="ctr"/>
                          <a:r>
                            <a:rPr lang="zh-CN" altLang="en-US" sz="1200" dirty="0">
                              <a:latin typeface="+mj-ea"/>
                              <a:ea typeface="+mj-ea"/>
                            </a:rPr>
                            <a:t>行业画像</a:t>
                          </a:r>
                          <a:r>
                            <a:rPr lang="en-US" altLang="zh-CN" sz="1200" dirty="0">
                              <a:latin typeface="+mj-ea"/>
                              <a:ea typeface="+mj-ea"/>
                            </a:rPr>
                            <a:t>(8)</a:t>
                          </a:r>
                          <a:endParaRPr lang="zh-CN" altLang="en-US" sz="1200" dirty="0">
                            <a:latin typeface="+mj-ea"/>
                            <a:ea typeface="+mj-ea"/>
                          </a:endParaRPr>
                        </a:p>
                      </a:txBody>
                      <a:tcPr/>
                    </a:tc>
                    <a:extLst>
                      <a:ext uri="{0D108BD9-81ED-4DB2-BD59-A6C34878D82A}">
                        <a16:rowId xmlns:a16="http://schemas.microsoft.com/office/drawing/2014/main" val="820765152"/>
                      </a:ext>
                    </a:extLst>
                  </a:tr>
                  <a:tr h="343411">
                    <a:tc>
                      <a:txBody>
                        <a:bodyPr/>
                        <a:lstStyle/>
                        <a:p>
                          <a:pPr algn="ctr"/>
                          <a:r>
                            <a:rPr lang="zh-CN" altLang="en-US" sz="1200" dirty="0">
                              <a:latin typeface="+mj-ea"/>
                              <a:ea typeface="+mj-ea"/>
                            </a:rPr>
                            <a:t>罗卡付费兴趣</a:t>
                          </a:r>
                          <a:r>
                            <a:rPr lang="en-US" altLang="zh-CN" sz="1200" dirty="0">
                              <a:latin typeface="+mj-ea"/>
                              <a:ea typeface="+mj-ea"/>
                            </a:rPr>
                            <a:t>(33)</a:t>
                          </a:r>
                          <a:endParaRPr lang="zh-CN" altLang="en-US" sz="1200" dirty="0">
                            <a:latin typeface="+mj-ea"/>
                            <a:ea typeface="+mj-ea"/>
                          </a:endParaRPr>
                        </a:p>
                      </a:txBody>
                      <a:tcPr/>
                    </a:tc>
                    <a:extLst>
                      <a:ext uri="{0D108BD9-81ED-4DB2-BD59-A6C34878D82A}">
                        <a16:rowId xmlns:a16="http://schemas.microsoft.com/office/drawing/2014/main" val="1338233576"/>
                      </a:ext>
                    </a:extLst>
                  </a:tr>
                </a:tbl>
              </a:graphicData>
            </a:graphic>
          </p:graphicFrame>
        </mc:Choice>
        <mc:Fallback xmlns="">
          <p:graphicFrame>
            <p:nvGraphicFramePr>
              <p:cNvPr id="20" name="表格 61">
                <a:extLst>
                  <a:ext uri="{FF2B5EF4-FFF2-40B4-BE49-F238E27FC236}">
                    <a16:creationId xmlns:a16="http://schemas.microsoft.com/office/drawing/2014/main" id="{FD06C138-C0E3-4B25-A1DD-F7411988310A}"/>
                  </a:ext>
                </a:extLst>
              </p:cNvPr>
              <p:cNvGraphicFramePr>
                <a:graphicFrameLocks noGrp="1"/>
              </p:cNvGraphicFramePr>
              <p:nvPr>
                <p:extLst>
                  <p:ext uri="{D42A27DB-BD31-4B8C-83A1-F6EECF244321}">
                    <p14:modId xmlns:p14="http://schemas.microsoft.com/office/powerpoint/2010/main" val="881584712"/>
                  </p:ext>
                </p:extLst>
              </p:nvPr>
            </p:nvGraphicFramePr>
            <p:xfrm>
              <a:off x="239869" y="1915839"/>
              <a:ext cx="1566419" cy="2098374"/>
            </p:xfrm>
            <a:graphic>
              <a:graphicData uri="http://schemas.openxmlformats.org/drawingml/2006/table">
                <a:tbl>
                  <a:tblPr firstRow="1" bandRow="1">
                    <a:tableStyleId>{5940675A-B579-460E-94D1-54222C63F5DA}</a:tableStyleId>
                  </a:tblPr>
                  <a:tblGrid>
                    <a:gridCol w="1566419">
                      <a:extLst>
                        <a:ext uri="{9D8B030D-6E8A-4147-A177-3AD203B41FA5}">
                          <a16:colId xmlns:a16="http://schemas.microsoft.com/office/drawing/2014/main" val="2158485677"/>
                        </a:ext>
                      </a:extLst>
                    </a:gridCol>
                  </a:tblGrid>
                  <a:tr h="381319">
                    <a:tc>
                      <a:txBody>
                        <a:bodyPr/>
                        <a:lstStyle/>
                        <a:p>
                          <a:endParaRPr lang="zh-CN"/>
                        </a:p>
                      </a:txBody>
                      <a:tcPr>
                        <a:blipFill>
                          <a:blip r:embed="rId8"/>
                          <a:stretch>
                            <a:fillRect l="-388" t="-1587" r="-775" b="-450794"/>
                          </a:stretch>
                        </a:blipFill>
                      </a:tcPr>
                    </a:tc>
                    <a:extLst>
                      <a:ext uri="{0D108BD9-81ED-4DB2-BD59-A6C34878D82A}">
                        <a16:rowId xmlns:a16="http://schemas.microsoft.com/office/drawing/2014/main" val="286010909"/>
                      </a:ext>
                    </a:extLst>
                  </a:tr>
                  <a:tr h="343411">
                    <a:tc>
                      <a:txBody>
                        <a:bodyPr/>
                        <a:lstStyle/>
                        <a:p>
                          <a:pPr algn="ctr"/>
                          <a:r>
                            <a:rPr lang="zh-CN" altLang="en-US" sz="1200" dirty="0">
                              <a:latin typeface="+mj-ea"/>
                              <a:ea typeface="+mj-ea"/>
                            </a:rPr>
                            <a:t>基础画像</a:t>
                          </a:r>
                          <a:r>
                            <a:rPr lang="en-US" altLang="zh-CN" sz="1200" dirty="0">
                              <a:latin typeface="+mj-ea"/>
                              <a:ea typeface="+mj-ea"/>
                            </a:rPr>
                            <a:t>(11)</a:t>
                          </a:r>
                          <a:endParaRPr lang="zh-CN" altLang="en-US" sz="1200" dirty="0">
                            <a:latin typeface="+mj-ea"/>
                            <a:ea typeface="+mj-ea"/>
                          </a:endParaRPr>
                        </a:p>
                      </a:txBody>
                      <a:tcPr/>
                    </a:tc>
                    <a:extLst>
                      <a:ext uri="{0D108BD9-81ED-4DB2-BD59-A6C34878D82A}">
                        <a16:rowId xmlns:a16="http://schemas.microsoft.com/office/drawing/2014/main" val="3159228148"/>
                      </a:ext>
                    </a:extLst>
                  </a:tr>
                  <a:tr h="343411">
                    <a:tc>
                      <a:txBody>
                        <a:bodyPr/>
                        <a:lstStyle/>
                        <a:p>
                          <a:pPr algn="ctr"/>
                          <a:r>
                            <a:rPr lang="zh-CN" altLang="en-US" sz="1200" dirty="0">
                              <a:latin typeface="+mj-ea"/>
                              <a:ea typeface="+mj-ea"/>
                            </a:rPr>
                            <a:t>拓展画像</a:t>
                          </a:r>
                          <a:r>
                            <a:rPr lang="en-US" altLang="zh-CN" sz="1200" dirty="0">
                              <a:latin typeface="+mj-ea"/>
                              <a:ea typeface="+mj-ea"/>
                            </a:rPr>
                            <a:t>(2)</a:t>
                          </a:r>
                          <a:endParaRPr lang="zh-CN" altLang="en-US" sz="1200" dirty="0">
                            <a:latin typeface="+mj-ea"/>
                            <a:ea typeface="+mj-ea"/>
                          </a:endParaRPr>
                        </a:p>
                      </a:txBody>
                      <a:tcPr/>
                    </a:tc>
                    <a:extLst>
                      <a:ext uri="{0D108BD9-81ED-4DB2-BD59-A6C34878D82A}">
                        <a16:rowId xmlns:a16="http://schemas.microsoft.com/office/drawing/2014/main" val="4234132399"/>
                      </a:ext>
                    </a:extLst>
                  </a:tr>
                  <a:tr h="343411">
                    <a:tc>
                      <a:txBody>
                        <a:bodyPr/>
                        <a:lstStyle/>
                        <a:p>
                          <a:pPr algn="ctr"/>
                          <a:r>
                            <a:rPr lang="zh-CN" altLang="en-US" sz="1200" dirty="0">
                              <a:latin typeface="+mj-ea"/>
                              <a:ea typeface="+mj-ea"/>
                            </a:rPr>
                            <a:t>设备画像</a:t>
                          </a:r>
                          <a:r>
                            <a:rPr lang="en-US" altLang="zh-CN" sz="1200" dirty="0">
                              <a:latin typeface="+mj-ea"/>
                              <a:ea typeface="+mj-ea"/>
                            </a:rPr>
                            <a:t>(5)</a:t>
                          </a:r>
                          <a:endParaRPr lang="zh-CN" altLang="en-US" sz="1200" dirty="0">
                            <a:latin typeface="+mj-ea"/>
                            <a:ea typeface="+mj-ea"/>
                          </a:endParaRPr>
                        </a:p>
                      </a:txBody>
                      <a:tcPr/>
                    </a:tc>
                    <a:extLst>
                      <a:ext uri="{0D108BD9-81ED-4DB2-BD59-A6C34878D82A}">
                        <a16:rowId xmlns:a16="http://schemas.microsoft.com/office/drawing/2014/main" val="572678496"/>
                      </a:ext>
                    </a:extLst>
                  </a:tr>
                  <a:tr h="343411">
                    <a:tc>
                      <a:txBody>
                        <a:bodyPr/>
                        <a:lstStyle/>
                        <a:p>
                          <a:pPr algn="ctr"/>
                          <a:r>
                            <a:rPr lang="zh-CN" altLang="en-US" sz="1200" dirty="0">
                              <a:latin typeface="+mj-ea"/>
                              <a:ea typeface="+mj-ea"/>
                            </a:rPr>
                            <a:t>行业画像</a:t>
                          </a:r>
                          <a:r>
                            <a:rPr lang="en-US" altLang="zh-CN" sz="1200" dirty="0">
                              <a:latin typeface="+mj-ea"/>
                              <a:ea typeface="+mj-ea"/>
                            </a:rPr>
                            <a:t>(8)</a:t>
                          </a:r>
                          <a:endParaRPr lang="zh-CN" altLang="en-US" sz="1200" dirty="0">
                            <a:latin typeface="+mj-ea"/>
                            <a:ea typeface="+mj-ea"/>
                          </a:endParaRPr>
                        </a:p>
                      </a:txBody>
                      <a:tcPr/>
                    </a:tc>
                    <a:extLst>
                      <a:ext uri="{0D108BD9-81ED-4DB2-BD59-A6C34878D82A}">
                        <a16:rowId xmlns:a16="http://schemas.microsoft.com/office/drawing/2014/main" val="820765152"/>
                      </a:ext>
                    </a:extLst>
                  </a:tr>
                  <a:tr h="343411">
                    <a:tc>
                      <a:txBody>
                        <a:bodyPr/>
                        <a:lstStyle/>
                        <a:p>
                          <a:pPr algn="ctr"/>
                          <a:r>
                            <a:rPr lang="zh-CN" altLang="en-US" sz="1200" dirty="0">
                              <a:latin typeface="+mj-ea"/>
                              <a:ea typeface="+mj-ea"/>
                            </a:rPr>
                            <a:t>罗卡付费兴趣</a:t>
                          </a:r>
                          <a:r>
                            <a:rPr lang="en-US" altLang="zh-CN" sz="1200" dirty="0">
                              <a:latin typeface="+mj-ea"/>
                              <a:ea typeface="+mj-ea"/>
                            </a:rPr>
                            <a:t>(33)</a:t>
                          </a:r>
                          <a:endParaRPr lang="zh-CN" altLang="en-US" sz="1200" dirty="0">
                            <a:latin typeface="+mj-ea"/>
                            <a:ea typeface="+mj-ea"/>
                          </a:endParaRPr>
                        </a:p>
                      </a:txBody>
                      <a:tcPr/>
                    </a:tc>
                    <a:extLst>
                      <a:ext uri="{0D108BD9-81ED-4DB2-BD59-A6C34878D82A}">
                        <a16:rowId xmlns:a16="http://schemas.microsoft.com/office/drawing/2014/main" val="1338233576"/>
                      </a:ext>
                    </a:extLst>
                  </a:tr>
                </a:tbl>
              </a:graphicData>
            </a:graphic>
          </p:graphicFrame>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218CA653-C851-4549-B788-CFA02113705B}"/>
                  </a:ext>
                </a:extLst>
              </p:cNvPr>
              <p:cNvSpPr/>
              <p:nvPr/>
            </p:nvSpPr>
            <p:spPr>
              <a:xfrm>
                <a:off x="1734730" y="2781431"/>
                <a:ext cx="4267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j-ea"/>
                        </a:rPr>
                        <m:t>+</m:t>
                      </m:r>
                    </m:oMath>
                  </m:oMathPara>
                </a14:m>
                <a:endParaRPr lang="zh-CN" altLang="en-US" dirty="0">
                  <a:latin typeface="+mj-ea"/>
                  <a:ea typeface="+mj-ea"/>
                </a:endParaRPr>
              </a:p>
            </p:txBody>
          </p:sp>
        </mc:Choice>
        <mc:Fallback xmlns="">
          <p:sp>
            <p:nvSpPr>
              <p:cNvPr id="2" name="矩形 1">
                <a:extLst>
                  <a:ext uri="{FF2B5EF4-FFF2-40B4-BE49-F238E27FC236}">
                    <a16:creationId xmlns:a16="http://schemas.microsoft.com/office/drawing/2014/main" id="{218CA653-C851-4549-B788-CFA02113705B}"/>
                  </a:ext>
                </a:extLst>
              </p:cNvPr>
              <p:cNvSpPr>
                <a:spLocks noRot="1" noChangeAspect="1" noMove="1" noResize="1" noEditPoints="1" noAdjustHandles="1" noChangeArrowheads="1" noChangeShapeType="1" noTextEdit="1"/>
              </p:cNvSpPr>
              <p:nvPr/>
            </p:nvSpPr>
            <p:spPr>
              <a:xfrm>
                <a:off x="1734730" y="2781431"/>
                <a:ext cx="426719" cy="369332"/>
              </a:xfrm>
              <a:prstGeom prst="rect">
                <a:avLst/>
              </a:prstGeom>
              <a:blipFill>
                <a:blip r:embed="rId9"/>
                <a:stretch>
                  <a:fillRect/>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465CEDE-17A6-45E7-95C1-93CA3341C9E4}"/>
              </a:ext>
            </a:extLst>
          </p:cNvPr>
          <p:cNvSpPr txBox="1"/>
          <p:nvPr/>
        </p:nvSpPr>
        <p:spPr>
          <a:xfrm>
            <a:off x="461260" y="6240000"/>
            <a:ext cx="5987699" cy="418191"/>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sz="1600" dirty="0">
                <a:latin typeface="+mj-ea"/>
                <a:ea typeface="+mj-ea"/>
              </a:rPr>
              <a:t>接入用户视频号长期兴趣特征</a:t>
            </a:r>
            <a:r>
              <a:rPr lang="en-US" altLang="zh-CN" sz="1600" dirty="0">
                <a:latin typeface="+mj-ea"/>
                <a:ea typeface="+mj-ea"/>
              </a:rPr>
              <a:t>(209</a:t>
            </a:r>
            <a:r>
              <a:rPr lang="zh-CN" altLang="en-US" sz="1600" dirty="0">
                <a:latin typeface="+mj-ea"/>
                <a:ea typeface="+mj-ea"/>
              </a:rPr>
              <a:t>维</a:t>
            </a:r>
            <a:r>
              <a:rPr lang="en-US" altLang="zh-CN" sz="1600" dirty="0">
                <a:latin typeface="+mj-ea"/>
                <a:ea typeface="+mj-ea"/>
              </a:rPr>
              <a:t>)</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C830FB39-E790-406F-B50C-7D3665B8975B}"/>
                  </a:ext>
                </a:extLst>
              </p:cNvPr>
              <p:cNvSpPr txBox="1"/>
              <p:nvPr/>
            </p:nvSpPr>
            <p:spPr>
              <a:xfrm>
                <a:off x="6334389" y="1261254"/>
                <a:ext cx="5743041" cy="418191"/>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14:m>
                  <m:oMath xmlns:m="http://schemas.openxmlformats.org/officeDocument/2006/math">
                    <m:r>
                      <a:rPr lang="en-US" altLang="zh-CN" sz="1600" b="0" i="1" smtClean="0">
                        <a:latin typeface="Cambria Math" panose="02040503050406030204" pitchFamily="18" charset="0"/>
                        <a:ea typeface="+mj-ea"/>
                      </a:rPr>
                      <m:t>𝐷𝑒𝑒𝑝𝑆𝑒𝑞𝑢𝑒𝑛𝑐𝑒</m:t>
                    </m:r>
                  </m:oMath>
                </a14:m>
                <a:r>
                  <a:rPr lang="zh-CN" altLang="en-US" sz="1600" dirty="0">
                    <a:latin typeface="+mj-ea"/>
                    <a:ea typeface="+mj-ea"/>
                  </a:rPr>
                  <a:t>预处理用户广告点击</a:t>
                </a:r>
                <a:r>
                  <a:rPr lang="en-US" altLang="zh-CN" sz="1600" dirty="0">
                    <a:latin typeface="+mj-ea"/>
                    <a:ea typeface="+mj-ea"/>
                  </a:rPr>
                  <a:t>/</a:t>
                </a:r>
                <a:r>
                  <a:rPr lang="zh-CN" altLang="en-US" sz="1600" dirty="0">
                    <a:latin typeface="+mj-ea"/>
                    <a:ea typeface="+mj-ea"/>
                  </a:rPr>
                  <a:t>广告转化行为序列</a:t>
                </a:r>
                <a:r>
                  <a:rPr lang="en-US" altLang="zh-CN" sz="1600" dirty="0">
                    <a:latin typeface="+mj-ea"/>
                    <a:ea typeface="+mj-ea"/>
                  </a:rPr>
                  <a:t>(32</a:t>
                </a:r>
                <a:r>
                  <a:rPr lang="zh-CN" altLang="en-US" sz="1600" dirty="0">
                    <a:latin typeface="+mj-ea"/>
                    <a:ea typeface="+mj-ea"/>
                  </a:rPr>
                  <a:t>）</a:t>
                </a:r>
                <a:endParaRPr lang="en-US" altLang="zh-CN" sz="1600" dirty="0">
                  <a:latin typeface="+mj-ea"/>
                  <a:ea typeface="+mj-ea"/>
                </a:endParaRPr>
              </a:p>
            </p:txBody>
          </p:sp>
        </mc:Choice>
        <mc:Fallback xmlns="">
          <p:sp>
            <p:nvSpPr>
              <p:cNvPr id="30" name="文本框 29">
                <a:extLst>
                  <a:ext uri="{FF2B5EF4-FFF2-40B4-BE49-F238E27FC236}">
                    <a16:creationId xmlns:a16="http://schemas.microsoft.com/office/drawing/2014/main" id="{C830FB39-E790-406F-B50C-7D3665B8975B}"/>
                  </a:ext>
                </a:extLst>
              </p:cNvPr>
              <p:cNvSpPr txBox="1">
                <a:spLocks noRot="1" noChangeAspect="1" noMove="1" noResize="1" noEditPoints="1" noAdjustHandles="1" noChangeArrowheads="1" noChangeShapeType="1" noTextEdit="1"/>
              </p:cNvSpPr>
              <p:nvPr/>
            </p:nvSpPr>
            <p:spPr>
              <a:xfrm>
                <a:off x="6334389" y="1261254"/>
                <a:ext cx="5743041" cy="418191"/>
              </a:xfrm>
              <a:prstGeom prst="rect">
                <a:avLst/>
              </a:prstGeom>
              <a:blipFill>
                <a:blip r:embed="rId10"/>
                <a:stretch>
                  <a:fillRect l="-425" r="-4246" b="-19118"/>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7EA332C8-E3E6-47E4-A80D-F5B78CCD7262}"/>
              </a:ext>
            </a:extLst>
          </p:cNvPr>
          <p:cNvPicPr>
            <a:picLocks noChangeAspect="1"/>
          </p:cNvPicPr>
          <p:nvPr/>
        </p:nvPicPr>
        <p:blipFill>
          <a:blip r:embed="rId11"/>
          <a:stretch>
            <a:fillRect/>
          </a:stretch>
        </p:blipFill>
        <p:spPr>
          <a:xfrm>
            <a:off x="6802975" y="1640420"/>
            <a:ext cx="4697413" cy="2855111"/>
          </a:xfrm>
          <a:prstGeom prst="rect">
            <a:avLst/>
          </a:prstGeom>
        </p:spPr>
      </p:pic>
      <p:sp>
        <p:nvSpPr>
          <p:cNvPr id="10" name="矩形 9">
            <a:extLst>
              <a:ext uri="{FF2B5EF4-FFF2-40B4-BE49-F238E27FC236}">
                <a16:creationId xmlns:a16="http://schemas.microsoft.com/office/drawing/2014/main" id="{B46E8F96-4186-4E2A-904F-EA56BA7A153B}"/>
              </a:ext>
            </a:extLst>
          </p:cNvPr>
          <p:cNvSpPr/>
          <p:nvPr/>
        </p:nvSpPr>
        <p:spPr>
          <a:xfrm>
            <a:off x="6879527" y="4416865"/>
            <a:ext cx="2940228" cy="338554"/>
          </a:xfrm>
          <a:prstGeom prst="rect">
            <a:avLst/>
          </a:prstGeom>
        </p:spPr>
        <p:txBody>
          <a:bodyPr wrap="none">
            <a:spAutoFit/>
          </a:bodyPr>
          <a:lstStyle/>
          <a:p>
            <a:r>
              <a:rPr lang="zh-CN" altLang="en-US" sz="1600" dirty="0">
                <a:latin typeface="+mj-ea"/>
                <a:ea typeface="+mj-ea"/>
              </a:rPr>
              <a:t>预处理用户广告点击</a:t>
            </a:r>
            <a:r>
              <a:rPr lang="en-US" altLang="zh-CN" sz="1600" dirty="0">
                <a:latin typeface="+mj-ea"/>
                <a:ea typeface="+mj-ea"/>
              </a:rPr>
              <a:t>/</a:t>
            </a:r>
            <a:r>
              <a:rPr lang="zh-CN" altLang="en-US" sz="1600" dirty="0">
                <a:latin typeface="+mj-ea"/>
                <a:ea typeface="+mj-ea"/>
              </a:rPr>
              <a:t>转化序列</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3838B7B-FA45-40C4-86FC-CD9251F78AB8}"/>
                  </a:ext>
                </a:extLst>
              </p:cNvPr>
              <p:cNvSpPr txBox="1"/>
              <p:nvPr/>
            </p:nvSpPr>
            <p:spPr>
              <a:xfrm>
                <a:off x="6879526" y="4835673"/>
                <a:ext cx="5197904" cy="1156407"/>
              </a:xfrm>
              <a:prstGeom prst="rect">
                <a:avLst/>
              </a:prstGeom>
              <a:noFill/>
            </p:spPr>
            <p:txBody>
              <a:bodyPr wrap="square" rtlCol="0">
                <a:spAutoFit/>
              </a:bodyPr>
              <a:lstStyle/>
              <a:p>
                <a:pPr marL="171450" indent="-171450">
                  <a:lnSpc>
                    <a:spcPct val="150000"/>
                  </a:lnSpc>
                  <a:buFont typeface="Wingdings" panose="05000000000000000000" pitchFamily="2" charset="2"/>
                  <a:buChar char="p"/>
                </a:pPr>
                <a:r>
                  <a:rPr lang="en-US" altLang="zh-CN" sz="1600" dirty="0"/>
                  <a:t> </a:t>
                </a:r>
                <a14:m>
                  <m:oMath xmlns:m="http://schemas.openxmlformats.org/officeDocument/2006/math">
                    <m:r>
                      <a:rPr lang="en-US" altLang="zh-CN" sz="1600" i="1">
                        <a:latin typeface="Cambria Math" panose="02040503050406030204" pitchFamily="18" charset="0"/>
                      </a:rPr>
                      <m:t>𝑖𝑡𝑒𝑚</m:t>
                    </m:r>
                  </m:oMath>
                </a14:m>
                <a:r>
                  <a:rPr lang="zh-CN" altLang="en-US" sz="1600" dirty="0">
                    <a:latin typeface="+mj-ea"/>
                    <a:ea typeface="+mj-ea"/>
                  </a:rPr>
                  <a:t>时间线上单向依赖：单向</a:t>
                </a:r>
                <a14:m>
                  <m:oMath xmlns:m="http://schemas.openxmlformats.org/officeDocument/2006/math">
                    <m:r>
                      <a:rPr lang="en-US" altLang="zh-CN" sz="1600" b="0" i="1" smtClean="0">
                        <a:latin typeface="Cambria Math" panose="02040503050406030204" pitchFamily="18" charset="0"/>
                        <a:ea typeface="+mj-ea"/>
                      </a:rPr>
                      <m:t>𝑠𝑒𝑙𝑓</m:t>
                    </m:r>
                    <m:r>
                      <a:rPr lang="en-US" altLang="zh-CN" sz="1600" b="0" i="1" smtClean="0">
                        <a:latin typeface="Cambria Math" panose="02040503050406030204" pitchFamily="18" charset="0"/>
                        <a:ea typeface="+mj-ea"/>
                      </a:rPr>
                      <m:t>−</m:t>
                    </m:r>
                    <m:r>
                      <a:rPr lang="en-US" altLang="zh-CN" sz="1600" b="0" i="1" smtClean="0">
                        <a:latin typeface="Cambria Math" panose="02040503050406030204" pitchFamily="18" charset="0"/>
                        <a:ea typeface="+mj-ea"/>
                      </a:rPr>
                      <m:t>𝑎𝑡𝑡𝑒𝑛𝑡𝑖𝑜𝑛</m:t>
                    </m:r>
                  </m:oMath>
                </a14:m>
                <a:r>
                  <a:rPr lang="zh-CN" altLang="en-US" sz="1600" dirty="0">
                    <a:latin typeface="+mj-ea"/>
                    <a:ea typeface="+mj-ea"/>
                  </a:rPr>
                  <a:t>，训练时</a:t>
                </a:r>
                <a14:m>
                  <m:oMath xmlns:m="http://schemas.openxmlformats.org/officeDocument/2006/math">
                    <m:r>
                      <a:rPr lang="en-US" altLang="zh-CN" sz="1600" b="0" i="1" smtClean="0">
                        <a:latin typeface="Cambria Math" panose="02040503050406030204" pitchFamily="18" charset="0"/>
                        <a:ea typeface="+mj-ea"/>
                      </a:rPr>
                      <m:t>𝑚𝑎𝑠𝑘</m:t>
                    </m:r>
                  </m:oMath>
                </a14:m>
                <a:r>
                  <a:rPr lang="zh-CN" altLang="en-US" sz="1600" dirty="0">
                    <a:latin typeface="+mj-ea"/>
                    <a:ea typeface="+mj-ea"/>
                  </a:rPr>
                  <a:t>并预估最后一个</a:t>
                </a:r>
                <a14:m>
                  <m:oMath xmlns:m="http://schemas.openxmlformats.org/officeDocument/2006/math">
                    <m:r>
                      <a:rPr lang="en-US" altLang="zh-CN" sz="1600" b="0" i="1" smtClean="0">
                        <a:latin typeface="Cambria Math" panose="02040503050406030204" pitchFamily="18" charset="0"/>
                        <a:ea typeface="+mj-ea"/>
                      </a:rPr>
                      <m:t>𝑖𝑡𝑒𝑚</m:t>
                    </m:r>
                  </m:oMath>
                </a14:m>
                <a:endParaRPr lang="en-US" altLang="zh-CN" sz="1600" dirty="0">
                  <a:latin typeface="+mj-ea"/>
                  <a:ea typeface="+mj-ea"/>
                </a:endParaRPr>
              </a:p>
              <a:p>
                <a:pPr marL="171450" indent="-171450">
                  <a:lnSpc>
                    <a:spcPct val="150000"/>
                  </a:lnSpc>
                  <a:buFont typeface="Wingdings" panose="05000000000000000000" pitchFamily="2" charset="2"/>
                  <a:buChar char="p"/>
                </a:pPr>
                <a:r>
                  <a:rPr lang="en-US" altLang="zh-CN" sz="1600" b="0" dirty="0">
                    <a:ea typeface="+mj-ea"/>
                  </a:rPr>
                  <a:t> </a:t>
                </a:r>
                <a14:m>
                  <m:oMath xmlns:m="http://schemas.openxmlformats.org/officeDocument/2006/math">
                    <m:r>
                      <a:rPr lang="en-US" altLang="zh-CN" sz="1600" b="0" i="1" smtClean="0">
                        <a:latin typeface="Cambria Math" panose="02040503050406030204" pitchFamily="18" charset="0"/>
                        <a:ea typeface="+mj-ea"/>
                      </a:rPr>
                      <m:t>𝑖𝑡𝑒𝑚</m:t>
                    </m:r>
                    <m:r>
                      <a:rPr lang="en-US" altLang="zh-CN" sz="1600" b="0" i="1" smtClean="0">
                        <a:latin typeface="Cambria Math" panose="02040503050406030204" pitchFamily="18" charset="0"/>
                        <a:ea typeface="+mj-ea"/>
                      </a:rPr>
                      <m:t> </m:t>
                    </m:r>
                    <m:r>
                      <a:rPr lang="en-US" altLang="zh-CN" sz="1600" b="0" i="1" smtClean="0">
                        <a:latin typeface="Cambria Math" panose="02040503050406030204" pitchFamily="18" charset="0"/>
                        <a:ea typeface="+mj-ea"/>
                      </a:rPr>
                      <m:t>𝑒𝑚𝑏𝑒𝑑𝑑𝑖𝑛𝑔</m:t>
                    </m:r>
                  </m:oMath>
                </a14:m>
                <a:r>
                  <a:rPr lang="zh-CN" altLang="en-US" sz="1600" dirty="0">
                    <a:latin typeface="+mj-ea"/>
                    <a:ea typeface="+mj-ea"/>
                  </a:rPr>
                  <a:t>的均值做为</a:t>
                </a:r>
                <a14:m>
                  <m:oMath xmlns:m="http://schemas.openxmlformats.org/officeDocument/2006/math">
                    <m:r>
                      <a:rPr lang="en-US" altLang="zh-CN" sz="1600" b="0" i="1" dirty="0" smtClean="0">
                        <a:latin typeface="Cambria Math" panose="02040503050406030204" pitchFamily="18" charset="0"/>
                        <a:ea typeface="+mj-ea"/>
                      </a:rPr>
                      <m:t>𝑢𝑠𝑒</m:t>
                    </m:r>
                    <m:r>
                      <a:rPr lang="en-US" altLang="zh-CN" sz="1600" b="0" i="1" dirty="0" smtClean="0">
                        <a:latin typeface="Cambria Math" panose="02040503050406030204" pitchFamily="18" charset="0"/>
                        <a:ea typeface="+mj-ea"/>
                      </a:rPr>
                      <m:t> </m:t>
                    </m:r>
                    <m:r>
                      <a:rPr lang="en-US" altLang="zh-CN" sz="1600" b="0" i="1" dirty="0" smtClean="0">
                        <a:latin typeface="Cambria Math" panose="02040503050406030204" pitchFamily="18" charset="0"/>
                        <a:ea typeface="+mj-ea"/>
                      </a:rPr>
                      <m:t>𝑒𝑚𝑏𝑒𝑑𝑑𝑖𝑛𝑔</m:t>
                    </m:r>
                  </m:oMath>
                </a14:m>
                <a:endParaRPr lang="zh-CN" altLang="en-US" sz="1600" dirty="0">
                  <a:latin typeface="+mj-ea"/>
                  <a:ea typeface="+mj-ea"/>
                </a:endParaRPr>
              </a:p>
            </p:txBody>
          </p:sp>
        </mc:Choice>
        <mc:Fallback xmlns="">
          <p:sp>
            <p:nvSpPr>
              <p:cNvPr id="11" name="文本框 10">
                <a:extLst>
                  <a:ext uri="{FF2B5EF4-FFF2-40B4-BE49-F238E27FC236}">
                    <a16:creationId xmlns:a16="http://schemas.microsoft.com/office/drawing/2014/main" id="{73838B7B-FA45-40C4-86FC-CD9251F78AB8}"/>
                  </a:ext>
                </a:extLst>
              </p:cNvPr>
              <p:cNvSpPr txBox="1">
                <a:spLocks noRot="1" noChangeAspect="1" noMove="1" noResize="1" noEditPoints="1" noAdjustHandles="1" noChangeArrowheads="1" noChangeShapeType="1" noTextEdit="1"/>
              </p:cNvSpPr>
              <p:nvPr/>
            </p:nvSpPr>
            <p:spPr>
              <a:xfrm>
                <a:off x="6879526" y="4835673"/>
                <a:ext cx="5197904" cy="1156407"/>
              </a:xfrm>
              <a:prstGeom prst="rect">
                <a:avLst/>
              </a:prstGeom>
              <a:blipFill>
                <a:blip r:embed="rId12"/>
                <a:stretch>
                  <a:fillRect l="-469" b="-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319448C0-F8C3-4BDD-8C08-F6E52BFA1BDF}"/>
                  </a:ext>
                </a:extLst>
              </p:cNvPr>
              <p:cNvSpPr txBox="1"/>
              <p:nvPr/>
            </p:nvSpPr>
            <p:spPr>
              <a:xfrm>
                <a:off x="6879525" y="6051552"/>
                <a:ext cx="5197904" cy="787523"/>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600" dirty="0">
                    <a:latin typeface="+mj-ea"/>
                    <a:ea typeface="+mj-ea"/>
                  </a:rPr>
                  <a:t>序列最大长度</a:t>
                </a:r>
                <a:r>
                  <a:rPr lang="en-US" altLang="zh-CN" sz="1600" dirty="0">
                    <a:latin typeface="+mj-ea"/>
                    <a:ea typeface="+mj-ea"/>
                  </a:rPr>
                  <a:t>30</a:t>
                </a:r>
                <a:r>
                  <a:rPr lang="zh-CN" altLang="en-US" sz="1600" dirty="0">
                    <a:latin typeface="+mj-ea"/>
                    <a:ea typeface="+mj-ea"/>
                  </a:rPr>
                  <a:t>，</a:t>
                </a:r>
                <a14:m>
                  <m:oMath xmlns:m="http://schemas.openxmlformats.org/officeDocument/2006/math">
                    <m:r>
                      <a:rPr lang="en-US" altLang="zh-CN" sz="1600" b="0" i="1" smtClean="0">
                        <a:latin typeface="Cambria Math" panose="02040503050406030204" pitchFamily="18" charset="0"/>
                        <a:ea typeface="+mj-ea"/>
                      </a:rPr>
                      <m:t>𝑒𝑚𝑏𝑑𝑑𝑖𝑛𝑔</m:t>
                    </m:r>
                  </m:oMath>
                </a14:m>
                <a:r>
                  <a:rPr lang="zh-CN" altLang="en-US" sz="1600" dirty="0">
                    <a:latin typeface="+mj-ea"/>
                    <a:ea typeface="+mj-ea"/>
                  </a:rPr>
                  <a:t>的维度是</a:t>
                </a:r>
                <a:r>
                  <a:rPr lang="en-US" altLang="zh-CN" sz="1600" dirty="0">
                    <a:latin typeface="+mj-ea"/>
                    <a:ea typeface="+mj-ea"/>
                  </a:rPr>
                  <a:t>32</a:t>
                </a:r>
                <a:r>
                  <a:rPr lang="zh-CN" altLang="en-US" sz="1600" dirty="0">
                    <a:latin typeface="+mj-ea"/>
                    <a:ea typeface="+mj-ea"/>
                  </a:rPr>
                  <a:t>，</a:t>
                </a:r>
                <a14:m>
                  <m:oMath xmlns:m="http://schemas.openxmlformats.org/officeDocument/2006/math">
                    <m:r>
                      <a:rPr lang="en-US" altLang="zh-CN" sz="1600" b="0" i="1" smtClean="0">
                        <a:latin typeface="Cambria Math" panose="02040503050406030204" pitchFamily="18" charset="0"/>
                        <a:ea typeface="+mj-ea"/>
                      </a:rPr>
                      <m:t>𝑚𝑢𝑙𝑡𝑖</m:t>
                    </m:r>
                    <m:r>
                      <a:rPr lang="en-US" altLang="zh-CN" sz="1600" b="0" i="1" smtClean="0">
                        <a:latin typeface="Cambria Math" panose="02040503050406030204" pitchFamily="18" charset="0"/>
                        <a:ea typeface="+mj-ea"/>
                      </a:rPr>
                      <m:t>−</m:t>
                    </m:r>
                    <m:r>
                      <a:rPr lang="en-US" altLang="zh-CN" sz="1600" b="0" i="1" smtClean="0">
                        <a:latin typeface="Cambria Math" panose="02040503050406030204" pitchFamily="18" charset="0"/>
                        <a:ea typeface="+mj-ea"/>
                      </a:rPr>
                      <m:t>h𝑒𝑎𝑑</m:t>
                    </m:r>
                    <m:r>
                      <a:rPr lang="en-US" altLang="zh-CN" sz="1600" b="0" i="1" smtClean="0">
                        <a:latin typeface="Cambria Math" panose="02040503050406030204" pitchFamily="18" charset="0"/>
                        <a:ea typeface="+mj-ea"/>
                      </a:rPr>
                      <m:t>=2</m:t>
                    </m:r>
                    <m:r>
                      <a:rPr lang="zh-CN" altLang="en-US" sz="1600" i="1">
                        <a:latin typeface="Cambria Math" panose="02040503050406030204" pitchFamily="18" charset="0"/>
                        <a:ea typeface="+mj-ea"/>
                      </a:rPr>
                      <m:t>，</m:t>
                    </m:r>
                    <m:r>
                      <a:rPr lang="en-US" altLang="zh-CN" sz="1600" b="0" i="1" smtClean="0">
                        <a:latin typeface="Cambria Math" panose="02040503050406030204" pitchFamily="18" charset="0"/>
                        <a:ea typeface="+mj-ea"/>
                      </a:rPr>
                      <m:t>𝑏𝑙𝑜𝑐𝑘</m:t>
                    </m:r>
                    <m:r>
                      <a:rPr lang="en-US" altLang="zh-CN" sz="1600" b="0" i="1" smtClean="0">
                        <a:latin typeface="Cambria Math" panose="02040503050406030204" pitchFamily="18" charset="0"/>
                        <a:ea typeface="+mj-ea"/>
                      </a:rPr>
                      <m:t>=2</m:t>
                    </m:r>
                  </m:oMath>
                </a14:m>
                <a:r>
                  <a:rPr lang="zh-CN" altLang="en-US" sz="1600" dirty="0">
                    <a:latin typeface="+mj-ea"/>
                    <a:ea typeface="+mj-ea"/>
                  </a:rPr>
                  <a:t>，简化结构减少处理耗时</a:t>
                </a:r>
              </a:p>
            </p:txBody>
          </p:sp>
        </mc:Choice>
        <mc:Fallback xmlns="">
          <p:sp>
            <p:nvSpPr>
              <p:cNvPr id="31" name="文本框 30">
                <a:extLst>
                  <a:ext uri="{FF2B5EF4-FFF2-40B4-BE49-F238E27FC236}">
                    <a16:creationId xmlns:a16="http://schemas.microsoft.com/office/drawing/2014/main" id="{319448C0-F8C3-4BDD-8C08-F6E52BFA1BDF}"/>
                  </a:ext>
                </a:extLst>
              </p:cNvPr>
              <p:cNvSpPr txBox="1">
                <a:spLocks noRot="1" noChangeAspect="1" noMove="1" noResize="1" noEditPoints="1" noAdjustHandles="1" noChangeArrowheads="1" noChangeShapeType="1" noTextEdit="1"/>
              </p:cNvSpPr>
              <p:nvPr/>
            </p:nvSpPr>
            <p:spPr>
              <a:xfrm>
                <a:off x="6879525" y="6051552"/>
                <a:ext cx="5197904" cy="787523"/>
              </a:xfrm>
              <a:prstGeom prst="rect">
                <a:avLst/>
              </a:prstGeom>
              <a:blipFill>
                <a:blip r:embed="rId13"/>
                <a:stretch>
                  <a:fillRect l="-469" b="-93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077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3" grpId="0"/>
      <p:bldP spid="17" grpId="0"/>
      <p:bldP spid="2" grpId="0"/>
      <p:bldP spid="21" grpId="0"/>
      <p:bldP spid="30" grpId="0"/>
      <p:bldP spid="10" grpId="0"/>
      <p:bldP spid="11" grpId="0"/>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1FA6A0B4-BD38-419F-86A3-750C1B349F56}"/>
              </a:ext>
            </a:extLst>
          </p:cNvPr>
          <p:cNvGrpSpPr/>
          <p:nvPr/>
        </p:nvGrpSpPr>
        <p:grpSpPr>
          <a:xfrm>
            <a:off x="-1" y="0"/>
            <a:ext cx="12184064" cy="818826"/>
            <a:chOff x="-1" y="0"/>
            <a:chExt cx="12184064" cy="818826"/>
          </a:xfrm>
        </p:grpSpPr>
        <p:sp>
          <p:nvSpPr>
            <p:cNvPr id="23" name="矩形 22">
              <a:extLst>
                <a:ext uri="{FF2B5EF4-FFF2-40B4-BE49-F238E27FC236}">
                  <a16:creationId xmlns:a16="http://schemas.microsoft.com/office/drawing/2014/main" id="{6DD18559-3317-413F-8DEA-50E62B4F822A}"/>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4" name="组合 23">
              <a:extLst>
                <a:ext uri="{FF2B5EF4-FFF2-40B4-BE49-F238E27FC236}">
                  <a16:creationId xmlns:a16="http://schemas.microsoft.com/office/drawing/2014/main" id="{9ADF8EE0-66A2-4426-BF16-6776C84CE042}"/>
                </a:ext>
              </a:extLst>
            </p:cNvPr>
            <p:cNvGrpSpPr/>
            <p:nvPr/>
          </p:nvGrpSpPr>
          <p:grpSpPr>
            <a:xfrm>
              <a:off x="0" y="818826"/>
              <a:ext cx="12167232" cy="0"/>
              <a:chOff x="0" y="683817"/>
              <a:chExt cx="12167232" cy="0"/>
            </a:xfrm>
          </p:grpSpPr>
          <p:cxnSp>
            <p:nvCxnSpPr>
              <p:cNvPr id="25" name="直接连接符 24">
                <a:extLst>
                  <a:ext uri="{FF2B5EF4-FFF2-40B4-BE49-F238E27FC236}">
                    <a16:creationId xmlns:a16="http://schemas.microsoft.com/office/drawing/2014/main" id="{66FACF06-C70E-43E2-A62B-63BF920D3B2B}"/>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F32D15E6-82E3-4226-9297-AACFAE495E31}"/>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AD72D347-0F75-4898-BEC7-98503F244DE1}"/>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0CDFB7BE-3B7E-442C-8B39-B3E82ADBE20C}"/>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C4F2FB6-935A-4940-95A5-510DA9A22DE4}"/>
                  </a:ext>
                </a:extLst>
              </p:cNvPr>
              <p:cNvSpPr txBox="1"/>
              <p:nvPr/>
            </p:nvSpPr>
            <p:spPr>
              <a:xfrm>
                <a:off x="151635" y="162630"/>
                <a:ext cx="11925795" cy="523220"/>
              </a:xfrm>
              <a:prstGeom prst="rect">
                <a:avLst/>
              </a:prstGeom>
              <a:noFill/>
            </p:spPr>
            <p:txBody>
              <a:bodyPr wrap="square" rtlCol="0">
                <a:spAutoFit/>
              </a:bodyPr>
              <a:lstStyle/>
              <a:p>
                <a14:m>
                  <m:oMath xmlns:m="http://schemas.openxmlformats.org/officeDocument/2006/math">
                    <m:r>
                      <a:rPr lang="en-US" altLang="zh-CN" sz="2800" b="1" i="1" dirty="0" smtClean="0">
                        <a:latin typeface="Cambria Math" panose="02040503050406030204" pitchFamily="18" charset="0"/>
                        <a:ea typeface="+mj-ea"/>
                      </a:rPr>
                      <m:t>𝑸</m:t>
                    </m:r>
                    <m:r>
                      <a:rPr lang="en-US" altLang="zh-CN" sz="2800" b="1" i="1" dirty="0" smtClean="0">
                        <a:latin typeface="Cambria Math" panose="02040503050406030204" pitchFamily="18" charset="0"/>
                        <a:ea typeface="+mj-ea"/>
                      </a:rPr>
                      <m:t>𝟏</m:t>
                    </m:r>
                  </m:oMath>
                </a14:m>
                <a:r>
                  <a:rPr lang="zh-CN" altLang="en-US" sz="2800" b="1" dirty="0">
                    <a:latin typeface="+mj-ea"/>
                    <a:ea typeface="+mj-ea"/>
                  </a:rPr>
                  <a:t>：部分模型离线提升明显，但后端效果无改进</a:t>
                </a:r>
                <a:endParaRPr lang="zh-CN" altLang="en-US" sz="2000" b="1" dirty="0">
                  <a:latin typeface="+mj-ea"/>
                  <a:ea typeface="+mj-ea"/>
                </a:endParaRPr>
              </a:p>
            </p:txBody>
          </p:sp>
        </mc:Choice>
        <mc:Fallback xmlns="">
          <p:sp>
            <p:nvSpPr>
              <p:cNvPr id="29" name="文本框 28">
                <a:extLst>
                  <a:ext uri="{FF2B5EF4-FFF2-40B4-BE49-F238E27FC236}">
                    <a16:creationId xmlns:a16="http://schemas.microsoft.com/office/drawing/2014/main" id="{6C4F2FB6-935A-4940-95A5-510DA9A22DE4}"/>
                  </a:ext>
                </a:extLst>
              </p:cNvPr>
              <p:cNvSpPr txBox="1">
                <a:spLocks noRot="1" noChangeAspect="1" noMove="1" noResize="1" noEditPoints="1" noAdjustHandles="1" noChangeArrowheads="1" noChangeShapeType="1" noTextEdit="1"/>
              </p:cNvSpPr>
              <p:nvPr/>
            </p:nvSpPr>
            <p:spPr>
              <a:xfrm>
                <a:off x="151635" y="162630"/>
                <a:ext cx="11925795" cy="523220"/>
              </a:xfrm>
              <a:prstGeom prst="rect">
                <a:avLst/>
              </a:prstGeom>
              <a:blipFill>
                <a:blip r:embed="rId3"/>
                <a:stretch>
                  <a:fillRect t="-12791"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6" name="表格 25">
                <a:extLst>
                  <a:ext uri="{FF2B5EF4-FFF2-40B4-BE49-F238E27FC236}">
                    <a16:creationId xmlns:a16="http://schemas.microsoft.com/office/drawing/2014/main" id="{0FFA4CF1-4A44-4ABA-AA67-7F1BCD1EE576}"/>
                  </a:ext>
                </a:extLst>
              </p:cNvPr>
              <p:cNvGraphicFramePr>
                <a:graphicFrameLocks noGrp="1"/>
              </p:cNvGraphicFramePr>
              <p:nvPr>
                <p:extLst>
                  <p:ext uri="{D42A27DB-BD31-4B8C-83A1-F6EECF244321}">
                    <p14:modId xmlns:p14="http://schemas.microsoft.com/office/powerpoint/2010/main" val="1556163804"/>
                  </p:ext>
                </p:extLst>
              </p:nvPr>
            </p:nvGraphicFramePr>
            <p:xfrm>
              <a:off x="107185" y="1085849"/>
              <a:ext cx="5811014" cy="1667957"/>
            </p:xfrm>
            <a:graphic>
              <a:graphicData uri="http://schemas.openxmlformats.org/drawingml/2006/table">
                <a:tbl>
                  <a:tblPr firstRow="1" bandRow="1">
                    <a:tableStyleId>{BDBED569-4797-4DF1-A0F4-6AAB3CD982D8}</a:tableStyleId>
                  </a:tblPr>
                  <a:tblGrid>
                    <a:gridCol w="1048515">
                      <a:extLst>
                        <a:ext uri="{9D8B030D-6E8A-4147-A177-3AD203B41FA5}">
                          <a16:colId xmlns:a16="http://schemas.microsoft.com/office/drawing/2014/main" val="3483758358"/>
                        </a:ext>
                      </a:extLst>
                    </a:gridCol>
                    <a:gridCol w="729908">
                      <a:extLst>
                        <a:ext uri="{9D8B030D-6E8A-4147-A177-3AD203B41FA5}">
                          <a16:colId xmlns:a16="http://schemas.microsoft.com/office/drawing/2014/main" val="351809876"/>
                        </a:ext>
                      </a:extLst>
                    </a:gridCol>
                    <a:gridCol w="854524">
                      <a:extLst>
                        <a:ext uri="{9D8B030D-6E8A-4147-A177-3AD203B41FA5}">
                          <a16:colId xmlns:a16="http://schemas.microsoft.com/office/drawing/2014/main" val="2554382663"/>
                        </a:ext>
                      </a:extLst>
                    </a:gridCol>
                    <a:gridCol w="1534448">
                      <a:extLst>
                        <a:ext uri="{9D8B030D-6E8A-4147-A177-3AD203B41FA5}">
                          <a16:colId xmlns:a16="http://schemas.microsoft.com/office/drawing/2014/main" val="2695278378"/>
                        </a:ext>
                      </a:extLst>
                    </a:gridCol>
                    <a:gridCol w="1643619">
                      <a:extLst>
                        <a:ext uri="{9D8B030D-6E8A-4147-A177-3AD203B41FA5}">
                          <a16:colId xmlns:a16="http://schemas.microsoft.com/office/drawing/2014/main" val="3057123358"/>
                        </a:ext>
                      </a:extLst>
                    </a:gridCol>
                  </a:tblGrid>
                  <a:tr h="330201">
                    <a:tc>
                      <a:txBody>
                        <a:bodyPr/>
                        <a:lstStyle/>
                        <a:p>
                          <a:pPr algn="ctr"/>
                          <a:r>
                            <a:rPr lang="zh-CN" altLang="en-US" sz="1400" dirty="0"/>
                            <a:t>模型</a:t>
                          </a:r>
                          <a14:m>
                            <m:oMath xmlns:m="http://schemas.openxmlformats.org/officeDocument/2006/math">
                              <m:r>
                                <a:rPr lang="en-US" altLang="zh-CN" sz="1400" i="1" dirty="0" smtClean="0">
                                  <a:latin typeface="Cambria Math" panose="02040503050406030204" pitchFamily="18" charset="0"/>
                                </a:rPr>
                                <m:t>𝑖𝑑</m:t>
                              </m:r>
                            </m:oMath>
                          </a14:m>
                          <a:endParaRPr lang="zh-CN" altLang="en-US" sz="1400" b="1" dirty="0">
                            <a:solidFill>
                              <a:schemeClr val="tx1"/>
                            </a:solidFill>
                            <a:latin typeface="+mj-ea"/>
                            <a:ea typeface="+mj-ea"/>
                          </a:endParaRPr>
                        </a:p>
                      </a:txBody>
                      <a:tcPr/>
                    </a:tc>
                    <a:tc>
                      <a:txBody>
                        <a:bodyPr/>
                        <a:lstStyle/>
                        <a:p>
                          <a:pPr algn="ctr"/>
                          <a:r>
                            <a:rPr lang="zh-CN" altLang="en-US" sz="1400" dirty="0"/>
                            <a:t>样本量</a:t>
                          </a:r>
                          <a:endParaRPr lang="zh-CN" altLang="en-US" sz="1400" b="1"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𝑉</m:t>
                                </m:r>
                                <m:r>
                                  <a:rPr lang="en-US" altLang="zh-CN" sz="1400" i="1" dirty="0" smtClean="0">
                                    <a:latin typeface="Cambria Math" panose="02040503050406030204" pitchFamily="18" charset="0"/>
                                  </a:rPr>
                                  <m:t>1 </m:t>
                                </m:r>
                                <m:r>
                                  <a:rPr lang="en-US" altLang="zh-CN" sz="1400" i="1" u="none" strike="noStrike" dirty="0" smtClean="0">
                                    <a:effectLst/>
                                    <a:latin typeface="Cambria Math" panose="02040503050406030204" pitchFamily="18" charset="0"/>
                                  </a:rPr>
                                  <m:t>𝐴𝑈𝐶</m:t>
                                </m:r>
                              </m:oMath>
                            </m:oMathPara>
                          </a14:m>
                          <a:endParaRPr lang="zh-CN" altLang="en-US" sz="1400" b="1"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𝑉</m:t>
                                </m:r>
                                <m:r>
                                  <a:rPr lang="en-US" altLang="zh-CN" sz="1400" i="1" dirty="0" smtClean="0">
                                    <a:latin typeface="Cambria Math" panose="02040503050406030204" pitchFamily="18" charset="0"/>
                                  </a:rPr>
                                  <m:t>2 </m:t>
                                </m:r>
                                <m:r>
                                  <a:rPr lang="en-US" altLang="zh-CN" sz="1400" i="1" u="none" strike="noStrike" dirty="0" smtClean="0">
                                    <a:effectLst/>
                                    <a:latin typeface="Cambria Math" panose="02040503050406030204" pitchFamily="18" charset="0"/>
                                  </a:rPr>
                                  <m:t>𝐴𝑈𝐶</m:t>
                                </m:r>
                              </m:oMath>
                            </m:oMathPara>
                          </a14:m>
                          <a:endParaRPr lang="zh-CN" altLang="en-US" sz="1400" b="1"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𝑉</m:t>
                                </m:r>
                                <m:r>
                                  <a:rPr lang="en-US" altLang="zh-CN" sz="1400" i="1" dirty="0" smtClean="0">
                                    <a:latin typeface="Cambria Math" panose="02040503050406030204" pitchFamily="18" charset="0"/>
                                  </a:rPr>
                                  <m:t>3 </m:t>
                                </m:r>
                                <m:r>
                                  <a:rPr lang="en-US" altLang="zh-CN" sz="1400" i="1" u="none" strike="noStrike" dirty="0" smtClean="0">
                                    <a:effectLst/>
                                    <a:latin typeface="Cambria Math" panose="02040503050406030204" pitchFamily="18" charset="0"/>
                                  </a:rPr>
                                  <m:t>𝐴𝑈𝐶</m:t>
                                </m:r>
                              </m:oMath>
                            </m:oMathPara>
                          </a14:m>
                          <a:endParaRPr lang="zh-CN" altLang="en-US" sz="1400" b="1" dirty="0">
                            <a:solidFill>
                              <a:schemeClr val="tx1"/>
                            </a:solidFill>
                            <a:latin typeface="+mj-ea"/>
                            <a:ea typeface="+mj-ea"/>
                          </a:endParaRPr>
                        </a:p>
                      </a:txBody>
                      <a:tcPr/>
                    </a:tc>
                    <a:extLst>
                      <a:ext uri="{0D108BD9-81ED-4DB2-BD59-A6C34878D82A}">
                        <a16:rowId xmlns:a16="http://schemas.microsoft.com/office/drawing/2014/main" val="1561062374"/>
                      </a:ext>
                    </a:extLst>
                  </a:tr>
                  <a:tr h="334439">
                    <a:tc>
                      <a:txBody>
                        <a:bodyPr/>
                        <a:lstStyle/>
                        <a:p>
                          <a:pPr algn="ctr"/>
                          <a:r>
                            <a:rPr lang="en-US" altLang="zh-CN" sz="1400" dirty="0"/>
                            <a:t>190</a:t>
                          </a:r>
                          <a:r>
                            <a:rPr lang="zh-CN" altLang="en-US" sz="1400" dirty="0"/>
                            <a:t>猿辅导</a:t>
                          </a:r>
                          <a:endParaRPr lang="zh-CN" altLang="en-US" sz="14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12</m:t>
                                </m:r>
                                <m:r>
                                  <a:rPr lang="en-US" altLang="zh-CN" sz="1400" i="1" dirty="0" smtClean="0">
                                    <a:latin typeface="Cambria Math" panose="02040503050406030204" pitchFamily="18" charset="0"/>
                                  </a:rPr>
                                  <m:t>𝑤</m:t>
                                </m:r>
                              </m:oMath>
                            </m:oMathPara>
                          </a14:m>
                          <a:endParaRPr lang="zh-CN" altLang="en-US" sz="14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0.8394</m:t>
                                </m:r>
                              </m:oMath>
                            </m:oMathPara>
                          </a14:m>
                          <a:endParaRPr lang="zh-CN" altLang="en-US" sz="14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0.8667(+</m:t>
                                </m:r>
                                <m:r>
                                  <a:rPr lang="en-US" altLang="zh-CN" sz="1400" i="1" dirty="0">
                                    <a:latin typeface="Cambria Math" panose="02040503050406030204" pitchFamily="18" charset="0"/>
                                  </a:rPr>
                                  <m:t>0.0273)</m:t>
                                </m:r>
                              </m:oMath>
                            </m:oMathPara>
                          </a14:m>
                          <a:endParaRPr lang="zh-CN" altLang="en-US" sz="14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0.8788(+0.0121)</m:t>
                                </m:r>
                              </m:oMath>
                            </m:oMathPara>
                          </a14:m>
                          <a:endParaRPr lang="zh-CN" altLang="en-US" sz="1400" b="0" dirty="0">
                            <a:solidFill>
                              <a:schemeClr val="tx1"/>
                            </a:solidFill>
                            <a:latin typeface="+mj-ea"/>
                            <a:ea typeface="+mj-ea"/>
                          </a:endParaRPr>
                        </a:p>
                      </a:txBody>
                      <a:tcPr/>
                    </a:tc>
                    <a:extLst>
                      <a:ext uri="{0D108BD9-81ED-4DB2-BD59-A6C34878D82A}">
                        <a16:rowId xmlns:a16="http://schemas.microsoft.com/office/drawing/2014/main" val="1383427438"/>
                      </a:ext>
                    </a:extLst>
                  </a:tr>
                  <a:tr h="334439">
                    <a:tc>
                      <a:txBody>
                        <a:bodyPr/>
                        <a:lstStyle/>
                        <a:p>
                          <a:pPr algn="ctr"/>
                          <a:r>
                            <a:rPr lang="en-US" altLang="zh-CN" sz="1400" dirty="0"/>
                            <a:t>246</a:t>
                          </a:r>
                          <a:r>
                            <a:rPr lang="zh-CN" altLang="en-US" sz="1400" dirty="0"/>
                            <a:t>疯读</a:t>
                          </a:r>
                          <a:endParaRPr lang="zh-CN" altLang="en-US" sz="14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200</m:t>
                                </m:r>
                                <m:r>
                                  <a:rPr lang="en-US" altLang="zh-CN" sz="1400" i="1" dirty="0" smtClean="0">
                                    <a:latin typeface="Cambria Math" panose="02040503050406030204" pitchFamily="18" charset="0"/>
                                  </a:rPr>
                                  <m:t>𝑤</m:t>
                                </m:r>
                              </m:oMath>
                            </m:oMathPara>
                          </a14:m>
                          <a:endParaRPr lang="zh-CN" altLang="en-US" sz="14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0.5778</m:t>
                                </m:r>
                              </m:oMath>
                            </m:oMathPara>
                          </a14:m>
                          <a:endParaRPr lang="zh-CN" altLang="en-US" sz="14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0.6179(+0.0401</m:t>
                                </m:r>
                                <m:r>
                                  <a:rPr lang="en-US" altLang="zh-CN" sz="1400" i="1" dirty="0">
                                    <a:latin typeface="Cambria Math" panose="02040503050406030204" pitchFamily="18" charset="0"/>
                                  </a:rPr>
                                  <m:t>)</m:t>
                                </m:r>
                              </m:oMath>
                            </m:oMathPara>
                          </a14:m>
                          <a:endParaRPr lang="zh-CN" altLang="en-US" sz="14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0.6244(+0.0065</m:t>
                                </m:r>
                                <m:r>
                                  <a:rPr lang="en-US" altLang="zh-CN" sz="1400" i="1" dirty="0">
                                    <a:latin typeface="Cambria Math" panose="02040503050406030204" pitchFamily="18" charset="0"/>
                                  </a:rPr>
                                  <m:t>)</m:t>
                                </m:r>
                              </m:oMath>
                            </m:oMathPara>
                          </a14:m>
                          <a:endParaRPr lang="zh-CN" altLang="en-US" sz="1400" b="0" dirty="0">
                            <a:solidFill>
                              <a:schemeClr val="tx1"/>
                            </a:solidFill>
                            <a:latin typeface="+mj-ea"/>
                            <a:ea typeface="+mj-ea"/>
                          </a:endParaRPr>
                        </a:p>
                      </a:txBody>
                      <a:tcPr/>
                    </a:tc>
                    <a:extLst>
                      <a:ext uri="{0D108BD9-81ED-4DB2-BD59-A6C34878D82A}">
                        <a16:rowId xmlns:a16="http://schemas.microsoft.com/office/drawing/2014/main" val="686037809"/>
                      </a:ext>
                    </a:extLst>
                  </a:tr>
                  <a:tr h="334439">
                    <a:tc>
                      <a:txBody>
                        <a:bodyPr/>
                        <a:lstStyle/>
                        <a:p>
                          <a:pPr algn="ctr"/>
                          <a:r>
                            <a:rPr lang="en-US" altLang="zh-CN" sz="1400" dirty="0"/>
                            <a:t>293</a:t>
                          </a:r>
                          <a:r>
                            <a:rPr lang="zh-CN" altLang="en-US" sz="1400" dirty="0"/>
                            <a:t>必看</a:t>
                          </a:r>
                          <a:endParaRPr lang="zh-CN" altLang="en-US" sz="14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7</m:t>
                                </m:r>
                                <m:r>
                                  <a:rPr lang="en-US" altLang="zh-CN" sz="1400" b="0" i="1" dirty="0" smtClean="0">
                                    <a:latin typeface="Cambria Math" panose="02040503050406030204" pitchFamily="18" charset="0"/>
                                  </a:rPr>
                                  <m:t>3</m:t>
                                </m:r>
                                <m:r>
                                  <a:rPr lang="en-US" altLang="zh-CN" sz="1400" i="1" dirty="0" smtClean="0">
                                    <a:latin typeface="Cambria Math" panose="02040503050406030204" pitchFamily="18" charset="0"/>
                                  </a:rPr>
                                  <m:t>0</m:t>
                                </m:r>
                                <m:r>
                                  <a:rPr lang="en-US" altLang="zh-CN" sz="1400" i="1" dirty="0" smtClean="0">
                                    <a:latin typeface="Cambria Math" panose="02040503050406030204" pitchFamily="18" charset="0"/>
                                  </a:rPr>
                                  <m:t>𝑤</m:t>
                                </m:r>
                              </m:oMath>
                            </m:oMathPara>
                          </a14:m>
                          <a:endParaRPr lang="zh-CN" altLang="en-US" sz="14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0.54</m:t>
                                </m:r>
                                <m:r>
                                  <a:rPr lang="en-US" altLang="zh-CN" sz="1400" b="0" i="1" dirty="0" smtClean="0">
                                    <a:latin typeface="Cambria Math" panose="02040503050406030204" pitchFamily="18" charset="0"/>
                                  </a:rPr>
                                  <m:t>65</m:t>
                                </m:r>
                              </m:oMath>
                            </m:oMathPara>
                          </a14:m>
                          <a:endParaRPr lang="zh-CN" altLang="en-US" sz="14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0.5705(+0.02</m:t>
                                </m:r>
                                <m:r>
                                  <a:rPr lang="en-US" altLang="zh-CN" sz="1400" b="0" i="1" dirty="0" smtClean="0">
                                    <a:latin typeface="Cambria Math" panose="02040503050406030204" pitchFamily="18" charset="0"/>
                                  </a:rPr>
                                  <m:t>40</m:t>
                                </m:r>
                                <m:r>
                                  <a:rPr lang="en-US" altLang="zh-CN" sz="1400" i="1" dirty="0">
                                    <a:latin typeface="Cambria Math" panose="02040503050406030204" pitchFamily="18" charset="0"/>
                                  </a:rPr>
                                  <m:t>)</m:t>
                                </m:r>
                              </m:oMath>
                            </m:oMathPara>
                          </a14:m>
                          <a:endParaRPr lang="zh-CN" altLang="en-US" sz="14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0.5784(+0.0079</m:t>
                                </m:r>
                                <m:r>
                                  <a:rPr lang="en-US" altLang="zh-CN" sz="1400" i="1" dirty="0">
                                    <a:latin typeface="Cambria Math" panose="02040503050406030204" pitchFamily="18" charset="0"/>
                                  </a:rPr>
                                  <m:t>)</m:t>
                                </m:r>
                              </m:oMath>
                            </m:oMathPara>
                          </a14:m>
                          <a:endParaRPr lang="zh-CN" altLang="en-US" sz="1400" b="0" dirty="0">
                            <a:solidFill>
                              <a:schemeClr val="tx1"/>
                            </a:solidFill>
                            <a:latin typeface="+mj-ea"/>
                            <a:ea typeface="+mj-ea"/>
                          </a:endParaRPr>
                        </a:p>
                      </a:txBody>
                      <a:tcPr/>
                    </a:tc>
                    <a:extLst>
                      <a:ext uri="{0D108BD9-81ED-4DB2-BD59-A6C34878D82A}">
                        <a16:rowId xmlns:a16="http://schemas.microsoft.com/office/drawing/2014/main" val="637142054"/>
                      </a:ext>
                    </a:extLst>
                  </a:tr>
                  <a:tr h="334439">
                    <a:tc>
                      <a:txBody>
                        <a:bodyPr/>
                        <a:lstStyle/>
                        <a:p>
                          <a:pPr algn="ctr"/>
                          <a:r>
                            <a:rPr lang="en-US" altLang="zh-CN" sz="1400" dirty="0"/>
                            <a:t>321</a:t>
                          </a:r>
                          <a:r>
                            <a:rPr lang="zh-CN" altLang="en-US" sz="1400" dirty="0"/>
                            <a:t>斗罗</a:t>
                          </a:r>
                          <a:endParaRPr lang="zh-CN" altLang="en-US" sz="14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450</m:t>
                                </m:r>
                                <m:r>
                                  <a:rPr lang="en-US" altLang="zh-CN" sz="1400" i="1" dirty="0" smtClean="0">
                                    <a:latin typeface="Cambria Math" panose="02040503050406030204" pitchFamily="18" charset="0"/>
                                  </a:rPr>
                                  <m:t>𝑤</m:t>
                                </m:r>
                              </m:oMath>
                            </m:oMathPara>
                          </a14:m>
                          <a:endParaRPr lang="zh-CN" altLang="en-US" sz="14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0.</m:t>
                                </m:r>
                                <m:r>
                                  <a:rPr lang="en-US" altLang="zh-CN" sz="1400" b="0" i="1" dirty="0" smtClean="0">
                                    <a:latin typeface="Cambria Math" panose="02040503050406030204" pitchFamily="18" charset="0"/>
                                  </a:rPr>
                                  <m:t>8</m:t>
                                </m:r>
                                <m:r>
                                  <a:rPr lang="en-US" altLang="zh-CN" sz="1400" i="1" dirty="0" smtClean="0">
                                    <a:latin typeface="Cambria Math" panose="02040503050406030204" pitchFamily="18" charset="0"/>
                                  </a:rPr>
                                  <m:t>2</m:t>
                                </m:r>
                                <m:r>
                                  <a:rPr lang="en-US" altLang="zh-CN" sz="1400" b="0" i="1" dirty="0" smtClean="0">
                                    <a:latin typeface="Cambria Math" panose="02040503050406030204" pitchFamily="18" charset="0"/>
                                  </a:rPr>
                                  <m:t>76</m:t>
                                </m:r>
                              </m:oMath>
                            </m:oMathPara>
                          </a14:m>
                          <a:endParaRPr lang="zh-CN" altLang="en-US" sz="14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0.</m:t>
                                </m:r>
                                <m:r>
                                  <a:rPr lang="en-US" altLang="zh-CN" sz="1400" b="0" i="1" dirty="0" smtClean="0">
                                    <a:latin typeface="Cambria Math" panose="02040503050406030204" pitchFamily="18" charset="0"/>
                                  </a:rPr>
                                  <m:t>8466</m:t>
                                </m:r>
                                <m:r>
                                  <a:rPr lang="en-US" altLang="zh-CN" sz="1400" i="1" dirty="0" smtClean="0">
                                    <a:latin typeface="Cambria Math" panose="02040503050406030204" pitchFamily="18" charset="0"/>
                                  </a:rPr>
                                  <m:t>(+0.0</m:t>
                                </m:r>
                                <m:r>
                                  <a:rPr lang="en-US" altLang="zh-CN" sz="1400" b="0" i="1" dirty="0" smtClean="0">
                                    <a:latin typeface="Cambria Math" panose="02040503050406030204" pitchFamily="18" charset="0"/>
                                  </a:rPr>
                                  <m:t>1</m:t>
                                </m:r>
                                <m:r>
                                  <a:rPr lang="en-US" altLang="zh-CN" sz="1400" i="1" dirty="0" smtClean="0">
                                    <a:latin typeface="Cambria Math" panose="02040503050406030204" pitchFamily="18" charset="0"/>
                                  </a:rPr>
                                  <m:t>90)</m:t>
                                </m:r>
                              </m:oMath>
                            </m:oMathPara>
                          </a14:m>
                          <a:endParaRPr lang="zh-CN" altLang="en-US" sz="14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0.</m:t>
                                </m:r>
                                <m:r>
                                  <a:rPr lang="en-US" altLang="zh-CN" sz="1400" b="0" i="1" dirty="0" smtClean="0">
                                    <a:latin typeface="Cambria Math" panose="02040503050406030204" pitchFamily="18" charset="0"/>
                                  </a:rPr>
                                  <m:t>8</m:t>
                                </m:r>
                                <m:r>
                                  <a:rPr lang="en-US" altLang="zh-CN" sz="1400" i="1" dirty="0" smtClean="0">
                                    <a:latin typeface="Cambria Math" panose="02040503050406030204" pitchFamily="18" charset="0"/>
                                  </a:rPr>
                                  <m:t>6</m:t>
                                </m:r>
                                <m:r>
                                  <a:rPr lang="en-US" altLang="zh-CN" sz="1400" b="0" i="1" dirty="0" smtClean="0">
                                    <a:latin typeface="Cambria Math" panose="02040503050406030204" pitchFamily="18" charset="0"/>
                                  </a:rPr>
                                  <m:t>17</m:t>
                                </m:r>
                                <m:r>
                                  <a:rPr lang="en-US" altLang="zh-CN" sz="1400" i="1" dirty="0" smtClean="0">
                                    <a:latin typeface="Cambria Math" panose="02040503050406030204" pitchFamily="18" charset="0"/>
                                  </a:rPr>
                                  <m:t>(+0.01</m:t>
                                </m:r>
                                <m:r>
                                  <a:rPr lang="en-US" altLang="zh-CN" sz="1400" b="0" i="1" dirty="0" smtClean="0">
                                    <a:latin typeface="Cambria Math" panose="02040503050406030204" pitchFamily="18" charset="0"/>
                                  </a:rPr>
                                  <m:t>51</m:t>
                                </m:r>
                                <m:r>
                                  <a:rPr lang="en-US" altLang="zh-CN" sz="1400" i="1" dirty="0">
                                    <a:latin typeface="Cambria Math" panose="02040503050406030204" pitchFamily="18" charset="0"/>
                                  </a:rPr>
                                  <m:t>)</m:t>
                                </m:r>
                              </m:oMath>
                            </m:oMathPara>
                          </a14:m>
                          <a:endParaRPr lang="zh-CN" altLang="en-US" sz="1400" b="0" dirty="0">
                            <a:solidFill>
                              <a:schemeClr val="tx1"/>
                            </a:solidFill>
                            <a:latin typeface="+mj-ea"/>
                            <a:ea typeface="+mj-ea"/>
                          </a:endParaRPr>
                        </a:p>
                      </a:txBody>
                      <a:tcPr/>
                    </a:tc>
                    <a:extLst>
                      <a:ext uri="{0D108BD9-81ED-4DB2-BD59-A6C34878D82A}">
                        <a16:rowId xmlns:a16="http://schemas.microsoft.com/office/drawing/2014/main" val="2495323737"/>
                      </a:ext>
                    </a:extLst>
                  </a:tr>
                </a:tbl>
              </a:graphicData>
            </a:graphic>
          </p:graphicFrame>
        </mc:Choice>
        <mc:Fallback xmlns="">
          <p:graphicFrame>
            <p:nvGraphicFramePr>
              <p:cNvPr id="16" name="表格 25">
                <a:extLst>
                  <a:ext uri="{FF2B5EF4-FFF2-40B4-BE49-F238E27FC236}">
                    <a16:creationId xmlns:a16="http://schemas.microsoft.com/office/drawing/2014/main" id="{0FFA4CF1-4A44-4ABA-AA67-7F1BCD1EE576}"/>
                  </a:ext>
                </a:extLst>
              </p:cNvPr>
              <p:cNvGraphicFramePr>
                <a:graphicFrameLocks noGrp="1"/>
              </p:cNvGraphicFramePr>
              <p:nvPr>
                <p:extLst>
                  <p:ext uri="{D42A27DB-BD31-4B8C-83A1-F6EECF244321}">
                    <p14:modId xmlns:p14="http://schemas.microsoft.com/office/powerpoint/2010/main" val="1556163804"/>
                  </p:ext>
                </p:extLst>
              </p:nvPr>
            </p:nvGraphicFramePr>
            <p:xfrm>
              <a:off x="107185" y="1085849"/>
              <a:ext cx="5811014" cy="1667957"/>
            </p:xfrm>
            <a:graphic>
              <a:graphicData uri="http://schemas.openxmlformats.org/drawingml/2006/table">
                <a:tbl>
                  <a:tblPr firstRow="1" bandRow="1">
                    <a:tableStyleId>{BDBED569-4797-4DF1-A0F4-6AAB3CD982D8}</a:tableStyleId>
                  </a:tblPr>
                  <a:tblGrid>
                    <a:gridCol w="1048515">
                      <a:extLst>
                        <a:ext uri="{9D8B030D-6E8A-4147-A177-3AD203B41FA5}">
                          <a16:colId xmlns:a16="http://schemas.microsoft.com/office/drawing/2014/main" val="3483758358"/>
                        </a:ext>
                      </a:extLst>
                    </a:gridCol>
                    <a:gridCol w="729908">
                      <a:extLst>
                        <a:ext uri="{9D8B030D-6E8A-4147-A177-3AD203B41FA5}">
                          <a16:colId xmlns:a16="http://schemas.microsoft.com/office/drawing/2014/main" val="351809876"/>
                        </a:ext>
                      </a:extLst>
                    </a:gridCol>
                    <a:gridCol w="854524">
                      <a:extLst>
                        <a:ext uri="{9D8B030D-6E8A-4147-A177-3AD203B41FA5}">
                          <a16:colId xmlns:a16="http://schemas.microsoft.com/office/drawing/2014/main" val="2554382663"/>
                        </a:ext>
                      </a:extLst>
                    </a:gridCol>
                    <a:gridCol w="1534448">
                      <a:extLst>
                        <a:ext uri="{9D8B030D-6E8A-4147-A177-3AD203B41FA5}">
                          <a16:colId xmlns:a16="http://schemas.microsoft.com/office/drawing/2014/main" val="2695278378"/>
                        </a:ext>
                      </a:extLst>
                    </a:gridCol>
                    <a:gridCol w="1643619">
                      <a:extLst>
                        <a:ext uri="{9D8B030D-6E8A-4147-A177-3AD203B41FA5}">
                          <a16:colId xmlns:a16="http://schemas.microsoft.com/office/drawing/2014/main" val="3057123358"/>
                        </a:ext>
                      </a:extLst>
                    </a:gridCol>
                  </a:tblGrid>
                  <a:tr h="330201">
                    <a:tc>
                      <a:txBody>
                        <a:bodyPr/>
                        <a:lstStyle/>
                        <a:p>
                          <a:endParaRPr lang="zh-CN"/>
                        </a:p>
                      </a:txBody>
                      <a:tcPr>
                        <a:blipFill>
                          <a:blip r:embed="rId4"/>
                          <a:stretch>
                            <a:fillRect l="-581" t="-7407" r="-456395" b="-416667"/>
                          </a:stretch>
                        </a:blipFill>
                      </a:tcPr>
                    </a:tc>
                    <a:tc>
                      <a:txBody>
                        <a:bodyPr/>
                        <a:lstStyle/>
                        <a:p>
                          <a:pPr algn="ctr"/>
                          <a:r>
                            <a:rPr lang="zh-CN" altLang="en-US" sz="1400" dirty="0"/>
                            <a:t>样本量</a:t>
                          </a:r>
                          <a:endParaRPr lang="zh-CN" altLang="en-US" sz="1400" b="1" dirty="0">
                            <a:solidFill>
                              <a:schemeClr val="tx1"/>
                            </a:solidFill>
                            <a:latin typeface="+mj-ea"/>
                            <a:ea typeface="+mj-ea"/>
                          </a:endParaRPr>
                        </a:p>
                      </a:txBody>
                      <a:tcPr/>
                    </a:tc>
                    <a:tc>
                      <a:txBody>
                        <a:bodyPr/>
                        <a:lstStyle/>
                        <a:p>
                          <a:endParaRPr lang="zh-CN"/>
                        </a:p>
                      </a:txBody>
                      <a:tcPr>
                        <a:blipFill>
                          <a:blip r:embed="rId4"/>
                          <a:stretch>
                            <a:fillRect l="-209286" t="-7407" r="-375000" b="-416667"/>
                          </a:stretch>
                        </a:blipFill>
                      </a:tcPr>
                    </a:tc>
                    <a:tc>
                      <a:txBody>
                        <a:bodyPr/>
                        <a:lstStyle/>
                        <a:p>
                          <a:endParaRPr lang="zh-CN"/>
                        </a:p>
                      </a:txBody>
                      <a:tcPr>
                        <a:blipFill>
                          <a:blip r:embed="rId4"/>
                          <a:stretch>
                            <a:fillRect l="-171825" t="-7407" r="-108333" b="-416667"/>
                          </a:stretch>
                        </a:blipFill>
                      </a:tcPr>
                    </a:tc>
                    <a:tc>
                      <a:txBody>
                        <a:bodyPr/>
                        <a:lstStyle/>
                        <a:p>
                          <a:endParaRPr lang="zh-CN"/>
                        </a:p>
                      </a:txBody>
                      <a:tcPr>
                        <a:blipFill>
                          <a:blip r:embed="rId4"/>
                          <a:stretch>
                            <a:fillRect l="-253704" t="-7407" r="-1111" b="-416667"/>
                          </a:stretch>
                        </a:blipFill>
                      </a:tcPr>
                    </a:tc>
                    <a:extLst>
                      <a:ext uri="{0D108BD9-81ED-4DB2-BD59-A6C34878D82A}">
                        <a16:rowId xmlns:a16="http://schemas.microsoft.com/office/drawing/2014/main" val="1561062374"/>
                      </a:ext>
                    </a:extLst>
                  </a:tr>
                  <a:tr h="334439">
                    <a:tc>
                      <a:txBody>
                        <a:bodyPr/>
                        <a:lstStyle/>
                        <a:p>
                          <a:pPr algn="ctr"/>
                          <a:r>
                            <a:rPr lang="en-US" altLang="zh-CN" sz="1400" dirty="0"/>
                            <a:t>190</a:t>
                          </a:r>
                          <a:r>
                            <a:rPr lang="zh-CN" altLang="en-US" sz="1400" dirty="0"/>
                            <a:t>猿辅导</a:t>
                          </a:r>
                          <a:endParaRPr lang="zh-CN" altLang="en-US" sz="1400" b="0" dirty="0">
                            <a:solidFill>
                              <a:schemeClr val="tx1"/>
                            </a:solidFill>
                            <a:latin typeface="+mj-ea"/>
                            <a:ea typeface="+mj-ea"/>
                          </a:endParaRPr>
                        </a:p>
                      </a:txBody>
                      <a:tcPr/>
                    </a:tc>
                    <a:tc>
                      <a:txBody>
                        <a:bodyPr/>
                        <a:lstStyle/>
                        <a:p>
                          <a:endParaRPr lang="zh-CN"/>
                        </a:p>
                      </a:txBody>
                      <a:tcPr>
                        <a:blipFill>
                          <a:blip r:embed="rId4"/>
                          <a:stretch>
                            <a:fillRect l="-144167" t="-105455" r="-554167" b="-309091"/>
                          </a:stretch>
                        </a:blipFill>
                      </a:tcPr>
                    </a:tc>
                    <a:tc>
                      <a:txBody>
                        <a:bodyPr/>
                        <a:lstStyle/>
                        <a:p>
                          <a:endParaRPr lang="zh-CN"/>
                        </a:p>
                      </a:txBody>
                      <a:tcPr>
                        <a:blipFill>
                          <a:blip r:embed="rId4"/>
                          <a:stretch>
                            <a:fillRect l="-209286" t="-105455" r="-375000" b="-309091"/>
                          </a:stretch>
                        </a:blipFill>
                      </a:tcPr>
                    </a:tc>
                    <a:tc>
                      <a:txBody>
                        <a:bodyPr/>
                        <a:lstStyle/>
                        <a:p>
                          <a:endParaRPr lang="zh-CN"/>
                        </a:p>
                      </a:txBody>
                      <a:tcPr>
                        <a:blipFill>
                          <a:blip r:embed="rId4"/>
                          <a:stretch>
                            <a:fillRect l="-171825" t="-105455" r="-108333" b="-309091"/>
                          </a:stretch>
                        </a:blipFill>
                      </a:tcPr>
                    </a:tc>
                    <a:tc>
                      <a:txBody>
                        <a:bodyPr/>
                        <a:lstStyle/>
                        <a:p>
                          <a:endParaRPr lang="zh-CN"/>
                        </a:p>
                      </a:txBody>
                      <a:tcPr>
                        <a:blipFill>
                          <a:blip r:embed="rId4"/>
                          <a:stretch>
                            <a:fillRect l="-253704" t="-105455" r="-1111" b="-309091"/>
                          </a:stretch>
                        </a:blipFill>
                      </a:tcPr>
                    </a:tc>
                    <a:extLst>
                      <a:ext uri="{0D108BD9-81ED-4DB2-BD59-A6C34878D82A}">
                        <a16:rowId xmlns:a16="http://schemas.microsoft.com/office/drawing/2014/main" val="1383427438"/>
                      </a:ext>
                    </a:extLst>
                  </a:tr>
                  <a:tr h="334439">
                    <a:tc>
                      <a:txBody>
                        <a:bodyPr/>
                        <a:lstStyle/>
                        <a:p>
                          <a:pPr algn="ctr"/>
                          <a:r>
                            <a:rPr lang="en-US" altLang="zh-CN" sz="1400" dirty="0"/>
                            <a:t>246</a:t>
                          </a:r>
                          <a:r>
                            <a:rPr lang="zh-CN" altLang="en-US" sz="1400" dirty="0"/>
                            <a:t>疯读</a:t>
                          </a:r>
                          <a:endParaRPr lang="zh-CN" altLang="en-US" sz="1400" b="0" dirty="0">
                            <a:solidFill>
                              <a:schemeClr val="tx1"/>
                            </a:solidFill>
                            <a:latin typeface="+mj-ea"/>
                            <a:ea typeface="+mj-ea"/>
                          </a:endParaRPr>
                        </a:p>
                      </a:txBody>
                      <a:tcPr/>
                    </a:tc>
                    <a:tc>
                      <a:txBody>
                        <a:bodyPr/>
                        <a:lstStyle/>
                        <a:p>
                          <a:endParaRPr lang="zh-CN"/>
                        </a:p>
                      </a:txBody>
                      <a:tcPr>
                        <a:blipFill>
                          <a:blip r:embed="rId4"/>
                          <a:stretch>
                            <a:fillRect l="-144167" t="-205455" r="-554167" b="-209091"/>
                          </a:stretch>
                        </a:blipFill>
                      </a:tcPr>
                    </a:tc>
                    <a:tc>
                      <a:txBody>
                        <a:bodyPr/>
                        <a:lstStyle/>
                        <a:p>
                          <a:endParaRPr lang="zh-CN"/>
                        </a:p>
                      </a:txBody>
                      <a:tcPr>
                        <a:blipFill>
                          <a:blip r:embed="rId4"/>
                          <a:stretch>
                            <a:fillRect l="-209286" t="-205455" r="-375000" b="-209091"/>
                          </a:stretch>
                        </a:blipFill>
                      </a:tcPr>
                    </a:tc>
                    <a:tc>
                      <a:txBody>
                        <a:bodyPr/>
                        <a:lstStyle/>
                        <a:p>
                          <a:endParaRPr lang="zh-CN"/>
                        </a:p>
                      </a:txBody>
                      <a:tcPr>
                        <a:blipFill>
                          <a:blip r:embed="rId4"/>
                          <a:stretch>
                            <a:fillRect l="-171825" t="-205455" r="-108333" b="-209091"/>
                          </a:stretch>
                        </a:blipFill>
                      </a:tcPr>
                    </a:tc>
                    <a:tc>
                      <a:txBody>
                        <a:bodyPr/>
                        <a:lstStyle/>
                        <a:p>
                          <a:endParaRPr lang="zh-CN"/>
                        </a:p>
                      </a:txBody>
                      <a:tcPr>
                        <a:blipFill>
                          <a:blip r:embed="rId4"/>
                          <a:stretch>
                            <a:fillRect l="-253704" t="-205455" r="-1111" b="-209091"/>
                          </a:stretch>
                        </a:blipFill>
                      </a:tcPr>
                    </a:tc>
                    <a:extLst>
                      <a:ext uri="{0D108BD9-81ED-4DB2-BD59-A6C34878D82A}">
                        <a16:rowId xmlns:a16="http://schemas.microsoft.com/office/drawing/2014/main" val="686037809"/>
                      </a:ext>
                    </a:extLst>
                  </a:tr>
                  <a:tr h="334439">
                    <a:tc>
                      <a:txBody>
                        <a:bodyPr/>
                        <a:lstStyle/>
                        <a:p>
                          <a:pPr algn="ctr"/>
                          <a:r>
                            <a:rPr lang="en-US" altLang="zh-CN" sz="1400" dirty="0"/>
                            <a:t>293</a:t>
                          </a:r>
                          <a:r>
                            <a:rPr lang="zh-CN" altLang="en-US" sz="1400" dirty="0"/>
                            <a:t>必看</a:t>
                          </a:r>
                          <a:endParaRPr lang="zh-CN" altLang="en-US" sz="1400" b="0" dirty="0">
                            <a:solidFill>
                              <a:schemeClr val="tx1"/>
                            </a:solidFill>
                            <a:latin typeface="+mj-ea"/>
                            <a:ea typeface="+mj-ea"/>
                          </a:endParaRPr>
                        </a:p>
                      </a:txBody>
                      <a:tcPr/>
                    </a:tc>
                    <a:tc>
                      <a:txBody>
                        <a:bodyPr/>
                        <a:lstStyle/>
                        <a:p>
                          <a:endParaRPr lang="zh-CN"/>
                        </a:p>
                      </a:txBody>
                      <a:tcPr>
                        <a:blipFill>
                          <a:blip r:embed="rId4"/>
                          <a:stretch>
                            <a:fillRect l="-144167" t="-305455" r="-554167" b="-109091"/>
                          </a:stretch>
                        </a:blipFill>
                      </a:tcPr>
                    </a:tc>
                    <a:tc>
                      <a:txBody>
                        <a:bodyPr/>
                        <a:lstStyle/>
                        <a:p>
                          <a:endParaRPr lang="zh-CN"/>
                        </a:p>
                      </a:txBody>
                      <a:tcPr>
                        <a:blipFill>
                          <a:blip r:embed="rId4"/>
                          <a:stretch>
                            <a:fillRect l="-209286" t="-305455" r="-375000" b="-109091"/>
                          </a:stretch>
                        </a:blipFill>
                      </a:tcPr>
                    </a:tc>
                    <a:tc>
                      <a:txBody>
                        <a:bodyPr/>
                        <a:lstStyle/>
                        <a:p>
                          <a:endParaRPr lang="zh-CN"/>
                        </a:p>
                      </a:txBody>
                      <a:tcPr>
                        <a:blipFill>
                          <a:blip r:embed="rId4"/>
                          <a:stretch>
                            <a:fillRect l="-171825" t="-305455" r="-108333" b="-109091"/>
                          </a:stretch>
                        </a:blipFill>
                      </a:tcPr>
                    </a:tc>
                    <a:tc>
                      <a:txBody>
                        <a:bodyPr/>
                        <a:lstStyle/>
                        <a:p>
                          <a:endParaRPr lang="zh-CN"/>
                        </a:p>
                      </a:txBody>
                      <a:tcPr>
                        <a:blipFill>
                          <a:blip r:embed="rId4"/>
                          <a:stretch>
                            <a:fillRect l="-253704" t="-305455" r="-1111" b="-109091"/>
                          </a:stretch>
                        </a:blipFill>
                      </a:tcPr>
                    </a:tc>
                    <a:extLst>
                      <a:ext uri="{0D108BD9-81ED-4DB2-BD59-A6C34878D82A}">
                        <a16:rowId xmlns:a16="http://schemas.microsoft.com/office/drawing/2014/main" val="637142054"/>
                      </a:ext>
                    </a:extLst>
                  </a:tr>
                  <a:tr h="334439">
                    <a:tc>
                      <a:txBody>
                        <a:bodyPr/>
                        <a:lstStyle/>
                        <a:p>
                          <a:pPr algn="ctr"/>
                          <a:r>
                            <a:rPr lang="en-US" altLang="zh-CN" sz="1400" dirty="0"/>
                            <a:t>321</a:t>
                          </a:r>
                          <a:r>
                            <a:rPr lang="zh-CN" altLang="en-US" sz="1400" dirty="0"/>
                            <a:t>斗罗</a:t>
                          </a:r>
                          <a:endParaRPr lang="zh-CN" altLang="en-US" sz="1400" b="0" dirty="0">
                            <a:solidFill>
                              <a:schemeClr val="tx1"/>
                            </a:solidFill>
                            <a:latin typeface="+mj-ea"/>
                            <a:ea typeface="+mj-ea"/>
                          </a:endParaRPr>
                        </a:p>
                      </a:txBody>
                      <a:tcPr/>
                    </a:tc>
                    <a:tc>
                      <a:txBody>
                        <a:bodyPr/>
                        <a:lstStyle/>
                        <a:p>
                          <a:endParaRPr lang="zh-CN"/>
                        </a:p>
                      </a:txBody>
                      <a:tcPr>
                        <a:blipFill>
                          <a:blip r:embed="rId4"/>
                          <a:stretch>
                            <a:fillRect l="-144167" t="-405455" r="-554167" b="-9091"/>
                          </a:stretch>
                        </a:blipFill>
                      </a:tcPr>
                    </a:tc>
                    <a:tc>
                      <a:txBody>
                        <a:bodyPr/>
                        <a:lstStyle/>
                        <a:p>
                          <a:endParaRPr lang="zh-CN"/>
                        </a:p>
                      </a:txBody>
                      <a:tcPr>
                        <a:blipFill>
                          <a:blip r:embed="rId4"/>
                          <a:stretch>
                            <a:fillRect l="-209286" t="-405455" r="-375000" b="-9091"/>
                          </a:stretch>
                        </a:blipFill>
                      </a:tcPr>
                    </a:tc>
                    <a:tc>
                      <a:txBody>
                        <a:bodyPr/>
                        <a:lstStyle/>
                        <a:p>
                          <a:endParaRPr lang="zh-CN"/>
                        </a:p>
                      </a:txBody>
                      <a:tcPr>
                        <a:blipFill>
                          <a:blip r:embed="rId4"/>
                          <a:stretch>
                            <a:fillRect l="-171825" t="-405455" r="-108333" b="-9091"/>
                          </a:stretch>
                        </a:blipFill>
                      </a:tcPr>
                    </a:tc>
                    <a:tc>
                      <a:txBody>
                        <a:bodyPr/>
                        <a:lstStyle/>
                        <a:p>
                          <a:endParaRPr lang="zh-CN"/>
                        </a:p>
                      </a:txBody>
                      <a:tcPr>
                        <a:blipFill>
                          <a:blip r:embed="rId4"/>
                          <a:stretch>
                            <a:fillRect l="-253704" t="-405455" r="-1111" b="-9091"/>
                          </a:stretch>
                        </a:blipFill>
                      </a:tcPr>
                    </a:tc>
                    <a:extLst>
                      <a:ext uri="{0D108BD9-81ED-4DB2-BD59-A6C34878D82A}">
                        <a16:rowId xmlns:a16="http://schemas.microsoft.com/office/drawing/2014/main" val="24953237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表格 17">
                <a:extLst>
                  <a:ext uri="{FF2B5EF4-FFF2-40B4-BE49-F238E27FC236}">
                    <a16:creationId xmlns:a16="http://schemas.microsoft.com/office/drawing/2014/main" id="{97C551D1-B964-4CA7-84ED-E4FCC2D48CE3}"/>
                  </a:ext>
                </a:extLst>
              </p:cNvPr>
              <p:cNvGraphicFramePr>
                <a:graphicFrameLocks noGrp="1"/>
              </p:cNvGraphicFramePr>
              <p:nvPr>
                <p:extLst>
                  <p:ext uri="{D42A27DB-BD31-4B8C-83A1-F6EECF244321}">
                    <p14:modId xmlns:p14="http://schemas.microsoft.com/office/powerpoint/2010/main" val="281224629"/>
                  </p:ext>
                </p:extLst>
              </p:nvPr>
            </p:nvGraphicFramePr>
            <p:xfrm>
              <a:off x="6188856" y="1657349"/>
              <a:ext cx="5210572" cy="3351374"/>
            </p:xfrm>
            <a:graphic>
              <a:graphicData uri="http://schemas.openxmlformats.org/drawingml/2006/table">
                <a:tbl>
                  <a:tblPr>
                    <a:tableStyleId>{5940675A-B579-460E-94D1-54222C63F5DA}</a:tableStyleId>
                  </a:tblPr>
                  <a:tblGrid>
                    <a:gridCol w="740780">
                      <a:extLst>
                        <a:ext uri="{9D8B030D-6E8A-4147-A177-3AD203B41FA5}">
                          <a16:colId xmlns:a16="http://schemas.microsoft.com/office/drawing/2014/main" val="387699169"/>
                        </a:ext>
                      </a:extLst>
                    </a:gridCol>
                    <a:gridCol w="939710">
                      <a:extLst>
                        <a:ext uri="{9D8B030D-6E8A-4147-A177-3AD203B41FA5}">
                          <a16:colId xmlns:a16="http://schemas.microsoft.com/office/drawing/2014/main" val="2378950963"/>
                        </a:ext>
                      </a:extLst>
                    </a:gridCol>
                    <a:gridCol w="2152402">
                      <a:extLst>
                        <a:ext uri="{9D8B030D-6E8A-4147-A177-3AD203B41FA5}">
                          <a16:colId xmlns:a16="http://schemas.microsoft.com/office/drawing/2014/main" val="3466162632"/>
                        </a:ext>
                      </a:extLst>
                    </a:gridCol>
                    <a:gridCol w="1377680">
                      <a:extLst>
                        <a:ext uri="{9D8B030D-6E8A-4147-A177-3AD203B41FA5}">
                          <a16:colId xmlns:a16="http://schemas.microsoft.com/office/drawing/2014/main" val="2122599150"/>
                        </a:ext>
                      </a:extLst>
                    </a:gridCol>
                  </a:tblGrid>
                  <a:tr h="485269">
                    <a:tc>
                      <a:txBody>
                        <a:bodyPr/>
                        <a:lstStyle/>
                        <a:p>
                          <a:pPr algn="ctr" fontAlgn="ctr"/>
                          <a:r>
                            <a:rPr lang="zh-CN" altLang="en-US" sz="1200" b="1" u="none" strike="noStrike" dirty="0">
                              <a:solidFill>
                                <a:schemeClr val="tx1"/>
                              </a:solidFill>
                              <a:effectLst/>
                              <a:latin typeface="+mj-ea"/>
                              <a:ea typeface="+mj-ea"/>
                            </a:rPr>
                            <a:t>广告主</a:t>
                          </a:r>
                          <a:endParaRPr lang="zh-CN" altLang="en-US" sz="1200" b="1" i="0" u="none" strike="noStrike" dirty="0">
                            <a:solidFill>
                              <a:schemeClr val="tx1"/>
                            </a:solidFill>
                            <a:effectLst/>
                            <a:latin typeface="+mj-ea"/>
                            <a:ea typeface="+mj-ea"/>
                          </a:endParaRPr>
                        </a:p>
                      </a:txBody>
                      <a:tcPr marL="0" marR="0" marT="0" marB="0" anchor="ctr"/>
                    </a:tc>
                    <a:tc>
                      <a:txBody>
                        <a:bodyPr/>
                        <a:lstStyle/>
                        <a:p>
                          <a:pPr algn="ctr" fontAlgn="ctr"/>
                          <a:r>
                            <a:rPr lang="zh-CN" altLang="en-US" sz="1200" b="1" u="none" strike="noStrike" dirty="0">
                              <a:solidFill>
                                <a:schemeClr val="tx1"/>
                              </a:solidFill>
                              <a:effectLst/>
                              <a:latin typeface="+mj-ea"/>
                              <a:ea typeface="+mj-ea"/>
                            </a:rPr>
                            <a:t>后端加强点</a:t>
                          </a:r>
                          <a:endParaRPr lang="zh-CN" altLang="en-US" sz="1200" b="1" i="0" u="none" strike="noStrike" dirty="0">
                            <a:solidFill>
                              <a:schemeClr val="tx1"/>
                            </a:solidFill>
                            <a:effectLst/>
                            <a:latin typeface="+mj-ea"/>
                            <a:ea typeface="+mj-ea"/>
                          </a:endParaRPr>
                        </a:p>
                      </a:txBody>
                      <a:tcPr marL="0" marR="0" marT="0" marB="0" anchor="ctr"/>
                    </a:tc>
                    <a:tc>
                      <a:txBody>
                        <a:bodyPr/>
                        <a:lstStyle/>
                        <a:p>
                          <a:pPr algn="ctr" fontAlgn="ctr"/>
                          <a:r>
                            <a:rPr lang="zh-CN" altLang="en-US" sz="1200" b="1" u="none" strike="noStrike" dirty="0">
                              <a:solidFill>
                                <a:schemeClr val="tx1"/>
                              </a:solidFill>
                              <a:effectLst/>
                              <a:latin typeface="+mj-ea"/>
                              <a:ea typeface="+mj-ea"/>
                            </a:rPr>
                            <a:t>后端效果</a:t>
                          </a:r>
                          <a:r>
                            <a:rPr lang="en-US" altLang="zh-CN" sz="1200" b="1" u="none" strike="noStrike" dirty="0">
                              <a:solidFill>
                                <a:schemeClr val="tx1"/>
                              </a:solidFill>
                              <a:effectLst/>
                              <a:latin typeface="+mj-ea"/>
                              <a:ea typeface="+mj-ea"/>
                            </a:rPr>
                            <a:t>(</a:t>
                          </a:r>
                          <a:r>
                            <a:rPr lang="zh-CN" altLang="en-US" sz="1200" b="1" u="none" strike="noStrike" dirty="0">
                              <a:solidFill>
                                <a:schemeClr val="tx1"/>
                              </a:solidFill>
                              <a:effectLst/>
                              <a:latin typeface="+mj-ea"/>
                              <a:ea typeface="+mj-ea"/>
                            </a:rPr>
                            <a:t>绝对提升</a:t>
                          </a:r>
                          <a:r>
                            <a:rPr lang="en-US" altLang="zh-CN" sz="1200" b="1" u="none" strike="noStrike" dirty="0">
                              <a:solidFill>
                                <a:schemeClr val="tx1"/>
                              </a:solidFill>
                              <a:effectLst/>
                              <a:latin typeface="+mj-ea"/>
                              <a:ea typeface="+mj-ea"/>
                            </a:rPr>
                            <a:t>)</a:t>
                          </a:r>
                          <a:endParaRPr lang="zh-CN" altLang="en-US" sz="1200" b="1" i="0" u="none" strike="noStrike" dirty="0">
                            <a:solidFill>
                              <a:schemeClr val="tx1"/>
                            </a:solidFill>
                            <a:effectLst/>
                            <a:latin typeface="+mj-ea"/>
                            <a:ea typeface="+mj-ea"/>
                          </a:endParaRPr>
                        </a:p>
                      </a:txBody>
                      <a:tcPr marL="0" marR="0" marT="0" marB="0" anchor="ctr"/>
                    </a:tc>
                    <a:tc>
                      <a:txBody>
                        <a:bodyPr/>
                        <a:lstStyle/>
                        <a:p>
                          <a:pPr algn="ctr" fontAlgn="ctr"/>
                          <a:r>
                            <a:rPr lang="zh-CN" altLang="en-US" sz="1200" b="1" u="none" strike="noStrike" dirty="0">
                              <a:solidFill>
                                <a:schemeClr val="tx1"/>
                              </a:solidFill>
                              <a:effectLst/>
                              <a:latin typeface="+mj-ea"/>
                              <a:ea typeface="+mj-ea"/>
                            </a:rPr>
                            <a:t>对接产品</a:t>
                          </a:r>
                          <a:r>
                            <a:rPr lang="en-US" altLang="zh-CN" sz="1200" b="1" u="none" strike="noStrike" dirty="0">
                              <a:solidFill>
                                <a:schemeClr val="tx1"/>
                              </a:solidFill>
                              <a:effectLst/>
                              <a:latin typeface="+mj-ea"/>
                              <a:ea typeface="+mj-ea"/>
                            </a:rPr>
                            <a:t>/</a:t>
                          </a:r>
                          <a:r>
                            <a:rPr lang="zh-CN" altLang="en-US" sz="1200" b="1" u="none" strike="noStrike" dirty="0">
                              <a:solidFill>
                                <a:schemeClr val="tx1"/>
                              </a:solidFill>
                              <a:effectLst/>
                              <a:latin typeface="+mj-ea"/>
                              <a:ea typeface="+mj-ea"/>
                            </a:rPr>
                            <a:t>运营</a:t>
                          </a:r>
                          <a:endParaRPr lang="zh-CN" altLang="en-US" sz="1200" b="1" i="0" u="none" strike="noStrike" dirty="0">
                            <a:solidFill>
                              <a:schemeClr val="tx1"/>
                            </a:solidFill>
                            <a:effectLst/>
                            <a:latin typeface="+mj-ea"/>
                            <a:ea typeface="+mj-ea"/>
                          </a:endParaRPr>
                        </a:p>
                      </a:txBody>
                      <a:tcPr marL="0" marR="0" marT="0" marB="0" anchor="ctr"/>
                    </a:tc>
                    <a:extLst>
                      <a:ext uri="{0D108BD9-81ED-4DB2-BD59-A6C34878D82A}">
                        <a16:rowId xmlns:a16="http://schemas.microsoft.com/office/drawing/2014/main" val="16291805"/>
                      </a:ext>
                    </a:extLst>
                  </a:tr>
                  <a:tr h="705492">
                    <a:tc>
                      <a:txBody>
                        <a:bodyPr/>
                        <a:lstStyle/>
                        <a:p>
                          <a:pPr algn="ctr" fontAlgn="ctr"/>
                          <a:r>
                            <a:rPr lang="zh-CN" altLang="en-US" sz="1200" u="none" strike="noStrike" dirty="0">
                              <a:effectLst/>
                              <a:latin typeface="+mj-ea"/>
                              <a:ea typeface="+mj-ea"/>
                            </a:rPr>
                            <a:t>猿辅导</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zh-CN" altLang="en-US" sz="1200" u="none" strike="noStrike" dirty="0">
                              <a:effectLst/>
                              <a:latin typeface="+mj-ea"/>
                              <a:ea typeface="+mj-ea"/>
                            </a:rPr>
                            <a:t>正价课成本</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zh-CN" altLang="en-US" sz="1200" u="none" strike="noStrike" dirty="0">
                              <a:effectLst/>
                              <a:latin typeface="+mj-ea"/>
                              <a:ea typeface="+mj-ea"/>
                            </a:rPr>
                            <a:t>联报率提升</a:t>
                          </a:r>
                          <a:r>
                            <a:rPr lang="en-US" altLang="zh-CN" sz="1200" u="none" strike="noStrike" dirty="0">
                              <a:effectLst/>
                              <a:latin typeface="+mj-ea"/>
                              <a:ea typeface="+mj-ea"/>
                            </a:rPr>
                            <a:t>15.4%</a:t>
                          </a:r>
                          <a:r>
                            <a:rPr lang="zh-CN" altLang="en-US" sz="1200" u="none" strike="noStrike" dirty="0">
                              <a:effectLst/>
                              <a:latin typeface="+mj-ea"/>
                              <a:ea typeface="+mj-ea"/>
                            </a:rPr>
                            <a:t>，正价课成本降低</a:t>
                          </a:r>
                          <a:r>
                            <a:rPr lang="en-US" altLang="zh-CN" sz="1200" u="none" strike="noStrike" dirty="0">
                              <a:effectLst/>
                              <a:latin typeface="+mj-ea"/>
                              <a:ea typeface="+mj-ea"/>
                            </a:rPr>
                            <a:t>9.26%</a:t>
                          </a:r>
                          <a:r>
                            <a:rPr lang="zh-CN" altLang="en-US" sz="1200" u="none" strike="noStrike" dirty="0">
                              <a:effectLst/>
                              <a:latin typeface="+mj-ea"/>
                              <a:ea typeface="+mj-ea"/>
                            </a:rPr>
                            <a:t>，正价课人次提升</a:t>
                          </a:r>
                          <a:r>
                            <a:rPr lang="en-US" altLang="zh-CN" sz="1200" u="none" strike="noStrike" dirty="0">
                              <a:effectLst/>
                              <a:latin typeface="+mj-ea"/>
                              <a:ea typeface="+mj-ea"/>
                            </a:rPr>
                            <a:t>31.88%</a:t>
                          </a:r>
                          <a:endParaRPr lang="en-US" altLang="zh-CN" sz="1200" b="0" i="0" u="none" strike="noStrike" dirty="0">
                            <a:solidFill>
                              <a:srgbClr val="000000"/>
                            </a:solidFill>
                            <a:effectLst/>
                            <a:latin typeface="+mj-ea"/>
                            <a:ea typeface="+mj-ea"/>
                          </a:endParaRPr>
                        </a:p>
                      </a:txBody>
                      <a:tcPr marL="0" marR="0" marT="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sz="1200" i="1" u="none" strike="noStrike" dirty="0" smtClean="0">
                                    <a:effectLst/>
                                    <a:latin typeface="Cambria Math" panose="02040503050406030204" pitchFamily="18" charset="0"/>
                                    <a:ea typeface="+mj-ea"/>
                                  </a:rPr>
                                  <m:t>𝑑𝑎𝑣𝑖𝑑𝑦𝑧𝑦𝑢𝑎𝑛</m:t>
                                </m:r>
                              </m:oMath>
                            </m:oMathPara>
                          </a14:m>
                          <a:endParaRPr lang="en-US" sz="1200" b="0" i="0" u="none" strike="noStrike" dirty="0">
                            <a:solidFill>
                              <a:srgbClr val="000000"/>
                            </a:solidFill>
                            <a:effectLst/>
                            <a:latin typeface="+mj-ea"/>
                            <a:ea typeface="+mj-ea"/>
                          </a:endParaRPr>
                        </a:p>
                      </a:txBody>
                      <a:tcPr marL="0" marR="0" marT="0" marB="0" anchor="ctr"/>
                    </a:tc>
                    <a:extLst>
                      <a:ext uri="{0D108BD9-81ED-4DB2-BD59-A6C34878D82A}">
                        <a16:rowId xmlns:a16="http://schemas.microsoft.com/office/drawing/2014/main" val="729935526"/>
                      </a:ext>
                    </a:extLst>
                  </a:tr>
                  <a:tr h="582182">
                    <a:tc>
                      <a:txBody>
                        <a:bodyPr/>
                        <a:lstStyle/>
                        <a:p>
                          <a:pPr algn="ctr" fontAlgn="ctr"/>
                          <a:r>
                            <a:rPr lang="zh-CN" altLang="en-US" sz="1200" u="none" strike="noStrike" dirty="0">
                              <a:effectLst/>
                              <a:latin typeface="+mj-ea"/>
                              <a:ea typeface="+mj-ea"/>
                            </a:rPr>
                            <a:t>疯读</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en-US" altLang="zh-CN" sz="1200" u="none" strike="noStrike" dirty="0">
                              <a:effectLst/>
                              <a:latin typeface="+mj-ea"/>
                              <a:ea typeface="+mj-ea"/>
                            </a:rPr>
                            <a:t>7/14</a:t>
                          </a:r>
                          <a:r>
                            <a:rPr lang="zh-CN" altLang="en-US" sz="1200" u="none" strike="noStrike" dirty="0">
                              <a:effectLst/>
                              <a:latin typeface="+mj-ea"/>
                              <a:ea typeface="+mj-ea"/>
                            </a:rPr>
                            <a:t>日留存</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zh-CN" altLang="en-US" sz="1200" u="none" strike="noStrike" dirty="0">
                              <a:effectLst/>
                              <a:latin typeface="+mj-ea"/>
                              <a:ea typeface="+mj-ea"/>
                            </a:rPr>
                            <a:t>次留</a:t>
                          </a:r>
                          <a:r>
                            <a:rPr lang="en-US" altLang="zh-CN" sz="1200" u="none" strike="noStrike" dirty="0">
                              <a:effectLst/>
                              <a:latin typeface="+mj-ea"/>
                              <a:ea typeface="+mj-ea"/>
                            </a:rPr>
                            <a:t>+5.06%</a:t>
                          </a:r>
                          <a:r>
                            <a:rPr lang="zh-CN" altLang="en-US" sz="1200" u="none" strike="noStrike" dirty="0">
                              <a:effectLst/>
                              <a:latin typeface="+mj-ea"/>
                              <a:ea typeface="+mj-ea"/>
                            </a:rPr>
                            <a:t>，</a:t>
                          </a:r>
                          <a:r>
                            <a:rPr lang="en-US" altLang="zh-CN" sz="1200" u="none" strike="noStrike" dirty="0">
                              <a:effectLst/>
                              <a:latin typeface="+mj-ea"/>
                              <a:ea typeface="+mj-ea"/>
                            </a:rPr>
                            <a:t>7</a:t>
                          </a:r>
                          <a:r>
                            <a:rPr lang="zh-CN" altLang="en-US" sz="1200" u="none" strike="noStrike" dirty="0">
                              <a:effectLst/>
                              <a:latin typeface="+mj-ea"/>
                              <a:ea typeface="+mj-ea"/>
                            </a:rPr>
                            <a:t>留</a:t>
                          </a:r>
                          <a:r>
                            <a:rPr lang="en-US" altLang="zh-CN" sz="1200" u="none" strike="noStrike" dirty="0">
                              <a:effectLst/>
                              <a:latin typeface="+mj-ea"/>
                              <a:ea typeface="+mj-ea"/>
                            </a:rPr>
                            <a:t>+3.5%</a:t>
                          </a:r>
                          <a:r>
                            <a:rPr lang="zh-CN" altLang="en-US" sz="1200" u="none" strike="noStrike" dirty="0">
                              <a:effectLst/>
                              <a:latin typeface="+mj-ea"/>
                              <a:ea typeface="+mj-ea"/>
                            </a:rPr>
                            <a:t>，</a:t>
                          </a:r>
                          <a:r>
                            <a:rPr lang="en-US" altLang="zh-CN" sz="1200" u="none" strike="noStrike" dirty="0">
                              <a:effectLst/>
                              <a:latin typeface="+mj-ea"/>
                              <a:ea typeface="+mj-ea"/>
                            </a:rPr>
                            <a:t>14</a:t>
                          </a:r>
                          <a:r>
                            <a:rPr lang="zh-CN" altLang="en-US" sz="1200" u="none" strike="noStrike" dirty="0">
                              <a:effectLst/>
                              <a:latin typeface="+mj-ea"/>
                              <a:ea typeface="+mj-ea"/>
                            </a:rPr>
                            <a:t>流</a:t>
                          </a:r>
                          <a:r>
                            <a:rPr lang="en-US" altLang="zh-CN" sz="1200" u="none" strike="noStrike" dirty="0">
                              <a:effectLst/>
                              <a:latin typeface="+mj-ea"/>
                              <a:ea typeface="+mj-ea"/>
                            </a:rPr>
                            <a:t>+1.43%</a:t>
                          </a:r>
                          <a:endParaRPr lang="en-US" altLang="zh-CN" sz="1200" b="0" i="0" u="none" strike="noStrike" dirty="0">
                            <a:solidFill>
                              <a:srgbClr val="000000"/>
                            </a:solidFill>
                            <a:effectLst/>
                            <a:latin typeface="+mj-ea"/>
                            <a:ea typeface="+mj-ea"/>
                          </a:endParaRPr>
                        </a:p>
                      </a:txBody>
                      <a:tcPr marL="0" marR="0" marT="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sz="1200" i="1" u="none" strike="noStrike" dirty="0" smtClean="0">
                                    <a:effectLst/>
                                    <a:latin typeface="Cambria Math" panose="02040503050406030204" pitchFamily="18" charset="0"/>
                                    <a:ea typeface="+mj-ea"/>
                                  </a:rPr>
                                  <m:t>𝑠𝑢𝑔𝑎𝑟𝑠𝑧h𝑎𝑛𝑔</m:t>
                                </m:r>
                              </m:oMath>
                            </m:oMathPara>
                          </a14:m>
                          <a:endParaRPr lang="en-US" sz="1200" b="0" i="0" u="none" strike="noStrike" dirty="0">
                            <a:solidFill>
                              <a:srgbClr val="000000"/>
                            </a:solidFill>
                            <a:effectLst/>
                            <a:latin typeface="+mj-ea"/>
                            <a:ea typeface="+mj-ea"/>
                          </a:endParaRPr>
                        </a:p>
                      </a:txBody>
                      <a:tcPr marL="0" marR="0" marT="0" marB="0" anchor="ctr"/>
                    </a:tc>
                    <a:extLst>
                      <a:ext uri="{0D108BD9-81ED-4DB2-BD59-A6C34878D82A}">
                        <a16:rowId xmlns:a16="http://schemas.microsoft.com/office/drawing/2014/main" val="613857620"/>
                      </a:ext>
                    </a:extLst>
                  </a:tr>
                  <a:tr h="1074521">
                    <a:tc>
                      <a:txBody>
                        <a:bodyPr/>
                        <a:lstStyle/>
                        <a:p>
                          <a:pPr algn="ctr" fontAlgn="ctr"/>
                          <a:r>
                            <a:rPr lang="zh-CN" altLang="en-US" sz="1200" b="0" i="0" u="none" strike="noStrike" dirty="0">
                              <a:solidFill>
                                <a:srgbClr val="000000"/>
                              </a:solidFill>
                              <a:effectLst/>
                              <a:latin typeface="+mj-ea"/>
                              <a:ea typeface="+mj-ea"/>
                            </a:rPr>
                            <a:t>必看</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u="none" strike="noStrike" kern="1200" dirty="0">
                              <a:solidFill>
                                <a:schemeClr val="tx1"/>
                              </a:solidFill>
                              <a:effectLst/>
                              <a:latin typeface="+mj-ea"/>
                              <a:ea typeface="+mj-ea"/>
                              <a:cs typeface="+mn-cs"/>
                            </a:rPr>
                            <a:t>2</a:t>
                          </a:r>
                          <a:r>
                            <a:rPr lang="zh-CN" altLang="en-US" sz="1200" u="none" strike="noStrike" kern="1200" dirty="0">
                              <a:solidFill>
                                <a:schemeClr val="tx1"/>
                              </a:solidFill>
                              <a:effectLst/>
                              <a:latin typeface="+mj-ea"/>
                              <a:ea typeface="+mj-ea"/>
                              <a:cs typeface="+mn-cs"/>
                            </a:rPr>
                            <a:t>留</a:t>
                          </a:r>
                          <a:r>
                            <a:rPr lang="en-US" altLang="zh-CN" sz="1200" u="none" strike="noStrike" kern="1200" dirty="0">
                              <a:solidFill>
                                <a:schemeClr val="tx1"/>
                              </a:solidFill>
                              <a:effectLst/>
                              <a:latin typeface="+mj-ea"/>
                              <a:ea typeface="+mj-ea"/>
                              <a:cs typeface="+mn-cs"/>
                            </a:rPr>
                            <a:t>~7</a:t>
                          </a:r>
                          <a:r>
                            <a:rPr lang="zh-CN" altLang="en-US" sz="1200" u="none" strike="noStrike" kern="1200" dirty="0">
                              <a:solidFill>
                                <a:schemeClr val="tx1"/>
                              </a:solidFill>
                              <a:effectLst/>
                              <a:latin typeface="+mj-ea"/>
                              <a:ea typeface="+mj-ea"/>
                              <a:cs typeface="+mn-cs"/>
                            </a:rPr>
                            <a:t>留</a:t>
                          </a:r>
                          <a:endParaRPr lang="zh-CN" altLang="en-US" sz="1200" b="0" i="0" u="none" strike="noStrike" kern="1200" dirty="0">
                            <a:solidFill>
                              <a:srgbClr val="000000"/>
                            </a:solidFill>
                            <a:effectLst/>
                            <a:latin typeface="+mj-ea"/>
                            <a:ea typeface="+mj-ea"/>
                            <a:cs typeface="+mn-cs"/>
                          </a:endParaRPr>
                        </a:p>
                        <a:p>
                          <a:pPr algn="ctr" fontAlgn="ct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en-US" altLang="zh-CN" sz="1200" dirty="0">
                              <a:latin typeface="+mj-ea"/>
                              <a:ea typeface="+mj-ea"/>
                            </a:rPr>
                            <a:t>2</a:t>
                          </a:r>
                          <a:r>
                            <a:rPr lang="zh-CN" altLang="en-US" sz="1200" dirty="0">
                              <a:latin typeface="+mj-ea"/>
                              <a:ea typeface="+mj-ea"/>
                            </a:rPr>
                            <a:t>留率</a:t>
                          </a:r>
                          <a:r>
                            <a:rPr lang="en-US" altLang="zh-CN" sz="1200" dirty="0">
                              <a:latin typeface="+mj-ea"/>
                              <a:ea typeface="+mj-ea"/>
                            </a:rPr>
                            <a:t>+5%</a:t>
                          </a:r>
                          <a:r>
                            <a:rPr lang="zh-CN" altLang="en-US" sz="1200" dirty="0">
                              <a:latin typeface="+mj-ea"/>
                              <a:ea typeface="+mj-ea"/>
                            </a:rPr>
                            <a:t>，</a:t>
                          </a:r>
                          <a:r>
                            <a:rPr lang="en-US" altLang="zh-CN" sz="1200" dirty="0">
                              <a:latin typeface="+mj-ea"/>
                              <a:ea typeface="+mj-ea"/>
                            </a:rPr>
                            <a:t>3</a:t>
                          </a:r>
                          <a:r>
                            <a:rPr lang="zh-CN" altLang="en-US" sz="1200" dirty="0">
                              <a:latin typeface="+mj-ea"/>
                              <a:ea typeface="+mj-ea"/>
                            </a:rPr>
                            <a:t>留率</a:t>
                          </a:r>
                          <a:r>
                            <a:rPr lang="en-US" altLang="zh-CN" sz="1200" dirty="0">
                              <a:latin typeface="+mj-ea"/>
                              <a:ea typeface="+mj-ea"/>
                            </a:rPr>
                            <a:t>+5%</a:t>
                          </a:r>
                          <a:r>
                            <a:rPr lang="zh-CN" altLang="en-US" sz="1200" dirty="0">
                              <a:latin typeface="+mj-ea"/>
                              <a:ea typeface="+mj-ea"/>
                            </a:rPr>
                            <a:t>，</a:t>
                          </a:r>
                          <a:r>
                            <a:rPr lang="en-US" altLang="zh-CN" sz="1200" dirty="0">
                              <a:latin typeface="+mj-ea"/>
                              <a:ea typeface="+mj-ea"/>
                            </a:rPr>
                            <a:t>4</a:t>
                          </a:r>
                          <a:r>
                            <a:rPr lang="zh-CN" altLang="en-US" sz="1200" dirty="0">
                              <a:latin typeface="+mj-ea"/>
                              <a:ea typeface="+mj-ea"/>
                            </a:rPr>
                            <a:t>留率</a:t>
                          </a:r>
                          <a:r>
                            <a:rPr lang="en-US" altLang="zh-CN" sz="1200" dirty="0">
                              <a:latin typeface="+mj-ea"/>
                              <a:ea typeface="+mj-ea"/>
                            </a:rPr>
                            <a:t>+4%</a:t>
                          </a:r>
                          <a:r>
                            <a:rPr lang="zh-CN" altLang="en-US" sz="1200" dirty="0">
                              <a:latin typeface="+mj-ea"/>
                              <a:ea typeface="+mj-ea"/>
                            </a:rPr>
                            <a:t>，</a:t>
                          </a:r>
                          <a:r>
                            <a:rPr lang="en-US" altLang="zh-CN" sz="1200" dirty="0">
                              <a:latin typeface="+mj-ea"/>
                              <a:ea typeface="+mj-ea"/>
                            </a:rPr>
                            <a:t>5</a:t>
                          </a:r>
                          <a:r>
                            <a:rPr lang="zh-CN" altLang="en-US" sz="1200" dirty="0">
                              <a:latin typeface="+mj-ea"/>
                              <a:ea typeface="+mj-ea"/>
                            </a:rPr>
                            <a:t>留率</a:t>
                          </a:r>
                          <a:r>
                            <a:rPr lang="en-US" altLang="zh-CN" sz="1200" dirty="0">
                              <a:latin typeface="+mj-ea"/>
                              <a:ea typeface="+mj-ea"/>
                            </a:rPr>
                            <a:t>+4%</a:t>
                          </a:r>
                          <a:r>
                            <a:rPr lang="zh-CN" altLang="en-US" sz="1200" dirty="0">
                              <a:latin typeface="+mj-ea"/>
                              <a:ea typeface="+mj-ea"/>
                            </a:rPr>
                            <a:t>，</a:t>
                          </a:r>
                          <a:r>
                            <a:rPr lang="en-US" altLang="zh-CN" sz="1200" dirty="0">
                              <a:latin typeface="+mj-ea"/>
                              <a:ea typeface="+mj-ea"/>
                            </a:rPr>
                            <a:t>6</a:t>
                          </a:r>
                          <a:r>
                            <a:rPr lang="zh-CN" altLang="en-US" sz="1200" dirty="0">
                              <a:latin typeface="+mj-ea"/>
                              <a:ea typeface="+mj-ea"/>
                            </a:rPr>
                            <a:t>留率</a:t>
                          </a:r>
                          <a:r>
                            <a:rPr lang="en-US" altLang="zh-CN" sz="1200" dirty="0">
                              <a:latin typeface="+mj-ea"/>
                              <a:ea typeface="+mj-ea"/>
                            </a:rPr>
                            <a:t>+4%</a:t>
                          </a:r>
                          <a:r>
                            <a:rPr lang="zh-CN" altLang="en-US" sz="1200" dirty="0">
                              <a:latin typeface="+mj-ea"/>
                              <a:ea typeface="+mj-ea"/>
                            </a:rPr>
                            <a:t>，</a:t>
                          </a:r>
                          <a:r>
                            <a:rPr lang="en-US" altLang="zh-CN" sz="1200" dirty="0">
                              <a:latin typeface="+mj-ea"/>
                              <a:ea typeface="+mj-ea"/>
                            </a:rPr>
                            <a:t>7</a:t>
                          </a:r>
                          <a:r>
                            <a:rPr lang="zh-CN" altLang="en-US" sz="1200" dirty="0">
                              <a:latin typeface="+mj-ea"/>
                              <a:ea typeface="+mj-ea"/>
                            </a:rPr>
                            <a:t>留率</a:t>
                          </a:r>
                          <a:r>
                            <a:rPr lang="en-US" altLang="zh-CN" sz="1200" dirty="0">
                              <a:latin typeface="+mj-ea"/>
                              <a:ea typeface="+mj-ea"/>
                            </a:rPr>
                            <a:t>+3.6%</a:t>
                          </a:r>
                          <a:endParaRPr lang="en-US" altLang="zh-CN" sz="1200" b="0" i="0" u="none" strike="noStrike" dirty="0">
                            <a:solidFill>
                              <a:srgbClr val="000000"/>
                            </a:solidFill>
                            <a:effectLst/>
                            <a:latin typeface="+mj-ea"/>
                            <a:ea typeface="+mj-ea"/>
                          </a:endParaRPr>
                        </a:p>
                      </a:txBody>
                      <a:tcPr marL="0" marR="0" marT="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200" b="0" i="1" u="none" strike="noStrike" dirty="0" smtClean="0">
                                    <a:solidFill>
                                      <a:srgbClr val="000000"/>
                                    </a:solidFill>
                                    <a:effectLst/>
                                    <a:latin typeface="Cambria Math" panose="02040503050406030204" pitchFamily="18" charset="0"/>
                                    <a:ea typeface="+mj-ea"/>
                                  </a:rPr>
                                  <m:t>𝑦𝑒𝑛𝑛𝑖𝑠𝑔𝑢𝑜</m:t>
                                </m:r>
                              </m:oMath>
                            </m:oMathPara>
                          </a14:m>
                          <a:endParaRPr lang="en-US" sz="1200" b="0" i="0" u="none" strike="noStrike" dirty="0">
                            <a:solidFill>
                              <a:srgbClr val="000000"/>
                            </a:solidFill>
                            <a:effectLst/>
                            <a:latin typeface="+mj-ea"/>
                            <a:ea typeface="+mj-ea"/>
                          </a:endParaRPr>
                        </a:p>
                      </a:txBody>
                      <a:tcPr marL="0" marR="0" marT="0" marB="0" anchor="ctr"/>
                    </a:tc>
                    <a:extLst>
                      <a:ext uri="{0D108BD9-81ED-4DB2-BD59-A6C34878D82A}">
                        <a16:rowId xmlns:a16="http://schemas.microsoft.com/office/drawing/2014/main" val="2292457645"/>
                      </a:ext>
                    </a:extLst>
                  </a:tr>
                  <a:tr h="503910">
                    <a:tc>
                      <a:txBody>
                        <a:bodyPr/>
                        <a:lstStyle/>
                        <a:p>
                          <a:pPr algn="ctr" fontAlgn="ctr"/>
                          <a:r>
                            <a:rPr lang="en-US" altLang="zh-CN" sz="1200" b="0" i="0" u="none" strike="noStrike" dirty="0">
                              <a:solidFill>
                                <a:srgbClr val="FF0000"/>
                              </a:solidFill>
                              <a:effectLst/>
                              <a:latin typeface="+mj-ea"/>
                              <a:ea typeface="+mj-ea"/>
                            </a:rPr>
                            <a:t>37</a:t>
                          </a:r>
                          <a:r>
                            <a:rPr lang="zh-CN" altLang="en-US" sz="1200" b="0" i="0" u="none" strike="noStrike" dirty="0">
                              <a:solidFill>
                                <a:srgbClr val="FF0000"/>
                              </a:solidFill>
                              <a:effectLst/>
                              <a:latin typeface="+mj-ea"/>
                              <a:ea typeface="+mj-ea"/>
                            </a:rPr>
                            <a:t>斗罗</a:t>
                          </a:r>
                        </a:p>
                      </a:txBody>
                      <a:tcPr marL="0" marR="0" marT="0" marB="0" anchor="ctr"/>
                    </a:tc>
                    <a:tc>
                      <a:txBody>
                        <a:bodyPr/>
                        <a:lstStyle/>
                        <a:p>
                          <a:pPr algn="ctr" fontAlgn="ctr"/>
                          <a:r>
                            <a:rPr lang="zh-CN" altLang="en-US" sz="1200" b="0" i="0" u="none" strike="noStrike" dirty="0">
                              <a:solidFill>
                                <a:srgbClr val="FF0000"/>
                              </a:solidFill>
                              <a:effectLst/>
                              <a:latin typeface="+mj-ea"/>
                              <a:ea typeface="+mj-ea"/>
                            </a:rPr>
                            <a:t>首日</a:t>
                          </a:r>
                          <a:r>
                            <a:rPr lang="en-US" altLang="zh-CN" sz="1200" b="0" i="0" u="none" strike="noStrike" dirty="0">
                              <a:solidFill>
                                <a:srgbClr val="FF0000"/>
                              </a:solidFill>
                              <a:effectLst/>
                              <a:latin typeface="+mj-ea"/>
                              <a:ea typeface="+mj-ea"/>
                            </a:rPr>
                            <a:t>/7</a:t>
                          </a:r>
                          <a:r>
                            <a:rPr lang="zh-CN" altLang="en-US" sz="1200" b="0" i="0" u="none" strike="noStrike" dirty="0">
                              <a:solidFill>
                                <a:srgbClr val="FF0000"/>
                              </a:solidFill>
                              <a:effectLst/>
                              <a:latin typeface="+mj-ea"/>
                              <a:ea typeface="+mj-ea"/>
                            </a:rPr>
                            <a:t>日</a:t>
                          </a:r>
                          <a:r>
                            <a:rPr lang="en-US" altLang="zh-CN" sz="1200" b="0" i="0" u="none" strike="noStrike" dirty="0">
                              <a:solidFill>
                                <a:srgbClr val="FF0000"/>
                              </a:solidFill>
                              <a:effectLst/>
                              <a:latin typeface="+mj-ea"/>
                              <a:ea typeface="+mj-ea"/>
                            </a:rPr>
                            <a:t>ROI</a:t>
                          </a:r>
                          <a:endParaRPr lang="zh-CN" altLang="en-US" sz="1200" b="0" i="0" u="none" strike="noStrike" dirty="0">
                            <a:solidFill>
                              <a:srgbClr val="FF0000"/>
                            </a:solidFill>
                            <a:effectLst/>
                            <a:latin typeface="+mj-ea"/>
                            <a:ea typeface="+mj-ea"/>
                          </a:endParaRPr>
                        </a:p>
                      </a:txBody>
                      <a:tcPr marL="0" marR="0" marT="0" marB="0" anchor="ctr"/>
                    </a:tc>
                    <a:tc>
                      <a:txBody>
                        <a:bodyPr/>
                        <a:lstStyle/>
                        <a:p>
                          <a:pPr algn="ctr" fontAlgn="ctr"/>
                          <a:r>
                            <a:rPr lang="zh-CN" altLang="en-US" sz="1200" b="0" i="0" u="none" strike="noStrike" dirty="0">
                              <a:solidFill>
                                <a:srgbClr val="FF0000"/>
                              </a:solidFill>
                              <a:effectLst/>
                              <a:latin typeface="+mj-ea"/>
                              <a:ea typeface="+mj-ea"/>
                            </a:rPr>
                            <a:t>首日</a:t>
                          </a:r>
                          <a:r>
                            <a:rPr lang="en-US" altLang="zh-CN" sz="1200" b="0" i="0" u="none" strike="noStrike" dirty="0">
                              <a:solidFill>
                                <a:srgbClr val="FF0000"/>
                              </a:solidFill>
                              <a:effectLst/>
                              <a:latin typeface="+mj-ea"/>
                              <a:ea typeface="+mj-ea"/>
                            </a:rPr>
                            <a:t>ROI</a:t>
                          </a:r>
                          <a:r>
                            <a:rPr lang="zh-CN" altLang="en-US" sz="1200" b="0" i="0" u="none" strike="noStrike" dirty="0">
                              <a:solidFill>
                                <a:srgbClr val="FF0000"/>
                              </a:solidFill>
                              <a:effectLst/>
                              <a:latin typeface="+mj-ea"/>
                              <a:ea typeface="+mj-ea"/>
                            </a:rPr>
                            <a:t>持平，</a:t>
                          </a:r>
                          <a:r>
                            <a:rPr lang="en-US" altLang="zh-CN" sz="1200" b="0" i="0" u="none" strike="noStrike" dirty="0">
                              <a:solidFill>
                                <a:srgbClr val="FF0000"/>
                              </a:solidFill>
                              <a:effectLst/>
                              <a:latin typeface="+mj-ea"/>
                              <a:ea typeface="+mj-ea"/>
                            </a:rPr>
                            <a:t>7</a:t>
                          </a:r>
                          <a:r>
                            <a:rPr lang="zh-CN" altLang="en-US" sz="1200" b="0" i="0" u="none" strike="noStrike" dirty="0">
                              <a:solidFill>
                                <a:srgbClr val="FF0000"/>
                              </a:solidFill>
                              <a:effectLst/>
                              <a:latin typeface="+mj-ea"/>
                              <a:ea typeface="+mj-ea"/>
                            </a:rPr>
                            <a:t>日</a:t>
                          </a:r>
                          <a:r>
                            <a:rPr lang="en-US" altLang="zh-CN" sz="1200" b="0" i="0" u="none" strike="noStrike" dirty="0">
                              <a:solidFill>
                                <a:srgbClr val="FF0000"/>
                              </a:solidFill>
                              <a:effectLst/>
                              <a:latin typeface="+mj-ea"/>
                              <a:ea typeface="+mj-ea"/>
                            </a:rPr>
                            <a:t>ROI -0.22%</a:t>
                          </a:r>
                        </a:p>
                      </a:txBody>
                      <a:tcPr marL="0" marR="0" marT="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200" b="0" i="1" u="none" strike="noStrike" dirty="0" smtClean="0">
                                    <a:solidFill>
                                      <a:srgbClr val="FF0000"/>
                                    </a:solidFill>
                                    <a:effectLst/>
                                    <a:latin typeface="Cambria Math" panose="02040503050406030204" pitchFamily="18" charset="0"/>
                                    <a:ea typeface="+mj-ea"/>
                                  </a:rPr>
                                  <m:t>𝑙𝑢𝑐𝑖𝑙𝑙𝑎𝑥𝑖𝑎𝑜</m:t>
                                </m:r>
                              </m:oMath>
                            </m:oMathPara>
                          </a14:m>
                          <a:endParaRPr lang="en-US" sz="1200" b="0" i="0" u="none" strike="noStrike" dirty="0">
                            <a:solidFill>
                              <a:srgbClr val="FF0000"/>
                            </a:solidFill>
                            <a:effectLst/>
                            <a:latin typeface="+mj-ea"/>
                            <a:ea typeface="+mj-ea"/>
                          </a:endParaRPr>
                        </a:p>
                      </a:txBody>
                      <a:tcPr marL="0" marR="0" marT="0" marB="0" anchor="ctr"/>
                    </a:tc>
                    <a:extLst>
                      <a:ext uri="{0D108BD9-81ED-4DB2-BD59-A6C34878D82A}">
                        <a16:rowId xmlns:a16="http://schemas.microsoft.com/office/drawing/2014/main" val="726072712"/>
                      </a:ext>
                    </a:extLst>
                  </a:tr>
                </a:tbl>
              </a:graphicData>
            </a:graphic>
          </p:graphicFrame>
        </mc:Choice>
        <mc:Fallback xmlns="">
          <p:graphicFrame>
            <p:nvGraphicFramePr>
              <p:cNvPr id="18" name="表格 17">
                <a:extLst>
                  <a:ext uri="{FF2B5EF4-FFF2-40B4-BE49-F238E27FC236}">
                    <a16:creationId xmlns:a16="http://schemas.microsoft.com/office/drawing/2014/main" id="{97C551D1-B964-4CA7-84ED-E4FCC2D48CE3}"/>
                  </a:ext>
                </a:extLst>
              </p:cNvPr>
              <p:cNvGraphicFramePr>
                <a:graphicFrameLocks noGrp="1"/>
              </p:cNvGraphicFramePr>
              <p:nvPr>
                <p:extLst>
                  <p:ext uri="{D42A27DB-BD31-4B8C-83A1-F6EECF244321}">
                    <p14:modId xmlns:p14="http://schemas.microsoft.com/office/powerpoint/2010/main" val="281224629"/>
                  </p:ext>
                </p:extLst>
              </p:nvPr>
            </p:nvGraphicFramePr>
            <p:xfrm>
              <a:off x="6188856" y="1657349"/>
              <a:ext cx="5210572" cy="3351374"/>
            </p:xfrm>
            <a:graphic>
              <a:graphicData uri="http://schemas.openxmlformats.org/drawingml/2006/table">
                <a:tbl>
                  <a:tblPr>
                    <a:tableStyleId>{5940675A-B579-460E-94D1-54222C63F5DA}</a:tableStyleId>
                  </a:tblPr>
                  <a:tblGrid>
                    <a:gridCol w="740780">
                      <a:extLst>
                        <a:ext uri="{9D8B030D-6E8A-4147-A177-3AD203B41FA5}">
                          <a16:colId xmlns:a16="http://schemas.microsoft.com/office/drawing/2014/main" val="387699169"/>
                        </a:ext>
                      </a:extLst>
                    </a:gridCol>
                    <a:gridCol w="939710">
                      <a:extLst>
                        <a:ext uri="{9D8B030D-6E8A-4147-A177-3AD203B41FA5}">
                          <a16:colId xmlns:a16="http://schemas.microsoft.com/office/drawing/2014/main" val="2378950963"/>
                        </a:ext>
                      </a:extLst>
                    </a:gridCol>
                    <a:gridCol w="2152402">
                      <a:extLst>
                        <a:ext uri="{9D8B030D-6E8A-4147-A177-3AD203B41FA5}">
                          <a16:colId xmlns:a16="http://schemas.microsoft.com/office/drawing/2014/main" val="3466162632"/>
                        </a:ext>
                      </a:extLst>
                    </a:gridCol>
                    <a:gridCol w="1377680">
                      <a:extLst>
                        <a:ext uri="{9D8B030D-6E8A-4147-A177-3AD203B41FA5}">
                          <a16:colId xmlns:a16="http://schemas.microsoft.com/office/drawing/2014/main" val="2122599150"/>
                        </a:ext>
                      </a:extLst>
                    </a:gridCol>
                  </a:tblGrid>
                  <a:tr h="485269">
                    <a:tc>
                      <a:txBody>
                        <a:bodyPr/>
                        <a:lstStyle/>
                        <a:p>
                          <a:pPr algn="ctr" fontAlgn="ctr"/>
                          <a:r>
                            <a:rPr lang="zh-CN" altLang="en-US" sz="1200" b="1" u="none" strike="noStrike" dirty="0">
                              <a:solidFill>
                                <a:schemeClr val="tx1"/>
                              </a:solidFill>
                              <a:effectLst/>
                              <a:latin typeface="+mj-ea"/>
                              <a:ea typeface="+mj-ea"/>
                            </a:rPr>
                            <a:t>广告主</a:t>
                          </a:r>
                          <a:endParaRPr lang="zh-CN" altLang="en-US" sz="1200" b="1" i="0" u="none" strike="noStrike" dirty="0">
                            <a:solidFill>
                              <a:schemeClr val="tx1"/>
                            </a:solidFill>
                            <a:effectLst/>
                            <a:latin typeface="+mj-ea"/>
                            <a:ea typeface="+mj-ea"/>
                          </a:endParaRPr>
                        </a:p>
                      </a:txBody>
                      <a:tcPr marL="0" marR="0" marT="0" marB="0" anchor="ctr"/>
                    </a:tc>
                    <a:tc>
                      <a:txBody>
                        <a:bodyPr/>
                        <a:lstStyle/>
                        <a:p>
                          <a:pPr algn="ctr" fontAlgn="ctr"/>
                          <a:r>
                            <a:rPr lang="zh-CN" altLang="en-US" sz="1200" b="1" u="none" strike="noStrike" dirty="0">
                              <a:solidFill>
                                <a:schemeClr val="tx1"/>
                              </a:solidFill>
                              <a:effectLst/>
                              <a:latin typeface="+mj-ea"/>
                              <a:ea typeface="+mj-ea"/>
                            </a:rPr>
                            <a:t>后端加强点</a:t>
                          </a:r>
                          <a:endParaRPr lang="zh-CN" altLang="en-US" sz="1200" b="1" i="0" u="none" strike="noStrike" dirty="0">
                            <a:solidFill>
                              <a:schemeClr val="tx1"/>
                            </a:solidFill>
                            <a:effectLst/>
                            <a:latin typeface="+mj-ea"/>
                            <a:ea typeface="+mj-ea"/>
                          </a:endParaRPr>
                        </a:p>
                      </a:txBody>
                      <a:tcPr marL="0" marR="0" marT="0" marB="0" anchor="ctr"/>
                    </a:tc>
                    <a:tc>
                      <a:txBody>
                        <a:bodyPr/>
                        <a:lstStyle/>
                        <a:p>
                          <a:pPr algn="ctr" fontAlgn="ctr"/>
                          <a:r>
                            <a:rPr lang="zh-CN" altLang="en-US" sz="1200" b="1" u="none" strike="noStrike" dirty="0">
                              <a:solidFill>
                                <a:schemeClr val="tx1"/>
                              </a:solidFill>
                              <a:effectLst/>
                              <a:latin typeface="+mj-ea"/>
                              <a:ea typeface="+mj-ea"/>
                            </a:rPr>
                            <a:t>后端效果</a:t>
                          </a:r>
                          <a:r>
                            <a:rPr lang="en-US" altLang="zh-CN" sz="1200" b="1" u="none" strike="noStrike" dirty="0">
                              <a:solidFill>
                                <a:schemeClr val="tx1"/>
                              </a:solidFill>
                              <a:effectLst/>
                              <a:latin typeface="+mj-ea"/>
                              <a:ea typeface="+mj-ea"/>
                            </a:rPr>
                            <a:t>(</a:t>
                          </a:r>
                          <a:r>
                            <a:rPr lang="zh-CN" altLang="en-US" sz="1200" b="1" u="none" strike="noStrike" dirty="0">
                              <a:solidFill>
                                <a:schemeClr val="tx1"/>
                              </a:solidFill>
                              <a:effectLst/>
                              <a:latin typeface="+mj-ea"/>
                              <a:ea typeface="+mj-ea"/>
                            </a:rPr>
                            <a:t>绝对提升</a:t>
                          </a:r>
                          <a:r>
                            <a:rPr lang="en-US" altLang="zh-CN" sz="1200" b="1" u="none" strike="noStrike" dirty="0">
                              <a:solidFill>
                                <a:schemeClr val="tx1"/>
                              </a:solidFill>
                              <a:effectLst/>
                              <a:latin typeface="+mj-ea"/>
                              <a:ea typeface="+mj-ea"/>
                            </a:rPr>
                            <a:t>)</a:t>
                          </a:r>
                          <a:endParaRPr lang="zh-CN" altLang="en-US" sz="1200" b="1" i="0" u="none" strike="noStrike" dirty="0">
                            <a:solidFill>
                              <a:schemeClr val="tx1"/>
                            </a:solidFill>
                            <a:effectLst/>
                            <a:latin typeface="+mj-ea"/>
                            <a:ea typeface="+mj-ea"/>
                          </a:endParaRPr>
                        </a:p>
                      </a:txBody>
                      <a:tcPr marL="0" marR="0" marT="0" marB="0" anchor="ctr"/>
                    </a:tc>
                    <a:tc>
                      <a:txBody>
                        <a:bodyPr/>
                        <a:lstStyle/>
                        <a:p>
                          <a:pPr algn="ctr" fontAlgn="ctr"/>
                          <a:r>
                            <a:rPr lang="zh-CN" altLang="en-US" sz="1200" b="1" u="none" strike="noStrike" dirty="0">
                              <a:solidFill>
                                <a:schemeClr val="tx1"/>
                              </a:solidFill>
                              <a:effectLst/>
                              <a:latin typeface="+mj-ea"/>
                              <a:ea typeface="+mj-ea"/>
                            </a:rPr>
                            <a:t>对接产品</a:t>
                          </a:r>
                          <a:r>
                            <a:rPr lang="en-US" altLang="zh-CN" sz="1200" b="1" u="none" strike="noStrike" dirty="0">
                              <a:solidFill>
                                <a:schemeClr val="tx1"/>
                              </a:solidFill>
                              <a:effectLst/>
                              <a:latin typeface="+mj-ea"/>
                              <a:ea typeface="+mj-ea"/>
                            </a:rPr>
                            <a:t>/</a:t>
                          </a:r>
                          <a:r>
                            <a:rPr lang="zh-CN" altLang="en-US" sz="1200" b="1" u="none" strike="noStrike" dirty="0">
                              <a:solidFill>
                                <a:schemeClr val="tx1"/>
                              </a:solidFill>
                              <a:effectLst/>
                              <a:latin typeface="+mj-ea"/>
                              <a:ea typeface="+mj-ea"/>
                            </a:rPr>
                            <a:t>运营</a:t>
                          </a:r>
                          <a:endParaRPr lang="zh-CN" altLang="en-US" sz="1200" b="1" i="0" u="none" strike="noStrike" dirty="0">
                            <a:solidFill>
                              <a:schemeClr val="tx1"/>
                            </a:solidFill>
                            <a:effectLst/>
                            <a:latin typeface="+mj-ea"/>
                            <a:ea typeface="+mj-ea"/>
                          </a:endParaRPr>
                        </a:p>
                      </a:txBody>
                      <a:tcPr marL="0" marR="0" marT="0" marB="0" anchor="ctr"/>
                    </a:tc>
                    <a:extLst>
                      <a:ext uri="{0D108BD9-81ED-4DB2-BD59-A6C34878D82A}">
                        <a16:rowId xmlns:a16="http://schemas.microsoft.com/office/drawing/2014/main" val="16291805"/>
                      </a:ext>
                    </a:extLst>
                  </a:tr>
                  <a:tr h="705492">
                    <a:tc>
                      <a:txBody>
                        <a:bodyPr/>
                        <a:lstStyle/>
                        <a:p>
                          <a:pPr algn="ctr" fontAlgn="ctr"/>
                          <a:r>
                            <a:rPr lang="zh-CN" altLang="en-US" sz="1200" u="none" strike="noStrike" dirty="0">
                              <a:effectLst/>
                              <a:latin typeface="+mj-ea"/>
                              <a:ea typeface="+mj-ea"/>
                            </a:rPr>
                            <a:t>猿辅导</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zh-CN" altLang="en-US" sz="1200" u="none" strike="noStrike" dirty="0">
                              <a:effectLst/>
                              <a:latin typeface="+mj-ea"/>
                              <a:ea typeface="+mj-ea"/>
                            </a:rPr>
                            <a:t>正价课成本</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zh-CN" altLang="en-US" sz="1200" u="none" strike="noStrike" dirty="0">
                              <a:effectLst/>
                              <a:latin typeface="+mj-ea"/>
                              <a:ea typeface="+mj-ea"/>
                            </a:rPr>
                            <a:t>联报率提升</a:t>
                          </a:r>
                          <a:r>
                            <a:rPr lang="en-US" altLang="zh-CN" sz="1200" u="none" strike="noStrike" dirty="0">
                              <a:effectLst/>
                              <a:latin typeface="+mj-ea"/>
                              <a:ea typeface="+mj-ea"/>
                            </a:rPr>
                            <a:t>15.4%</a:t>
                          </a:r>
                          <a:r>
                            <a:rPr lang="zh-CN" altLang="en-US" sz="1200" u="none" strike="noStrike" dirty="0">
                              <a:effectLst/>
                              <a:latin typeface="+mj-ea"/>
                              <a:ea typeface="+mj-ea"/>
                            </a:rPr>
                            <a:t>，正价课成本降低</a:t>
                          </a:r>
                          <a:r>
                            <a:rPr lang="en-US" altLang="zh-CN" sz="1200" u="none" strike="noStrike" dirty="0">
                              <a:effectLst/>
                              <a:latin typeface="+mj-ea"/>
                              <a:ea typeface="+mj-ea"/>
                            </a:rPr>
                            <a:t>9.26%</a:t>
                          </a:r>
                          <a:r>
                            <a:rPr lang="zh-CN" altLang="en-US" sz="1200" u="none" strike="noStrike" dirty="0">
                              <a:effectLst/>
                              <a:latin typeface="+mj-ea"/>
                              <a:ea typeface="+mj-ea"/>
                            </a:rPr>
                            <a:t>，正价课人次提升</a:t>
                          </a:r>
                          <a:r>
                            <a:rPr lang="en-US" altLang="zh-CN" sz="1200" u="none" strike="noStrike" dirty="0">
                              <a:effectLst/>
                              <a:latin typeface="+mj-ea"/>
                              <a:ea typeface="+mj-ea"/>
                            </a:rPr>
                            <a:t>31.88%</a:t>
                          </a:r>
                          <a:endParaRPr lang="en-US" altLang="zh-CN" sz="1200" b="0" i="0" u="none" strike="noStrike" dirty="0">
                            <a:solidFill>
                              <a:srgbClr val="000000"/>
                            </a:solidFill>
                            <a:effectLst/>
                            <a:latin typeface="+mj-ea"/>
                            <a:ea typeface="+mj-ea"/>
                          </a:endParaRPr>
                        </a:p>
                      </a:txBody>
                      <a:tcPr marL="0" marR="0" marT="0" marB="0" anchor="ctr"/>
                    </a:tc>
                    <a:tc>
                      <a:txBody>
                        <a:bodyPr/>
                        <a:lstStyle/>
                        <a:p>
                          <a:endParaRPr lang="zh-CN"/>
                        </a:p>
                      </a:txBody>
                      <a:tcPr marL="0" marR="0" marT="0" marB="0" anchor="ctr">
                        <a:blipFill>
                          <a:blip r:embed="rId5"/>
                          <a:stretch>
                            <a:fillRect l="-278761" t="-69828" r="-1327" b="-307759"/>
                          </a:stretch>
                        </a:blipFill>
                      </a:tcPr>
                    </a:tc>
                    <a:extLst>
                      <a:ext uri="{0D108BD9-81ED-4DB2-BD59-A6C34878D82A}">
                        <a16:rowId xmlns:a16="http://schemas.microsoft.com/office/drawing/2014/main" val="729935526"/>
                      </a:ext>
                    </a:extLst>
                  </a:tr>
                  <a:tr h="582182">
                    <a:tc>
                      <a:txBody>
                        <a:bodyPr/>
                        <a:lstStyle/>
                        <a:p>
                          <a:pPr algn="ctr" fontAlgn="ctr"/>
                          <a:r>
                            <a:rPr lang="zh-CN" altLang="en-US" sz="1200" u="none" strike="noStrike" dirty="0">
                              <a:effectLst/>
                              <a:latin typeface="+mj-ea"/>
                              <a:ea typeface="+mj-ea"/>
                            </a:rPr>
                            <a:t>疯读</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en-US" altLang="zh-CN" sz="1200" u="none" strike="noStrike" dirty="0">
                              <a:effectLst/>
                              <a:latin typeface="+mj-ea"/>
                              <a:ea typeface="+mj-ea"/>
                            </a:rPr>
                            <a:t>7/14</a:t>
                          </a:r>
                          <a:r>
                            <a:rPr lang="zh-CN" altLang="en-US" sz="1200" u="none" strike="noStrike" dirty="0">
                              <a:effectLst/>
                              <a:latin typeface="+mj-ea"/>
                              <a:ea typeface="+mj-ea"/>
                            </a:rPr>
                            <a:t>日留存</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zh-CN" altLang="en-US" sz="1200" u="none" strike="noStrike" dirty="0">
                              <a:effectLst/>
                              <a:latin typeface="+mj-ea"/>
                              <a:ea typeface="+mj-ea"/>
                            </a:rPr>
                            <a:t>次留</a:t>
                          </a:r>
                          <a:r>
                            <a:rPr lang="en-US" altLang="zh-CN" sz="1200" u="none" strike="noStrike" dirty="0">
                              <a:effectLst/>
                              <a:latin typeface="+mj-ea"/>
                              <a:ea typeface="+mj-ea"/>
                            </a:rPr>
                            <a:t>+5.06%</a:t>
                          </a:r>
                          <a:r>
                            <a:rPr lang="zh-CN" altLang="en-US" sz="1200" u="none" strike="noStrike" dirty="0">
                              <a:effectLst/>
                              <a:latin typeface="+mj-ea"/>
                              <a:ea typeface="+mj-ea"/>
                            </a:rPr>
                            <a:t>，</a:t>
                          </a:r>
                          <a:r>
                            <a:rPr lang="en-US" altLang="zh-CN" sz="1200" u="none" strike="noStrike" dirty="0">
                              <a:effectLst/>
                              <a:latin typeface="+mj-ea"/>
                              <a:ea typeface="+mj-ea"/>
                            </a:rPr>
                            <a:t>7</a:t>
                          </a:r>
                          <a:r>
                            <a:rPr lang="zh-CN" altLang="en-US" sz="1200" u="none" strike="noStrike" dirty="0">
                              <a:effectLst/>
                              <a:latin typeface="+mj-ea"/>
                              <a:ea typeface="+mj-ea"/>
                            </a:rPr>
                            <a:t>留</a:t>
                          </a:r>
                          <a:r>
                            <a:rPr lang="en-US" altLang="zh-CN" sz="1200" u="none" strike="noStrike" dirty="0">
                              <a:effectLst/>
                              <a:latin typeface="+mj-ea"/>
                              <a:ea typeface="+mj-ea"/>
                            </a:rPr>
                            <a:t>+3.5%</a:t>
                          </a:r>
                          <a:r>
                            <a:rPr lang="zh-CN" altLang="en-US" sz="1200" u="none" strike="noStrike" dirty="0">
                              <a:effectLst/>
                              <a:latin typeface="+mj-ea"/>
                              <a:ea typeface="+mj-ea"/>
                            </a:rPr>
                            <a:t>，</a:t>
                          </a:r>
                          <a:r>
                            <a:rPr lang="en-US" altLang="zh-CN" sz="1200" u="none" strike="noStrike" dirty="0">
                              <a:effectLst/>
                              <a:latin typeface="+mj-ea"/>
                              <a:ea typeface="+mj-ea"/>
                            </a:rPr>
                            <a:t>14</a:t>
                          </a:r>
                          <a:r>
                            <a:rPr lang="zh-CN" altLang="en-US" sz="1200" u="none" strike="noStrike" dirty="0">
                              <a:effectLst/>
                              <a:latin typeface="+mj-ea"/>
                              <a:ea typeface="+mj-ea"/>
                            </a:rPr>
                            <a:t>流</a:t>
                          </a:r>
                          <a:r>
                            <a:rPr lang="en-US" altLang="zh-CN" sz="1200" u="none" strike="noStrike" dirty="0">
                              <a:effectLst/>
                              <a:latin typeface="+mj-ea"/>
                              <a:ea typeface="+mj-ea"/>
                            </a:rPr>
                            <a:t>+1.43%</a:t>
                          </a:r>
                          <a:endParaRPr lang="en-US" altLang="zh-CN" sz="1200" b="0" i="0" u="none" strike="noStrike" dirty="0">
                            <a:solidFill>
                              <a:srgbClr val="000000"/>
                            </a:solidFill>
                            <a:effectLst/>
                            <a:latin typeface="+mj-ea"/>
                            <a:ea typeface="+mj-ea"/>
                          </a:endParaRPr>
                        </a:p>
                      </a:txBody>
                      <a:tcPr marL="0" marR="0" marT="0" marB="0" anchor="ctr"/>
                    </a:tc>
                    <a:tc>
                      <a:txBody>
                        <a:bodyPr/>
                        <a:lstStyle/>
                        <a:p>
                          <a:endParaRPr lang="zh-CN"/>
                        </a:p>
                      </a:txBody>
                      <a:tcPr marL="0" marR="0" marT="0" marB="0" anchor="ctr">
                        <a:blipFill>
                          <a:blip r:embed="rId5"/>
                          <a:stretch>
                            <a:fillRect l="-278761" t="-207368" r="-1327" b="-275789"/>
                          </a:stretch>
                        </a:blipFill>
                      </a:tcPr>
                    </a:tc>
                    <a:extLst>
                      <a:ext uri="{0D108BD9-81ED-4DB2-BD59-A6C34878D82A}">
                        <a16:rowId xmlns:a16="http://schemas.microsoft.com/office/drawing/2014/main" val="613857620"/>
                      </a:ext>
                    </a:extLst>
                  </a:tr>
                  <a:tr h="1074521">
                    <a:tc>
                      <a:txBody>
                        <a:bodyPr/>
                        <a:lstStyle/>
                        <a:p>
                          <a:pPr algn="ctr" fontAlgn="ctr"/>
                          <a:r>
                            <a:rPr lang="zh-CN" altLang="en-US" sz="1200" b="0" i="0" u="none" strike="noStrike" dirty="0">
                              <a:solidFill>
                                <a:srgbClr val="000000"/>
                              </a:solidFill>
                              <a:effectLst/>
                              <a:latin typeface="+mj-ea"/>
                              <a:ea typeface="+mj-ea"/>
                            </a:rPr>
                            <a:t>必看</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u="none" strike="noStrike" kern="1200" dirty="0">
                              <a:solidFill>
                                <a:schemeClr val="tx1"/>
                              </a:solidFill>
                              <a:effectLst/>
                              <a:latin typeface="+mj-ea"/>
                              <a:ea typeface="+mj-ea"/>
                              <a:cs typeface="+mn-cs"/>
                            </a:rPr>
                            <a:t>2</a:t>
                          </a:r>
                          <a:r>
                            <a:rPr lang="zh-CN" altLang="en-US" sz="1200" u="none" strike="noStrike" kern="1200" dirty="0">
                              <a:solidFill>
                                <a:schemeClr val="tx1"/>
                              </a:solidFill>
                              <a:effectLst/>
                              <a:latin typeface="+mj-ea"/>
                              <a:ea typeface="+mj-ea"/>
                              <a:cs typeface="+mn-cs"/>
                            </a:rPr>
                            <a:t>留</a:t>
                          </a:r>
                          <a:r>
                            <a:rPr lang="en-US" altLang="zh-CN" sz="1200" u="none" strike="noStrike" kern="1200" dirty="0">
                              <a:solidFill>
                                <a:schemeClr val="tx1"/>
                              </a:solidFill>
                              <a:effectLst/>
                              <a:latin typeface="+mj-ea"/>
                              <a:ea typeface="+mj-ea"/>
                              <a:cs typeface="+mn-cs"/>
                            </a:rPr>
                            <a:t>~7</a:t>
                          </a:r>
                          <a:r>
                            <a:rPr lang="zh-CN" altLang="en-US" sz="1200" u="none" strike="noStrike" kern="1200" dirty="0">
                              <a:solidFill>
                                <a:schemeClr val="tx1"/>
                              </a:solidFill>
                              <a:effectLst/>
                              <a:latin typeface="+mj-ea"/>
                              <a:ea typeface="+mj-ea"/>
                              <a:cs typeface="+mn-cs"/>
                            </a:rPr>
                            <a:t>留</a:t>
                          </a:r>
                          <a:endParaRPr lang="zh-CN" altLang="en-US" sz="1200" b="0" i="0" u="none" strike="noStrike" kern="1200" dirty="0">
                            <a:solidFill>
                              <a:srgbClr val="000000"/>
                            </a:solidFill>
                            <a:effectLst/>
                            <a:latin typeface="+mj-ea"/>
                            <a:ea typeface="+mj-ea"/>
                            <a:cs typeface="+mn-cs"/>
                          </a:endParaRPr>
                        </a:p>
                        <a:p>
                          <a:pPr algn="ctr" fontAlgn="ct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en-US" altLang="zh-CN" sz="1200" dirty="0">
                              <a:latin typeface="+mj-ea"/>
                              <a:ea typeface="+mj-ea"/>
                            </a:rPr>
                            <a:t>2</a:t>
                          </a:r>
                          <a:r>
                            <a:rPr lang="zh-CN" altLang="en-US" sz="1200" dirty="0">
                              <a:latin typeface="+mj-ea"/>
                              <a:ea typeface="+mj-ea"/>
                            </a:rPr>
                            <a:t>留率</a:t>
                          </a:r>
                          <a:r>
                            <a:rPr lang="en-US" altLang="zh-CN" sz="1200" dirty="0">
                              <a:latin typeface="+mj-ea"/>
                              <a:ea typeface="+mj-ea"/>
                            </a:rPr>
                            <a:t>+5%</a:t>
                          </a:r>
                          <a:r>
                            <a:rPr lang="zh-CN" altLang="en-US" sz="1200" dirty="0">
                              <a:latin typeface="+mj-ea"/>
                              <a:ea typeface="+mj-ea"/>
                            </a:rPr>
                            <a:t>，</a:t>
                          </a:r>
                          <a:r>
                            <a:rPr lang="en-US" altLang="zh-CN" sz="1200" dirty="0">
                              <a:latin typeface="+mj-ea"/>
                              <a:ea typeface="+mj-ea"/>
                            </a:rPr>
                            <a:t>3</a:t>
                          </a:r>
                          <a:r>
                            <a:rPr lang="zh-CN" altLang="en-US" sz="1200" dirty="0">
                              <a:latin typeface="+mj-ea"/>
                              <a:ea typeface="+mj-ea"/>
                            </a:rPr>
                            <a:t>留率</a:t>
                          </a:r>
                          <a:r>
                            <a:rPr lang="en-US" altLang="zh-CN" sz="1200" dirty="0">
                              <a:latin typeface="+mj-ea"/>
                              <a:ea typeface="+mj-ea"/>
                            </a:rPr>
                            <a:t>+5%</a:t>
                          </a:r>
                          <a:r>
                            <a:rPr lang="zh-CN" altLang="en-US" sz="1200" dirty="0">
                              <a:latin typeface="+mj-ea"/>
                              <a:ea typeface="+mj-ea"/>
                            </a:rPr>
                            <a:t>，</a:t>
                          </a:r>
                          <a:r>
                            <a:rPr lang="en-US" altLang="zh-CN" sz="1200" dirty="0">
                              <a:latin typeface="+mj-ea"/>
                              <a:ea typeface="+mj-ea"/>
                            </a:rPr>
                            <a:t>4</a:t>
                          </a:r>
                          <a:r>
                            <a:rPr lang="zh-CN" altLang="en-US" sz="1200" dirty="0">
                              <a:latin typeface="+mj-ea"/>
                              <a:ea typeface="+mj-ea"/>
                            </a:rPr>
                            <a:t>留率</a:t>
                          </a:r>
                          <a:r>
                            <a:rPr lang="en-US" altLang="zh-CN" sz="1200" dirty="0">
                              <a:latin typeface="+mj-ea"/>
                              <a:ea typeface="+mj-ea"/>
                            </a:rPr>
                            <a:t>+4%</a:t>
                          </a:r>
                          <a:r>
                            <a:rPr lang="zh-CN" altLang="en-US" sz="1200" dirty="0">
                              <a:latin typeface="+mj-ea"/>
                              <a:ea typeface="+mj-ea"/>
                            </a:rPr>
                            <a:t>，</a:t>
                          </a:r>
                          <a:r>
                            <a:rPr lang="en-US" altLang="zh-CN" sz="1200" dirty="0">
                              <a:latin typeface="+mj-ea"/>
                              <a:ea typeface="+mj-ea"/>
                            </a:rPr>
                            <a:t>5</a:t>
                          </a:r>
                          <a:r>
                            <a:rPr lang="zh-CN" altLang="en-US" sz="1200" dirty="0">
                              <a:latin typeface="+mj-ea"/>
                              <a:ea typeface="+mj-ea"/>
                            </a:rPr>
                            <a:t>留率</a:t>
                          </a:r>
                          <a:r>
                            <a:rPr lang="en-US" altLang="zh-CN" sz="1200" dirty="0">
                              <a:latin typeface="+mj-ea"/>
                              <a:ea typeface="+mj-ea"/>
                            </a:rPr>
                            <a:t>+4%</a:t>
                          </a:r>
                          <a:r>
                            <a:rPr lang="zh-CN" altLang="en-US" sz="1200" dirty="0">
                              <a:latin typeface="+mj-ea"/>
                              <a:ea typeface="+mj-ea"/>
                            </a:rPr>
                            <a:t>，</a:t>
                          </a:r>
                          <a:r>
                            <a:rPr lang="en-US" altLang="zh-CN" sz="1200" dirty="0">
                              <a:latin typeface="+mj-ea"/>
                              <a:ea typeface="+mj-ea"/>
                            </a:rPr>
                            <a:t>6</a:t>
                          </a:r>
                          <a:r>
                            <a:rPr lang="zh-CN" altLang="en-US" sz="1200" dirty="0">
                              <a:latin typeface="+mj-ea"/>
                              <a:ea typeface="+mj-ea"/>
                            </a:rPr>
                            <a:t>留率</a:t>
                          </a:r>
                          <a:r>
                            <a:rPr lang="en-US" altLang="zh-CN" sz="1200" dirty="0">
                              <a:latin typeface="+mj-ea"/>
                              <a:ea typeface="+mj-ea"/>
                            </a:rPr>
                            <a:t>+4%</a:t>
                          </a:r>
                          <a:r>
                            <a:rPr lang="zh-CN" altLang="en-US" sz="1200" dirty="0">
                              <a:latin typeface="+mj-ea"/>
                              <a:ea typeface="+mj-ea"/>
                            </a:rPr>
                            <a:t>，</a:t>
                          </a:r>
                          <a:r>
                            <a:rPr lang="en-US" altLang="zh-CN" sz="1200" dirty="0">
                              <a:latin typeface="+mj-ea"/>
                              <a:ea typeface="+mj-ea"/>
                            </a:rPr>
                            <a:t>7</a:t>
                          </a:r>
                          <a:r>
                            <a:rPr lang="zh-CN" altLang="en-US" sz="1200" dirty="0">
                              <a:latin typeface="+mj-ea"/>
                              <a:ea typeface="+mj-ea"/>
                            </a:rPr>
                            <a:t>留率</a:t>
                          </a:r>
                          <a:r>
                            <a:rPr lang="en-US" altLang="zh-CN" sz="1200" dirty="0">
                              <a:latin typeface="+mj-ea"/>
                              <a:ea typeface="+mj-ea"/>
                            </a:rPr>
                            <a:t>+3.6%</a:t>
                          </a:r>
                          <a:endParaRPr lang="en-US" altLang="zh-CN" sz="1200" b="0" i="0" u="none" strike="noStrike" dirty="0">
                            <a:solidFill>
                              <a:srgbClr val="000000"/>
                            </a:solidFill>
                            <a:effectLst/>
                            <a:latin typeface="+mj-ea"/>
                            <a:ea typeface="+mj-ea"/>
                          </a:endParaRPr>
                        </a:p>
                      </a:txBody>
                      <a:tcPr marL="0" marR="0" marT="0" marB="0" anchor="ctr"/>
                    </a:tc>
                    <a:tc>
                      <a:txBody>
                        <a:bodyPr/>
                        <a:lstStyle/>
                        <a:p>
                          <a:endParaRPr lang="zh-CN"/>
                        </a:p>
                      </a:txBody>
                      <a:tcPr marL="0" marR="0" marT="0" marB="0" anchor="ctr">
                        <a:blipFill>
                          <a:blip r:embed="rId5"/>
                          <a:stretch>
                            <a:fillRect l="-278761" t="-164972" r="-1327" b="-48023"/>
                          </a:stretch>
                        </a:blipFill>
                      </a:tcPr>
                    </a:tc>
                    <a:extLst>
                      <a:ext uri="{0D108BD9-81ED-4DB2-BD59-A6C34878D82A}">
                        <a16:rowId xmlns:a16="http://schemas.microsoft.com/office/drawing/2014/main" val="2292457645"/>
                      </a:ext>
                    </a:extLst>
                  </a:tr>
                  <a:tr h="503910">
                    <a:tc>
                      <a:txBody>
                        <a:bodyPr/>
                        <a:lstStyle/>
                        <a:p>
                          <a:pPr algn="ctr" fontAlgn="ctr"/>
                          <a:r>
                            <a:rPr lang="en-US" altLang="zh-CN" sz="1200" b="0" i="0" u="none" strike="noStrike" dirty="0">
                              <a:solidFill>
                                <a:srgbClr val="FF0000"/>
                              </a:solidFill>
                              <a:effectLst/>
                              <a:latin typeface="+mj-ea"/>
                              <a:ea typeface="+mj-ea"/>
                            </a:rPr>
                            <a:t>37</a:t>
                          </a:r>
                          <a:r>
                            <a:rPr lang="zh-CN" altLang="en-US" sz="1200" b="0" i="0" u="none" strike="noStrike" dirty="0">
                              <a:solidFill>
                                <a:srgbClr val="FF0000"/>
                              </a:solidFill>
                              <a:effectLst/>
                              <a:latin typeface="+mj-ea"/>
                              <a:ea typeface="+mj-ea"/>
                            </a:rPr>
                            <a:t>斗罗</a:t>
                          </a:r>
                        </a:p>
                      </a:txBody>
                      <a:tcPr marL="0" marR="0" marT="0" marB="0" anchor="ctr"/>
                    </a:tc>
                    <a:tc>
                      <a:txBody>
                        <a:bodyPr/>
                        <a:lstStyle/>
                        <a:p>
                          <a:pPr algn="ctr" fontAlgn="ctr"/>
                          <a:r>
                            <a:rPr lang="zh-CN" altLang="en-US" sz="1200" b="0" i="0" u="none" strike="noStrike" dirty="0">
                              <a:solidFill>
                                <a:srgbClr val="FF0000"/>
                              </a:solidFill>
                              <a:effectLst/>
                              <a:latin typeface="+mj-ea"/>
                              <a:ea typeface="+mj-ea"/>
                            </a:rPr>
                            <a:t>首日</a:t>
                          </a:r>
                          <a:r>
                            <a:rPr lang="en-US" altLang="zh-CN" sz="1200" b="0" i="0" u="none" strike="noStrike" dirty="0">
                              <a:solidFill>
                                <a:srgbClr val="FF0000"/>
                              </a:solidFill>
                              <a:effectLst/>
                              <a:latin typeface="+mj-ea"/>
                              <a:ea typeface="+mj-ea"/>
                            </a:rPr>
                            <a:t>/7</a:t>
                          </a:r>
                          <a:r>
                            <a:rPr lang="zh-CN" altLang="en-US" sz="1200" b="0" i="0" u="none" strike="noStrike" dirty="0">
                              <a:solidFill>
                                <a:srgbClr val="FF0000"/>
                              </a:solidFill>
                              <a:effectLst/>
                              <a:latin typeface="+mj-ea"/>
                              <a:ea typeface="+mj-ea"/>
                            </a:rPr>
                            <a:t>日</a:t>
                          </a:r>
                          <a:r>
                            <a:rPr lang="en-US" altLang="zh-CN" sz="1200" b="0" i="0" u="none" strike="noStrike" dirty="0">
                              <a:solidFill>
                                <a:srgbClr val="FF0000"/>
                              </a:solidFill>
                              <a:effectLst/>
                              <a:latin typeface="+mj-ea"/>
                              <a:ea typeface="+mj-ea"/>
                            </a:rPr>
                            <a:t>ROI</a:t>
                          </a:r>
                          <a:endParaRPr lang="zh-CN" altLang="en-US" sz="1200" b="0" i="0" u="none" strike="noStrike" dirty="0">
                            <a:solidFill>
                              <a:srgbClr val="FF0000"/>
                            </a:solidFill>
                            <a:effectLst/>
                            <a:latin typeface="+mj-ea"/>
                            <a:ea typeface="+mj-ea"/>
                          </a:endParaRPr>
                        </a:p>
                      </a:txBody>
                      <a:tcPr marL="0" marR="0" marT="0" marB="0" anchor="ctr"/>
                    </a:tc>
                    <a:tc>
                      <a:txBody>
                        <a:bodyPr/>
                        <a:lstStyle/>
                        <a:p>
                          <a:pPr algn="ctr" fontAlgn="ctr"/>
                          <a:r>
                            <a:rPr lang="zh-CN" altLang="en-US" sz="1200" b="0" i="0" u="none" strike="noStrike" dirty="0">
                              <a:solidFill>
                                <a:srgbClr val="FF0000"/>
                              </a:solidFill>
                              <a:effectLst/>
                              <a:latin typeface="+mj-ea"/>
                              <a:ea typeface="+mj-ea"/>
                            </a:rPr>
                            <a:t>首日</a:t>
                          </a:r>
                          <a:r>
                            <a:rPr lang="en-US" altLang="zh-CN" sz="1200" b="0" i="0" u="none" strike="noStrike" dirty="0">
                              <a:solidFill>
                                <a:srgbClr val="FF0000"/>
                              </a:solidFill>
                              <a:effectLst/>
                              <a:latin typeface="+mj-ea"/>
                              <a:ea typeface="+mj-ea"/>
                            </a:rPr>
                            <a:t>ROI</a:t>
                          </a:r>
                          <a:r>
                            <a:rPr lang="zh-CN" altLang="en-US" sz="1200" b="0" i="0" u="none" strike="noStrike" dirty="0">
                              <a:solidFill>
                                <a:srgbClr val="FF0000"/>
                              </a:solidFill>
                              <a:effectLst/>
                              <a:latin typeface="+mj-ea"/>
                              <a:ea typeface="+mj-ea"/>
                            </a:rPr>
                            <a:t>持平，</a:t>
                          </a:r>
                          <a:r>
                            <a:rPr lang="en-US" altLang="zh-CN" sz="1200" b="0" i="0" u="none" strike="noStrike" dirty="0">
                              <a:solidFill>
                                <a:srgbClr val="FF0000"/>
                              </a:solidFill>
                              <a:effectLst/>
                              <a:latin typeface="+mj-ea"/>
                              <a:ea typeface="+mj-ea"/>
                            </a:rPr>
                            <a:t>7</a:t>
                          </a:r>
                          <a:r>
                            <a:rPr lang="zh-CN" altLang="en-US" sz="1200" b="0" i="0" u="none" strike="noStrike" dirty="0">
                              <a:solidFill>
                                <a:srgbClr val="FF0000"/>
                              </a:solidFill>
                              <a:effectLst/>
                              <a:latin typeface="+mj-ea"/>
                              <a:ea typeface="+mj-ea"/>
                            </a:rPr>
                            <a:t>日</a:t>
                          </a:r>
                          <a:r>
                            <a:rPr lang="en-US" altLang="zh-CN" sz="1200" b="0" i="0" u="none" strike="noStrike" dirty="0">
                              <a:solidFill>
                                <a:srgbClr val="FF0000"/>
                              </a:solidFill>
                              <a:effectLst/>
                              <a:latin typeface="+mj-ea"/>
                              <a:ea typeface="+mj-ea"/>
                            </a:rPr>
                            <a:t>ROI -0.22%</a:t>
                          </a:r>
                        </a:p>
                      </a:txBody>
                      <a:tcPr marL="0" marR="0" marT="0" marB="0" anchor="ctr"/>
                    </a:tc>
                    <a:tc>
                      <a:txBody>
                        <a:bodyPr/>
                        <a:lstStyle/>
                        <a:p>
                          <a:endParaRPr lang="zh-CN"/>
                        </a:p>
                      </a:txBody>
                      <a:tcPr marL="0" marR="0" marT="0" marB="0" anchor="ctr">
                        <a:blipFill>
                          <a:blip r:embed="rId5"/>
                          <a:stretch>
                            <a:fillRect l="-278761" t="-565060" r="-1327" b="-2410"/>
                          </a:stretch>
                        </a:blipFill>
                      </a:tcPr>
                    </a:tc>
                    <a:extLst>
                      <a:ext uri="{0D108BD9-81ED-4DB2-BD59-A6C34878D82A}">
                        <a16:rowId xmlns:a16="http://schemas.microsoft.com/office/drawing/2014/main" val="726072712"/>
                      </a:ext>
                    </a:extLst>
                  </a:tr>
                </a:tbl>
              </a:graphicData>
            </a:graphic>
          </p:graphicFrame>
        </mc:Fallback>
      </mc:AlternateContent>
      <p:sp>
        <p:nvSpPr>
          <p:cNvPr id="2" name="文本框 1">
            <a:extLst>
              <a:ext uri="{FF2B5EF4-FFF2-40B4-BE49-F238E27FC236}">
                <a16:creationId xmlns:a16="http://schemas.microsoft.com/office/drawing/2014/main" id="{BE1CBA3B-ED00-4827-A718-E72104915B76}"/>
              </a:ext>
            </a:extLst>
          </p:cNvPr>
          <p:cNvSpPr txBox="1"/>
          <p:nvPr/>
        </p:nvSpPr>
        <p:spPr>
          <a:xfrm>
            <a:off x="6188856" y="5196443"/>
            <a:ext cx="4974444" cy="787523"/>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latin typeface="+mj-ea"/>
                <a:ea typeface="+mj-ea"/>
              </a:rPr>
              <a:t>大部分模型上线后均取得了正向收益</a:t>
            </a:r>
            <a:endParaRPr lang="en-US" altLang="zh-CN" sz="1600" dirty="0">
              <a:latin typeface="+mj-ea"/>
              <a:ea typeface="+mj-ea"/>
            </a:endParaRPr>
          </a:p>
          <a:p>
            <a:pPr marL="285750" indent="-285750">
              <a:lnSpc>
                <a:spcPct val="150000"/>
              </a:lnSpc>
              <a:buFont typeface="Wingdings" panose="05000000000000000000" pitchFamily="2" charset="2"/>
              <a:buChar char="p"/>
            </a:pPr>
            <a:r>
              <a:rPr lang="zh-CN" altLang="en-US" sz="1600" dirty="0">
                <a:latin typeface="+mj-ea"/>
                <a:ea typeface="+mj-ea"/>
              </a:rPr>
              <a:t>但部分模型，比如游戏</a:t>
            </a:r>
            <a:r>
              <a:rPr lang="en-US" altLang="zh-CN" sz="1600" dirty="0">
                <a:latin typeface="+mj-ea"/>
                <a:ea typeface="+mj-ea"/>
              </a:rPr>
              <a:t>-</a:t>
            </a:r>
            <a:r>
              <a:rPr lang="zh-CN" altLang="en-US" sz="1600" dirty="0">
                <a:latin typeface="+mj-ea"/>
                <a:ea typeface="+mj-ea"/>
              </a:rPr>
              <a:t>斗罗后端效果没有提升</a:t>
            </a:r>
          </a:p>
        </p:txBody>
      </p:sp>
      <p:graphicFrame>
        <p:nvGraphicFramePr>
          <p:cNvPr id="30" name="图表 29">
            <a:extLst>
              <a:ext uri="{FF2B5EF4-FFF2-40B4-BE49-F238E27FC236}">
                <a16:creationId xmlns:a16="http://schemas.microsoft.com/office/drawing/2014/main" id="{02597207-27A0-4F88-8E25-6DDD029D1EA8}"/>
              </a:ext>
            </a:extLst>
          </p:cNvPr>
          <p:cNvGraphicFramePr>
            <a:graphicFrameLocks/>
          </p:cNvGraphicFramePr>
          <p:nvPr>
            <p:extLst>
              <p:ext uri="{D42A27DB-BD31-4B8C-83A1-F6EECF244321}">
                <p14:modId xmlns:p14="http://schemas.microsoft.com/office/powerpoint/2010/main" val="795086015"/>
              </p:ext>
            </p:extLst>
          </p:nvPr>
        </p:nvGraphicFramePr>
        <p:xfrm>
          <a:off x="238904" y="2807024"/>
          <a:ext cx="5679295"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11" name="文本框 10">
            <a:extLst>
              <a:ext uri="{FF2B5EF4-FFF2-40B4-BE49-F238E27FC236}">
                <a16:creationId xmlns:a16="http://schemas.microsoft.com/office/drawing/2014/main" id="{BB9638A4-64D5-447D-B894-F40EE805E185}"/>
              </a:ext>
            </a:extLst>
          </p:cNvPr>
          <p:cNvSpPr txBox="1"/>
          <p:nvPr/>
        </p:nvSpPr>
        <p:spPr>
          <a:xfrm>
            <a:off x="107185" y="5664200"/>
            <a:ext cx="5679295" cy="584775"/>
          </a:xfrm>
          <a:prstGeom prst="rect">
            <a:avLst/>
          </a:prstGeom>
          <a:noFill/>
        </p:spPr>
        <p:txBody>
          <a:bodyPr wrap="square" rtlCol="0">
            <a:spAutoFit/>
          </a:bodyPr>
          <a:lstStyle/>
          <a:p>
            <a:pPr marL="285750" indent="-285750">
              <a:buFont typeface="Wingdings" panose="05000000000000000000" pitchFamily="2" charset="2"/>
              <a:buChar char="ü"/>
            </a:pPr>
            <a:r>
              <a:rPr lang="zh-CN" altLang="en-US" sz="1600" dirty="0">
                <a:latin typeface="+mj-ea"/>
                <a:ea typeface="+mj-ea"/>
              </a:rPr>
              <a:t>三版特征均明显地提供了信息增益，提升了模型排序能力，人群区分能力</a:t>
            </a: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B7223ECB-F5D3-4349-B721-0A05F72C7BA9}"/>
                  </a:ext>
                </a:extLst>
              </p:cNvPr>
              <p:cNvSpPr txBox="1"/>
              <p:nvPr/>
            </p:nvSpPr>
            <p:spPr>
              <a:xfrm>
                <a:off x="6120000" y="1122318"/>
                <a:ext cx="5679295" cy="338554"/>
              </a:xfrm>
              <a:prstGeom prst="rect">
                <a:avLst/>
              </a:prstGeom>
              <a:noFill/>
            </p:spPr>
            <p:txBody>
              <a:bodyPr wrap="square" rtlCol="0">
                <a:spAutoFit/>
              </a:bodyPr>
              <a:lstStyle/>
              <a:p>
                <a:pPr marL="285750" indent="-285750">
                  <a:buFont typeface="Wingdings" panose="05000000000000000000" pitchFamily="2" charset="2"/>
                  <a:buChar char="ü"/>
                </a:pPr>
                <a:r>
                  <a:rPr lang="zh-CN" altLang="en-US" sz="1600" dirty="0">
                    <a:latin typeface="+mj-ea"/>
                    <a:ea typeface="+mj-ea"/>
                  </a:rPr>
                  <a:t>上线内测，起</a:t>
                </a:r>
                <a14:m>
                  <m:oMath xmlns:m="http://schemas.openxmlformats.org/officeDocument/2006/math">
                    <m:r>
                      <a:rPr lang="en-US" altLang="zh-CN" sz="1600" i="1" dirty="0" smtClean="0">
                        <a:latin typeface="Cambria Math" panose="02040503050406030204" pitchFamily="18" charset="0"/>
                        <a:ea typeface="+mj-ea"/>
                      </a:rPr>
                      <m:t>50%</m:t>
                    </m:r>
                    <m:r>
                      <a:rPr lang="en-US" altLang="zh-CN" sz="1600" i="1" dirty="0" smtClean="0">
                        <a:latin typeface="Cambria Math" panose="02040503050406030204" pitchFamily="18" charset="0"/>
                        <a:ea typeface="+mj-ea"/>
                      </a:rPr>
                      <m:t>𝑢𝑣</m:t>
                    </m:r>
                  </m:oMath>
                </a14:m>
                <a:r>
                  <a:rPr lang="zh-CN" altLang="en-US" sz="1600" dirty="0">
                    <a:latin typeface="+mj-ea"/>
                    <a:ea typeface="+mj-ea"/>
                  </a:rPr>
                  <a:t>实验期间</a:t>
                </a:r>
              </a:p>
            </p:txBody>
          </p:sp>
        </mc:Choice>
        <mc:Fallback xmlns="">
          <p:sp>
            <p:nvSpPr>
              <p:cNvPr id="31" name="文本框 30">
                <a:extLst>
                  <a:ext uri="{FF2B5EF4-FFF2-40B4-BE49-F238E27FC236}">
                    <a16:creationId xmlns:a16="http://schemas.microsoft.com/office/drawing/2014/main" id="{B7223ECB-F5D3-4349-B721-0A05F72C7BA9}"/>
                  </a:ext>
                </a:extLst>
              </p:cNvPr>
              <p:cNvSpPr txBox="1">
                <a:spLocks noRot="1" noChangeAspect="1" noMove="1" noResize="1" noEditPoints="1" noAdjustHandles="1" noChangeArrowheads="1" noChangeShapeType="1" noTextEdit="1"/>
              </p:cNvSpPr>
              <p:nvPr/>
            </p:nvSpPr>
            <p:spPr>
              <a:xfrm>
                <a:off x="6120000" y="1122318"/>
                <a:ext cx="5679295" cy="338554"/>
              </a:xfrm>
              <a:prstGeom prst="rect">
                <a:avLst/>
              </a:prstGeom>
              <a:blipFill>
                <a:blip r:embed="rId7"/>
                <a:stretch>
                  <a:fillRect l="-429" t="-5357" b="-21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229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0" grpId="0">
        <p:bldAsOne/>
      </p:bldGraphic>
      <p:bldP spid="11" grpId="0"/>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1FA6A0B4-BD38-419F-86A3-750C1B349F56}"/>
              </a:ext>
            </a:extLst>
          </p:cNvPr>
          <p:cNvGrpSpPr/>
          <p:nvPr/>
        </p:nvGrpSpPr>
        <p:grpSpPr>
          <a:xfrm>
            <a:off x="-1" y="0"/>
            <a:ext cx="12184064" cy="818826"/>
            <a:chOff x="-1" y="0"/>
            <a:chExt cx="12184064" cy="818826"/>
          </a:xfrm>
        </p:grpSpPr>
        <p:sp>
          <p:nvSpPr>
            <p:cNvPr id="23" name="矩形 22">
              <a:extLst>
                <a:ext uri="{FF2B5EF4-FFF2-40B4-BE49-F238E27FC236}">
                  <a16:creationId xmlns:a16="http://schemas.microsoft.com/office/drawing/2014/main" id="{6DD18559-3317-413F-8DEA-50E62B4F822A}"/>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4" name="组合 23">
              <a:extLst>
                <a:ext uri="{FF2B5EF4-FFF2-40B4-BE49-F238E27FC236}">
                  <a16:creationId xmlns:a16="http://schemas.microsoft.com/office/drawing/2014/main" id="{9ADF8EE0-66A2-4426-BF16-6776C84CE042}"/>
                </a:ext>
              </a:extLst>
            </p:cNvPr>
            <p:cNvGrpSpPr/>
            <p:nvPr/>
          </p:nvGrpSpPr>
          <p:grpSpPr>
            <a:xfrm>
              <a:off x="0" y="818826"/>
              <a:ext cx="12167232" cy="0"/>
              <a:chOff x="0" y="683817"/>
              <a:chExt cx="12167232" cy="0"/>
            </a:xfrm>
          </p:grpSpPr>
          <p:cxnSp>
            <p:nvCxnSpPr>
              <p:cNvPr id="25" name="直接连接符 24">
                <a:extLst>
                  <a:ext uri="{FF2B5EF4-FFF2-40B4-BE49-F238E27FC236}">
                    <a16:creationId xmlns:a16="http://schemas.microsoft.com/office/drawing/2014/main" id="{66FACF06-C70E-43E2-A62B-63BF920D3B2B}"/>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F32D15E6-82E3-4226-9297-AACFAE495E31}"/>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AD72D347-0F75-4898-BEC7-98503F244DE1}"/>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0CDFB7BE-3B7E-442C-8B39-B3E82ADBE20C}"/>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C4F2FB6-935A-4940-95A5-510DA9A22DE4}"/>
                  </a:ext>
                </a:extLst>
              </p:cNvPr>
              <p:cNvSpPr txBox="1"/>
              <p:nvPr/>
            </p:nvSpPr>
            <p:spPr>
              <a:xfrm>
                <a:off x="151635" y="162630"/>
                <a:ext cx="11925795" cy="523220"/>
              </a:xfrm>
              <a:prstGeom prst="rect">
                <a:avLst/>
              </a:prstGeom>
              <a:noFill/>
            </p:spPr>
            <p:txBody>
              <a:bodyPr wrap="square" rtlCol="0">
                <a:spAutoFit/>
              </a:bodyPr>
              <a:lstStyle/>
              <a:p>
                <a14:m>
                  <m:oMath xmlns:m="http://schemas.openxmlformats.org/officeDocument/2006/math">
                    <m:r>
                      <a:rPr lang="en-US" altLang="zh-CN" sz="2800" b="1" i="1" dirty="0" smtClean="0">
                        <a:latin typeface="Cambria Math" panose="02040503050406030204" pitchFamily="18" charset="0"/>
                        <a:ea typeface="+mj-ea"/>
                      </a:rPr>
                      <m:t>𝑸</m:t>
                    </m:r>
                    <m:r>
                      <a:rPr lang="en-US" altLang="zh-CN" sz="2800" b="1" i="1" dirty="0" smtClean="0">
                        <a:latin typeface="Cambria Math" panose="02040503050406030204" pitchFamily="18" charset="0"/>
                        <a:ea typeface="+mj-ea"/>
                      </a:rPr>
                      <m:t>𝟏</m:t>
                    </m:r>
                  </m:oMath>
                </a14:m>
                <a:r>
                  <a:rPr lang="zh-CN" altLang="en-US" sz="2800" b="1" dirty="0">
                    <a:latin typeface="+mj-ea"/>
                    <a:ea typeface="+mj-ea"/>
                  </a:rPr>
                  <a:t>：采样优化</a:t>
                </a:r>
              </a:p>
            </p:txBody>
          </p:sp>
        </mc:Choice>
        <mc:Fallback xmlns="">
          <p:sp>
            <p:nvSpPr>
              <p:cNvPr id="29" name="文本框 28">
                <a:extLst>
                  <a:ext uri="{FF2B5EF4-FFF2-40B4-BE49-F238E27FC236}">
                    <a16:creationId xmlns:a16="http://schemas.microsoft.com/office/drawing/2014/main" id="{6C4F2FB6-935A-4940-95A5-510DA9A22DE4}"/>
                  </a:ext>
                </a:extLst>
              </p:cNvPr>
              <p:cNvSpPr txBox="1">
                <a:spLocks noRot="1" noChangeAspect="1" noMove="1" noResize="1" noEditPoints="1" noAdjustHandles="1" noChangeArrowheads="1" noChangeShapeType="1" noTextEdit="1"/>
              </p:cNvSpPr>
              <p:nvPr/>
            </p:nvSpPr>
            <p:spPr>
              <a:xfrm>
                <a:off x="151635" y="162630"/>
                <a:ext cx="11925795" cy="523220"/>
              </a:xfrm>
              <a:prstGeom prst="rect">
                <a:avLst/>
              </a:prstGeom>
              <a:blipFill>
                <a:blip r:embed="rId3"/>
                <a:stretch>
                  <a:fillRect t="-12791" b="-31395"/>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94CE0D9A-939C-4ED4-B6BA-EED9F4685A96}"/>
              </a:ext>
            </a:extLst>
          </p:cNvPr>
          <p:cNvSpPr txBox="1"/>
          <p:nvPr/>
        </p:nvSpPr>
        <p:spPr>
          <a:xfrm>
            <a:off x="151635" y="882159"/>
            <a:ext cx="5524500" cy="338554"/>
          </a:xfrm>
          <a:prstGeom prst="rect">
            <a:avLst/>
          </a:prstGeom>
          <a:noFill/>
        </p:spPr>
        <p:txBody>
          <a:bodyPr wrap="square" rtlCol="0">
            <a:spAutoFit/>
          </a:bodyPr>
          <a:lstStyle/>
          <a:p>
            <a:r>
              <a:rPr lang="zh-CN" altLang="en-US" sz="1600" dirty="0">
                <a:latin typeface="+mj-ea"/>
                <a:ea typeface="+mj-ea"/>
              </a:rPr>
              <a:t>现象：斗罗分级人群分布不均衡</a:t>
            </a:r>
          </a:p>
        </p:txBody>
      </p:sp>
      <p:grpSp>
        <p:nvGrpSpPr>
          <p:cNvPr id="264" name="组合 263">
            <a:extLst>
              <a:ext uri="{FF2B5EF4-FFF2-40B4-BE49-F238E27FC236}">
                <a16:creationId xmlns:a16="http://schemas.microsoft.com/office/drawing/2014/main" id="{C03FF414-5577-4707-B906-048EDC9A4FAA}"/>
              </a:ext>
            </a:extLst>
          </p:cNvPr>
          <p:cNvGrpSpPr/>
          <p:nvPr/>
        </p:nvGrpSpPr>
        <p:grpSpPr>
          <a:xfrm>
            <a:off x="393834" y="4368108"/>
            <a:ext cx="2008040" cy="1485991"/>
            <a:chOff x="382419" y="4317439"/>
            <a:chExt cx="1439123" cy="973429"/>
          </a:xfrm>
        </p:grpSpPr>
        <p:cxnSp>
          <p:nvCxnSpPr>
            <p:cNvPr id="125" name="直接箭头连接符 124">
              <a:extLst>
                <a:ext uri="{FF2B5EF4-FFF2-40B4-BE49-F238E27FC236}">
                  <a16:creationId xmlns:a16="http://schemas.microsoft.com/office/drawing/2014/main" id="{8B73C036-F508-4B8D-BE4C-057CD5BE518F}"/>
                </a:ext>
              </a:extLst>
            </p:cNvPr>
            <p:cNvCxnSpPr>
              <a:cxnSpLocks/>
            </p:cNvCxnSpPr>
            <p:nvPr/>
          </p:nvCxnSpPr>
          <p:spPr>
            <a:xfrm>
              <a:off x="382419" y="5290868"/>
              <a:ext cx="14112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7" name="直接箭头连接符 126">
              <a:extLst>
                <a:ext uri="{FF2B5EF4-FFF2-40B4-BE49-F238E27FC236}">
                  <a16:creationId xmlns:a16="http://schemas.microsoft.com/office/drawing/2014/main" id="{EEA97824-8468-49BA-B1BF-4BA4B1848527}"/>
                </a:ext>
              </a:extLst>
            </p:cNvPr>
            <p:cNvCxnSpPr>
              <a:cxnSpLocks/>
            </p:cNvCxnSpPr>
            <p:nvPr/>
          </p:nvCxnSpPr>
          <p:spPr>
            <a:xfrm flipV="1">
              <a:off x="382419" y="4317439"/>
              <a:ext cx="0" cy="9734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8" name="矩形 127">
              <a:extLst>
                <a:ext uri="{FF2B5EF4-FFF2-40B4-BE49-F238E27FC236}">
                  <a16:creationId xmlns:a16="http://schemas.microsoft.com/office/drawing/2014/main" id="{6BEA0D80-3F59-480C-845B-94989D9311C0}"/>
                </a:ext>
              </a:extLst>
            </p:cNvPr>
            <p:cNvSpPr/>
            <p:nvPr/>
          </p:nvSpPr>
          <p:spPr>
            <a:xfrm>
              <a:off x="1357933" y="4910496"/>
              <a:ext cx="5922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等腰三角形 128">
              <a:extLst>
                <a:ext uri="{FF2B5EF4-FFF2-40B4-BE49-F238E27FC236}">
                  <a16:creationId xmlns:a16="http://schemas.microsoft.com/office/drawing/2014/main" id="{DEF6850C-B0DE-4A7C-8614-A7E5C02578F6}"/>
                </a:ext>
              </a:extLst>
            </p:cNvPr>
            <p:cNvSpPr/>
            <p:nvPr/>
          </p:nvSpPr>
          <p:spPr>
            <a:xfrm>
              <a:off x="692147" y="4532171"/>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0" name="等腰三角形 129">
              <a:extLst>
                <a:ext uri="{FF2B5EF4-FFF2-40B4-BE49-F238E27FC236}">
                  <a16:creationId xmlns:a16="http://schemas.microsoft.com/office/drawing/2014/main" id="{5B0FAB0E-97A8-4D81-946F-998FF7CD5DDF}"/>
                </a:ext>
              </a:extLst>
            </p:cNvPr>
            <p:cNvSpPr/>
            <p:nvPr/>
          </p:nvSpPr>
          <p:spPr>
            <a:xfrm>
              <a:off x="844547" y="4684571"/>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1" name="等腰三角形 130">
              <a:extLst>
                <a:ext uri="{FF2B5EF4-FFF2-40B4-BE49-F238E27FC236}">
                  <a16:creationId xmlns:a16="http://schemas.microsoft.com/office/drawing/2014/main" id="{95A37FE5-7E9C-4051-AB15-EE098C388401}"/>
                </a:ext>
              </a:extLst>
            </p:cNvPr>
            <p:cNvSpPr/>
            <p:nvPr/>
          </p:nvSpPr>
          <p:spPr>
            <a:xfrm>
              <a:off x="996947" y="4836971"/>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2" name="等腰三角形 131">
              <a:extLst>
                <a:ext uri="{FF2B5EF4-FFF2-40B4-BE49-F238E27FC236}">
                  <a16:creationId xmlns:a16="http://schemas.microsoft.com/office/drawing/2014/main" id="{E58FB2ED-FE7C-4F86-9775-05360E8B3580}"/>
                </a:ext>
              </a:extLst>
            </p:cNvPr>
            <p:cNvSpPr/>
            <p:nvPr/>
          </p:nvSpPr>
          <p:spPr>
            <a:xfrm>
              <a:off x="1149347" y="4989371"/>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3" name="等腰三角形 132">
              <a:extLst>
                <a:ext uri="{FF2B5EF4-FFF2-40B4-BE49-F238E27FC236}">
                  <a16:creationId xmlns:a16="http://schemas.microsoft.com/office/drawing/2014/main" id="{B3D9B359-4196-4A55-B306-141B04ABD08E}"/>
                </a:ext>
              </a:extLst>
            </p:cNvPr>
            <p:cNvSpPr/>
            <p:nvPr/>
          </p:nvSpPr>
          <p:spPr>
            <a:xfrm>
              <a:off x="1301747" y="5141771"/>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4" name="等腰三角形 133">
              <a:extLst>
                <a:ext uri="{FF2B5EF4-FFF2-40B4-BE49-F238E27FC236}">
                  <a16:creationId xmlns:a16="http://schemas.microsoft.com/office/drawing/2014/main" id="{5FF2A5E9-66A7-411C-985C-F1476BB24F4C}"/>
                </a:ext>
              </a:extLst>
            </p:cNvPr>
            <p:cNvSpPr/>
            <p:nvPr/>
          </p:nvSpPr>
          <p:spPr>
            <a:xfrm>
              <a:off x="444082" y="4964962"/>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5" name="等腰三角形 134">
              <a:extLst>
                <a:ext uri="{FF2B5EF4-FFF2-40B4-BE49-F238E27FC236}">
                  <a16:creationId xmlns:a16="http://schemas.microsoft.com/office/drawing/2014/main" id="{0369B6E6-B147-4844-803B-FA326371B2E2}"/>
                </a:ext>
              </a:extLst>
            </p:cNvPr>
            <p:cNvSpPr/>
            <p:nvPr/>
          </p:nvSpPr>
          <p:spPr>
            <a:xfrm>
              <a:off x="596482" y="5117362"/>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6" name="等腰三角形 135">
              <a:extLst>
                <a:ext uri="{FF2B5EF4-FFF2-40B4-BE49-F238E27FC236}">
                  <a16:creationId xmlns:a16="http://schemas.microsoft.com/office/drawing/2014/main" id="{18BBA087-ED1A-4E76-971B-D0BD37E2CC33}"/>
                </a:ext>
              </a:extLst>
            </p:cNvPr>
            <p:cNvSpPr/>
            <p:nvPr/>
          </p:nvSpPr>
          <p:spPr>
            <a:xfrm>
              <a:off x="805544" y="4555030"/>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7" name="等腰三角形 136">
              <a:extLst>
                <a:ext uri="{FF2B5EF4-FFF2-40B4-BE49-F238E27FC236}">
                  <a16:creationId xmlns:a16="http://schemas.microsoft.com/office/drawing/2014/main" id="{53A6232C-6CE1-4AEF-8F3B-532DB5D47FFA}"/>
                </a:ext>
              </a:extLst>
            </p:cNvPr>
            <p:cNvSpPr/>
            <p:nvPr/>
          </p:nvSpPr>
          <p:spPr>
            <a:xfrm>
              <a:off x="957944" y="4707430"/>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8" name="等腰三角形 137">
              <a:extLst>
                <a:ext uri="{FF2B5EF4-FFF2-40B4-BE49-F238E27FC236}">
                  <a16:creationId xmlns:a16="http://schemas.microsoft.com/office/drawing/2014/main" id="{101FEF41-B900-4BF5-A9ED-08F7B266FA7B}"/>
                </a:ext>
              </a:extLst>
            </p:cNvPr>
            <p:cNvSpPr/>
            <p:nvPr/>
          </p:nvSpPr>
          <p:spPr>
            <a:xfrm>
              <a:off x="1110344" y="4859830"/>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9" name="等腰三角形 138">
              <a:extLst>
                <a:ext uri="{FF2B5EF4-FFF2-40B4-BE49-F238E27FC236}">
                  <a16:creationId xmlns:a16="http://schemas.microsoft.com/office/drawing/2014/main" id="{8F03F3B9-2233-4EA3-A7F0-ADF0C9741F56}"/>
                </a:ext>
              </a:extLst>
            </p:cNvPr>
            <p:cNvSpPr/>
            <p:nvPr/>
          </p:nvSpPr>
          <p:spPr>
            <a:xfrm>
              <a:off x="694410" y="4791457"/>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40" name="等腰三角形 139">
              <a:extLst>
                <a:ext uri="{FF2B5EF4-FFF2-40B4-BE49-F238E27FC236}">
                  <a16:creationId xmlns:a16="http://schemas.microsoft.com/office/drawing/2014/main" id="{9487A376-5F63-4003-8B34-49185DEA0446}"/>
                </a:ext>
              </a:extLst>
            </p:cNvPr>
            <p:cNvSpPr/>
            <p:nvPr/>
          </p:nvSpPr>
          <p:spPr>
            <a:xfrm>
              <a:off x="846810" y="4943857"/>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41" name="等腰三角形 140">
              <a:extLst>
                <a:ext uri="{FF2B5EF4-FFF2-40B4-BE49-F238E27FC236}">
                  <a16:creationId xmlns:a16="http://schemas.microsoft.com/office/drawing/2014/main" id="{AC33C3C6-A498-479B-9261-28A8FFEC4880}"/>
                </a:ext>
              </a:extLst>
            </p:cNvPr>
            <p:cNvSpPr/>
            <p:nvPr/>
          </p:nvSpPr>
          <p:spPr>
            <a:xfrm>
              <a:off x="999210" y="5096257"/>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42" name="等腰三角形 141">
              <a:extLst>
                <a:ext uri="{FF2B5EF4-FFF2-40B4-BE49-F238E27FC236}">
                  <a16:creationId xmlns:a16="http://schemas.microsoft.com/office/drawing/2014/main" id="{F29AFA99-25F8-443F-AE7C-0C26E9B21E87}"/>
                </a:ext>
              </a:extLst>
            </p:cNvPr>
            <p:cNvSpPr/>
            <p:nvPr/>
          </p:nvSpPr>
          <p:spPr>
            <a:xfrm>
              <a:off x="807807" y="4814316"/>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43" name="等腰三角形 142">
              <a:extLst>
                <a:ext uri="{FF2B5EF4-FFF2-40B4-BE49-F238E27FC236}">
                  <a16:creationId xmlns:a16="http://schemas.microsoft.com/office/drawing/2014/main" id="{6AB40E4E-10E8-4690-B673-2BDDED341086}"/>
                </a:ext>
              </a:extLst>
            </p:cNvPr>
            <p:cNvSpPr/>
            <p:nvPr/>
          </p:nvSpPr>
          <p:spPr>
            <a:xfrm>
              <a:off x="510133" y="4781979"/>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44" name="等腰三角形 143">
              <a:extLst>
                <a:ext uri="{FF2B5EF4-FFF2-40B4-BE49-F238E27FC236}">
                  <a16:creationId xmlns:a16="http://schemas.microsoft.com/office/drawing/2014/main" id="{C688700F-EDAE-4764-BABB-73320E5A9015}"/>
                </a:ext>
              </a:extLst>
            </p:cNvPr>
            <p:cNvSpPr/>
            <p:nvPr/>
          </p:nvSpPr>
          <p:spPr>
            <a:xfrm>
              <a:off x="662533" y="4934379"/>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45" name="等腰三角形 144">
              <a:extLst>
                <a:ext uri="{FF2B5EF4-FFF2-40B4-BE49-F238E27FC236}">
                  <a16:creationId xmlns:a16="http://schemas.microsoft.com/office/drawing/2014/main" id="{6E4C836A-05E2-4F5F-8267-BC5A10537081}"/>
                </a:ext>
              </a:extLst>
            </p:cNvPr>
            <p:cNvSpPr/>
            <p:nvPr/>
          </p:nvSpPr>
          <p:spPr>
            <a:xfrm>
              <a:off x="814933" y="5086779"/>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46" name="等腰三角形 145">
              <a:extLst>
                <a:ext uri="{FF2B5EF4-FFF2-40B4-BE49-F238E27FC236}">
                  <a16:creationId xmlns:a16="http://schemas.microsoft.com/office/drawing/2014/main" id="{3ECFA139-C918-4E30-A0CB-92449B815084}"/>
                </a:ext>
              </a:extLst>
            </p:cNvPr>
            <p:cNvSpPr/>
            <p:nvPr/>
          </p:nvSpPr>
          <p:spPr>
            <a:xfrm>
              <a:off x="1299602" y="4532376"/>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47" name="等腰三角形 146">
              <a:extLst>
                <a:ext uri="{FF2B5EF4-FFF2-40B4-BE49-F238E27FC236}">
                  <a16:creationId xmlns:a16="http://schemas.microsoft.com/office/drawing/2014/main" id="{1F35781E-C84A-4EE6-988D-101EC9034EBE}"/>
                </a:ext>
              </a:extLst>
            </p:cNvPr>
            <p:cNvSpPr/>
            <p:nvPr/>
          </p:nvSpPr>
          <p:spPr>
            <a:xfrm>
              <a:off x="1452002" y="4684776"/>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48" name="等腰三角形 147">
              <a:extLst>
                <a:ext uri="{FF2B5EF4-FFF2-40B4-BE49-F238E27FC236}">
                  <a16:creationId xmlns:a16="http://schemas.microsoft.com/office/drawing/2014/main" id="{1548A9DF-BC7C-4323-9537-0B5B05BA8E38}"/>
                </a:ext>
              </a:extLst>
            </p:cNvPr>
            <p:cNvSpPr/>
            <p:nvPr/>
          </p:nvSpPr>
          <p:spPr>
            <a:xfrm>
              <a:off x="1604402" y="4837176"/>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49" name="等腰三角形 148">
              <a:extLst>
                <a:ext uri="{FF2B5EF4-FFF2-40B4-BE49-F238E27FC236}">
                  <a16:creationId xmlns:a16="http://schemas.microsoft.com/office/drawing/2014/main" id="{5B37F0DD-E79F-4CF6-9ABB-5ED59D7BC35E}"/>
                </a:ext>
              </a:extLst>
            </p:cNvPr>
            <p:cNvSpPr/>
            <p:nvPr/>
          </p:nvSpPr>
          <p:spPr>
            <a:xfrm>
              <a:off x="1111161" y="4477794"/>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50" name="等腰三角形 149">
              <a:extLst>
                <a:ext uri="{FF2B5EF4-FFF2-40B4-BE49-F238E27FC236}">
                  <a16:creationId xmlns:a16="http://schemas.microsoft.com/office/drawing/2014/main" id="{0FA954A1-1353-49C8-B80A-583308A7C0CD}"/>
                </a:ext>
              </a:extLst>
            </p:cNvPr>
            <p:cNvSpPr/>
            <p:nvPr/>
          </p:nvSpPr>
          <p:spPr>
            <a:xfrm>
              <a:off x="1263561" y="4630194"/>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51" name="等腰三角形 150">
              <a:extLst>
                <a:ext uri="{FF2B5EF4-FFF2-40B4-BE49-F238E27FC236}">
                  <a16:creationId xmlns:a16="http://schemas.microsoft.com/office/drawing/2014/main" id="{829BAA00-10F7-4494-9F26-BA92F8E49E0C}"/>
                </a:ext>
              </a:extLst>
            </p:cNvPr>
            <p:cNvSpPr/>
            <p:nvPr/>
          </p:nvSpPr>
          <p:spPr>
            <a:xfrm>
              <a:off x="1051537" y="4965167"/>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52" name="等腰三角形 151">
              <a:extLst>
                <a:ext uri="{FF2B5EF4-FFF2-40B4-BE49-F238E27FC236}">
                  <a16:creationId xmlns:a16="http://schemas.microsoft.com/office/drawing/2014/main" id="{4382AFE5-2874-4460-BEED-0417565E529A}"/>
                </a:ext>
              </a:extLst>
            </p:cNvPr>
            <p:cNvSpPr/>
            <p:nvPr/>
          </p:nvSpPr>
          <p:spPr>
            <a:xfrm>
              <a:off x="1203937" y="5117567"/>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53" name="等腰三角形 152">
              <a:extLst>
                <a:ext uri="{FF2B5EF4-FFF2-40B4-BE49-F238E27FC236}">
                  <a16:creationId xmlns:a16="http://schemas.microsoft.com/office/drawing/2014/main" id="{FE5B1115-4B41-486A-88B4-C18A3F94AE6A}"/>
                </a:ext>
              </a:extLst>
            </p:cNvPr>
            <p:cNvSpPr/>
            <p:nvPr/>
          </p:nvSpPr>
          <p:spPr>
            <a:xfrm>
              <a:off x="1412999" y="4555235"/>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54" name="等腰三角形 153">
              <a:extLst>
                <a:ext uri="{FF2B5EF4-FFF2-40B4-BE49-F238E27FC236}">
                  <a16:creationId xmlns:a16="http://schemas.microsoft.com/office/drawing/2014/main" id="{98115F4E-29E9-4449-BD57-DFCC3AD11508}"/>
                </a:ext>
              </a:extLst>
            </p:cNvPr>
            <p:cNvSpPr/>
            <p:nvPr/>
          </p:nvSpPr>
          <p:spPr>
            <a:xfrm>
              <a:off x="1565399" y="4707635"/>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55" name="等腰三角形 154">
              <a:extLst>
                <a:ext uri="{FF2B5EF4-FFF2-40B4-BE49-F238E27FC236}">
                  <a16:creationId xmlns:a16="http://schemas.microsoft.com/office/drawing/2014/main" id="{924143A2-33AA-49B5-9F35-32FC212029CA}"/>
                </a:ext>
              </a:extLst>
            </p:cNvPr>
            <p:cNvSpPr/>
            <p:nvPr/>
          </p:nvSpPr>
          <p:spPr>
            <a:xfrm>
              <a:off x="663492" y="4665309"/>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56" name="等腰三角形 155">
              <a:extLst>
                <a:ext uri="{FF2B5EF4-FFF2-40B4-BE49-F238E27FC236}">
                  <a16:creationId xmlns:a16="http://schemas.microsoft.com/office/drawing/2014/main" id="{3F8707AC-9111-41F8-9BE5-DB672178774B}"/>
                </a:ext>
              </a:extLst>
            </p:cNvPr>
            <p:cNvSpPr/>
            <p:nvPr/>
          </p:nvSpPr>
          <p:spPr>
            <a:xfrm>
              <a:off x="1301865" y="4791662"/>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57" name="等腰三角形 156">
              <a:extLst>
                <a:ext uri="{FF2B5EF4-FFF2-40B4-BE49-F238E27FC236}">
                  <a16:creationId xmlns:a16="http://schemas.microsoft.com/office/drawing/2014/main" id="{E45691FA-D689-4402-B9F0-90860D3C9452}"/>
                </a:ext>
              </a:extLst>
            </p:cNvPr>
            <p:cNvSpPr/>
            <p:nvPr/>
          </p:nvSpPr>
          <p:spPr>
            <a:xfrm>
              <a:off x="1454265" y="4944062"/>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58" name="等腰三角形 157">
              <a:extLst>
                <a:ext uri="{FF2B5EF4-FFF2-40B4-BE49-F238E27FC236}">
                  <a16:creationId xmlns:a16="http://schemas.microsoft.com/office/drawing/2014/main" id="{914282DA-C78B-43B2-96B7-A48668BF3DA7}"/>
                </a:ext>
              </a:extLst>
            </p:cNvPr>
            <p:cNvSpPr/>
            <p:nvPr/>
          </p:nvSpPr>
          <p:spPr>
            <a:xfrm>
              <a:off x="961024" y="4584680"/>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59" name="等腰三角形 158">
              <a:extLst>
                <a:ext uri="{FF2B5EF4-FFF2-40B4-BE49-F238E27FC236}">
                  <a16:creationId xmlns:a16="http://schemas.microsoft.com/office/drawing/2014/main" id="{31C566E4-5976-4EFD-9517-F27FE2F16EA9}"/>
                </a:ext>
              </a:extLst>
            </p:cNvPr>
            <p:cNvSpPr/>
            <p:nvPr/>
          </p:nvSpPr>
          <p:spPr>
            <a:xfrm>
              <a:off x="1415262" y="4814521"/>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0" name="等腰三角形 159">
              <a:extLst>
                <a:ext uri="{FF2B5EF4-FFF2-40B4-BE49-F238E27FC236}">
                  <a16:creationId xmlns:a16="http://schemas.microsoft.com/office/drawing/2014/main" id="{B01A37CF-8CD9-4647-B41C-9E2B629A166C}"/>
                </a:ext>
              </a:extLst>
            </p:cNvPr>
            <p:cNvSpPr/>
            <p:nvPr/>
          </p:nvSpPr>
          <p:spPr>
            <a:xfrm>
              <a:off x="1117588" y="4782184"/>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1" name="等腰三角形 160">
              <a:extLst>
                <a:ext uri="{FF2B5EF4-FFF2-40B4-BE49-F238E27FC236}">
                  <a16:creationId xmlns:a16="http://schemas.microsoft.com/office/drawing/2014/main" id="{B033778C-F472-4B3A-8C9E-FB856A89DED3}"/>
                </a:ext>
              </a:extLst>
            </p:cNvPr>
            <p:cNvSpPr/>
            <p:nvPr/>
          </p:nvSpPr>
          <p:spPr>
            <a:xfrm>
              <a:off x="1269988" y="4934584"/>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2" name="等腰三角形 161">
              <a:extLst>
                <a:ext uri="{FF2B5EF4-FFF2-40B4-BE49-F238E27FC236}">
                  <a16:creationId xmlns:a16="http://schemas.microsoft.com/office/drawing/2014/main" id="{FFED35FD-8E7A-4D46-9DED-8D897FCE17AB}"/>
                </a:ext>
              </a:extLst>
            </p:cNvPr>
            <p:cNvSpPr/>
            <p:nvPr/>
          </p:nvSpPr>
          <p:spPr>
            <a:xfrm>
              <a:off x="1440913" y="5121422"/>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3" name="矩形 162">
              <a:extLst>
                <a:ext uri="{FF2B5EF4-FFF2-40B4-BE49-F238E27FC236}">
                  <a16:creationId xmlns:a16="http://schemas.microsoft.com/office/drawing/2014/main" id="{B30C1255-B416-4860-85EF-D32E5B80FD7B}"/>
                </a:ext>
              </a:extLst>
            </p:cNvPr>
            <p:cNvSpPr/>
            <p:nvPr/>
          </p:nvSpPr>
          <p:spPr>
            <a:xfrm>
              <a:off x="1318527" y="5035460"/>
              <a:ext cx="5922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9B23F79A-1BA7-45B0-842F-A5137603308F}"/>
                </a:ext>
              </a:extLst>
            </p:cNvPr>
            <p:cNvSpPr/>
            <p:nvPr/>
          </p:nvSpPr>
          <p:spPr>
            <a:xfrm>
              <a:off x="1345321" y="4709809"/>
              <a:ext cx="5922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a:extLst>
                <a:ext uri="{FF2B5EF4-FFF2-40B4-BE49-F238E27FC236}">
                  <a16:creationId xmlns:a16="http://schemas.microsoft.com/office/drawing/2014/main" id="{DE663C97-EACF-4E11-8775-B30C48935E80}"/>
                </a:ext>
              </a:extLst>
            </p:cNvPr>
            <p:cNvSpPr/>
            <p:nvPr/>
          </p:nvSpPr>
          <p:spPr>
            <a:xfrm>
              <a:off x="1499984" y="4801140"/>
              <a:ext cx="5922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等腰三角形 167">
              <a:extLst>
                <a:ext uri="{FF2B5EF4-FFF2-40B4-BE49-F238E27FC236}">
                  <a16:creationId xmlns:a16="http://schemas.microsoft.com/office/drawing/2014/main" id="{6AD65DFB-DD5D-4A93-9B7C-6906C23AEE72}"/>
                </a:ext>
              </a:extLst>
            </p:cNvPr>
            <p:cNvSpPr/>
            <p:nvPr/>
          </p:nvSpPr>
          <p:spPr>
            <a:xfrm>
              <a:off x="1538993" y="5169123"/>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9" name="等腰三角形 168">
              <a:extLst>
                <a:ext uri="{FF2B5EF4-FFF2-40B4-BE49-F238E27FC236}">
                  <a16:creationId xmlns:a16="http://schemas.microsoft.com/office/drawing/2014/main" id="{A961E3A9-62BC-40E1-8D63-65DE91BC28C2}"/>
                </a:ext>
              </a:extLst>
            </p:cNvPr>
            <p:cNvSpPr/>
            <p:nvPr/>
          </p:nvSpPr>
          <p:spPr>
            <a:xfrm>
              <a:off x="1547661" y="4979272"/>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0" name="等腰三角形 169">
              <a:extLst>
                <a:ext uri="{FF2B5EF4-FFF2-40B4-BE49-F238E27FC236}">
                  <a16:creationId xmlns:a16="http://schemas.microsoft.com/office/drawing/2014/main" id="{3D054F2E-3F7C-4F7D-8409-B7DD2CC88DF7}"/>
                </a:ext>
              </a:extLst>
            </p:cNvPr>
            <p:cNvSpPr/>
            <p:nvPr/>
          </p:nvSpPr>
          <p:spPr>
            <a:xfrm>
              <a:off x="1470346" y="4398932"/>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1" name="等腰三角形 170">
              <a:extLst>
                <a:ext uri="{FF2B5EF4-FFF2-40B4-BE49-F238E27FC236}">
                  <a16:creationId xmlns:a16="http://schemas.microsoft.com/office/drawing/2014/main" id="{8303A79C-68B2-4616-B79A-3C96A0627C6A}"/>
                </a:ext>
              </a:extLst>
            </p:cNvPr>
            <p:cNvSpPr/>
            <p:nvPr/>
          </p:nvSpPr>
          <p:spPr>
            <a:xfrm>
              <a:off x="609700" y="4435793"/>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2" name="等腰三角形 171">
              <a:extLst>
                <a:ext uri="{FF2B5EF4-FFF2-40B4-BE49-F238E27FC236}">
                  <a16:creationId xmlns:a16="http://schemas.microsoft.com/office/drawing/2014/main" id="{4543496F-A50B-408E-9A00-DC3604DFEF68}"/>
                </a:ext>
              </a:extLst>
            </p:cNvPr>
            <p:cNvSpPr/>
            <p:nvPr/>
          </p:nvSpPr>
          <p:spPr>
            <a:xfrm>
              <a:off x="459563" y="4542679"/>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3" name="等腰三角形 172">
              <a:extLst>
                <a:ext uri="{FF2B5EF4-FFF2-40B4-BE49-F238E27FC236}">
                  <a16:creationId xmlns:a16="http://schemas.microsoft.com/office/drawing/2014/main" id="{CB3A91BD-F973-4134-8940-18DA2ECE21B0}"/>
                </a:ext>
              </a:extLst>
            </p:cNvPr>
            <p:cNvSpPr/>
            <p:nvPr/>
          </p:nvSpPr>
          <p:spPr>
            <a:xfrm>
              <a:off x="552959" y="4577889"/>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4" name="等腰三角形 173">
              <a:extLst>
                <a:ext uri="{FF2B5EF4-FFF2-40B4-BE49-F238E27FC236}">
                  <a16:creationId xmlns:a16="http://schemas.microsoft.com/office/drawing/2014/main" id="{D135BF07-BBCA-474C-ABCF-34A8B41283FA}"/>
                </a:ext>
              </a:extLst>
            </p:cNvPr>
            <p:cNvSpPr/>
            <p:nvPr/>
          </p:nvSpPr>
          <p:spPr>
            <a:xfrm>
              <a:off x="832155" y="4404074"/>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5" name="等腰三角形 174">
              <a:extLst>
                <a:ext uri="{FF2B5EF4-FFF2-40B4-BE49-F238E27FC236}">
                  <a16:creationId xmlns:a16="http://schemas.microsoft.com/office/drawing/2014/main" id="{F09BA639-7067-4FBC-8152-BFA8D24FC680}"/>
                </a:ext>
              </a:extLst>
            </p:cNvPr>
            <p:cNvSpPr/>
            <p:nvPr/>
          </p:nvSpPr>
          <p:spPr>
            <a:xfrm>
              <a:off x="945552" y="4426933"/>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6" name="等腰三角形 175">
              <a:extLst>
                <a:ext uri="{FF2B5EF4-FFF2-40B4-BE49-F238E27FC236}">
                  <a16:creationId xmlns:a16="http://schemas.microsoft.com/office/drawing/2014/main" id="{9E5E76CF-803F-4040-BB4E-253BDEAB823C}"/>
                </a:ext>
              </a:extLst>
            </p:cNvPr>
            <p:cNvSpPr/>
            <p:nvPr/>
          </p:nvSpPr>
          <p:spPr>
            <a:xfrm>
              <a:off x="1117555" y="4644311"/>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7" name="等腰三角形 176">
              <a:extLst>
                <a:ext uri="{FF2B5EF4-FFF2-40B4-BE49-F238E27FC236}">
                  <a16:creationId xmlns:a16="http://schemas.microsoft.com/office/drawing/2014/main" id="{11382F37-3B47-4879-BB6A-C6FF98F2F7DB}"/>
                </a:ext>
              </a:extLst>
            </p:cNvPr>
            <p:cNvSpPr/>
            <p:nvPr/>
          </p:nvSpPr>
          <p:spPr>
            <a:xfrm>
              <a:off x="1672147" y="4542678"/>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cxnSp>
          <p:nvCxnSpPr>
            <p:cNvPr id="232" name="直接连接符 231">
              <a:extLst>
                <a:ext uri="{FF2B5EF4-FFF2-40B4-BE49-F238E27FC236}">
                  <a16:creationId xmlns:a16="http://schemas.microsoft.com/office/drawing/2014/main" id="{2F97C4C1-3AA6-4E02-AAE7-9EE28BD2187E}"/>
                </a:ext>
              </a:extLst>
            </p:cNvPr>
            <p:cNvCxnSpPr>
              <a:cxnSpLocks/>
            </p:cNvCxnSpPr>
            <p:nvPr/>
          </p:nvCxnSpPr>
          <p:spPr>
            <a:xfrm flipH="1">
              <a:off x="1599215" y="4368310"/>
              <a:ext cx="222327" cy="92255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3" name="组合 262">
            <a:extLst>
              <a:ext uri="{FF2B5EF4-FFF2-40B4-BE49-F238E27FC236}">
                <a16:creationId xmlns:a16="http://schemas.microsoft.com/office/drawing/2014/main" id="{3797EC93-0089-4F21-B09A-353B84ED444F}"/>
              </a:ext>
            </a:extLst>
          </p:cNvPr>
          <p:cNvGrpSpPr/>
          <p:nvPr/>
        </p:nvGrpSpPr>
        <p:grpSpPr>
          <a:xfrm>
            <a:off x="3383909" y="4361023"/>
            <a:ext cx="1969096" cy="1451365"/>
            <a:chOff x="2513161" y="4315898"/>
            <a:chExt cx="1411212" cy="973429"/>
          </a:xfrm>
        </p:grpSpPr>
        <p:cxnSp>
          <p:nvCxnSpPr>
            <p:cNvPr id="178" name="直接箭头连接符 177">
              <a:extLst>
                <a:ext uri="{FF2B5EF4-FFF2-40B4-BE49-F238E27FC236}">
                  <a16:creationId xmlns:a16="http://schemas.microsoft.com/office/drawing/2014/main" id="{9653E741-835C-46B3-B9E9-D0EAB60B6049}"/>
                </a:ext>
              </a:extLst>
            </p:cNvPr>
            <p:cNvCxnSpPr>
              <a:cxnSpLocks/>
            </p:cNvCxnSpPr>
            <p:nvPr/>
          </p:nvCxnSpPr>
          <p:spPr>
            <a:xfrm>
              <a:off x="2513161" y="5289327"/>
              <a:ext cx="14112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9" name="直接箭头连接符 178">
              <a:extLst>
                <a:ext uri="{FF2B5EF4-FFF2-40B4-BE49-F238E27FC236}">
                  <a16:creationId xmlns:a16="http://schemas.microsoft.com/office/drawing/2014/main" id="{278C0074-6ACF-4820-88F6-3EFFF8D75861}"/>
                </a:ext>
              </a:extLst>
            </p:cNvPr>
            <p:cNvCxnSpPr>
              <a:cxnSpLocks/>
            </p:cNvCxnSpPr>
            <p:nvPr/>
          </p:nvCxnSpPr>
          <p:spPr>
            <a:xfrm flipV="1">
              <a:off x="2513161" y="4315898"/>
              <a:ext cx="0" cy="9734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0" name="矩形 179">
              <a:extLst>
                <a:ext uri="{FF2B5EF4-FFF2-40B4-BE49-F238E27FC236}">
                  <a16:creationId xmlns:a16="http://schemas.microsoft.com/office/drawing/2014/main" id="{28F2869F-6F17-459F-A47A-B580A117CA88}"/>
                </a:ext>
              </a:extLst>
            </p:cNvPr>
            <p:cNvSpPr/>
            <p:nvPr/>
          </p:nvSpPr>
          <p:spPr>
            <a:xfrm>
              <a:off x="3488675" y="4908955"/>
              <a:ext cx="5922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等腰三角形 185">
              <a:extLst>
                <a:ext uri="{FF2B5EF4-FFF2-40B4-BE49-F238E27FC236}">
                  <a16:creationId xmlns:a16="http://schemas.microsoft.com/office/drawing/2014/main" id="{131F0379-A37A-4CC2-93F2-747E765D38DB}"/>
                </a:ext>
              </a:extLst>
            </p:cNvPr>
            <p:cNvSpPr/>
            <p:nvPr/>
          </p:nvSpPr>
          <p:spPr>
            <a:xfrm>
              <a:off x="2574824" y="4963421"/>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87" name="等腰三角形 186">
              <a:extLst>
                <a:ext uri="{FF2B5EF4-FFF2-40B4-BE49-F238E27FC236}">
                  <a16:creationId xmlns:a16="http://schemas.microsoft.com/office/drawing/2014/main" id="{E433E3B8-0BE0-44FA-BCA1-FF15815A8AFE}"/>
                </a:ext>
              </a:extLst>
            </p:cNvPr>
            <p:cNvSpPr/>
            <p:nvPr/>
          </p:nvSpPr>
          <p:spPr>
            <a:xfrm>
              <a:off x="2727224" y="5115821"/>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88" name="等腰三角形 187">
              <a:extLst>
                <a:ext uri="{FF2B5EF4-FFF2-40B4-BE49-F238E27FC236}">
                  <a16:creationId xmlns:a16="http://schemas.microsoft.com/office/drawing/2014/main" id="{7EDAFC61-CE4D-4C07-A75A-61CD50B8B7AB}"/>
                </a:ext>
              </a:extLst>
            </p:cNvPr>
            <p:cNvSpPr/>
            <p:nvPr/>
          </p:nvSpPr>
          <p:spPr>
            <a:xfrm>
              <a:off x="2936286" y="4553489"/>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97" name="等腰三角形 196">
              <a:extLst>
                <a:ext uri="{FF2B5EF4-FFF2-40B4-BE49-F238E27FC236}">
                  <a16:creationId xmlns:a16="http://schemas.microsoft.com/office/drawing/2014/main" id="{4AD28F67-60D3-4AC0-96F7-3C72B44275D6}"/>
                </a:ext>
              </a:extLst>
            </p:cNvPr>
            <p:cNvSpPr/>
            <p:nvPr/>
          </p:nvSpPr>
          <p:spPr>
            <a:xfrm>
              <a:off x="2945675" y="5085238"/>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98" name="等腰三角形 197">
              <a:extLst>
                <a:ext uri="{FF2B5EF4-FFF2-40B4-BE49-F238E27FC236}">
                  <a16:creationId xmlns:a16="http://schemas.microsoft.com/office/drawing/2014/main" id="{8CAFACA8-EE06-4CAE-93E7-1CA64030CB30}"/>
                </a:ext>
              </a:extLst>
            </p:cNvPr>
            <p:cNvSpPr/>
            <p:nvPr/>
          </p:nvSpPr>
          <p:spPr>
            <a:xfrm>
              <a:off x="3430344" y="4530835"/>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3" name="等腰三角形 212">
              <a:extLst>
                <a:ext uri="{FF2B5EF4-FFF2-40B4-BE49-F238E27FC236}">
                  <a16:creationId xmlns:a16="http://schemas.microsoft.com/office/drawing/2014/main" id="{8D2C3A6F-EBC8-4886-8F42-062C2E5698BF}"/>
                </a:ext>
              </a:extLst>
            </p:cNvPr>
            <p:cNvSpPr/>
            <p:nvPr/>
          </p:nvSpPr>
          <p:spPr>
            <a:xfrm>
              <a:off x="3400730" y="4933043"/>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54B3520C-BE42-4ADB-AFDE-65FA25125A63}"/>
                </a:ext>
              </a:extLst>
            </p:cNvPr>
            <p:cNvSpPr/>
            <p:nvPr/>
          </p:nvSpPr>
          <p:spPr>
            <a:xfrm>
              <a:off x="3449269" y="5033919"/>
              <a:ext cx="5922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13E78723-FD18-43E9-BD2C-78B92E6A69B5}"/>
                </a:ext>
              </a:extLst>
            </p:cNvPr>
            <p:cNvSpPr/>
            <p:nvPr/>
          </p:nvSpPr>
          <p:spPr>
            <a:xfrm>
              <a:off x="3476063" y="4708268"/>
              <a:ext cx="5922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3C4F8A1E-1D33-44CF-8198-490D63103C62}"/>
                </a:ext>
              </a:extLst>
            </p:cNvPr>
            <p:cNvSpPr/>
            <p:nvPr/>
          </p:nvSpPr>
          <p:spPr>
            <a:xfrm>
              <a:off x="3630726" y="4799599"/>
              <a:ext cx="5922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等腰三角形 224">
              <a:extLst>
                <a:ext uri="{FF2B5EF4-FFF2-40B4-BE49-F238E27FC236}">
                  <a16:creationId xmlns:a16="http://schemas.microsoft.com/office/drawing/2014/main" id="{76554EF4-A76F-4021-8162-7DD17FD53A67}"/>
                </a:ext>
              </a:extLst>
            </p:cNvPr>
            <p:cNvSpPr/>
            <p:nvPr/>
          </p:nvSpPr>
          <p:spPr>
            <a:xfrm>
              <a:off x="3076294" y="4425392"/>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26" name="等腰三角形 225">
              <a:extLst>
                <a:ext uri="{FF2B5EF4-FFF2-40B4-BE49-F238E27FC236}">
                  <a16:creationId xmlns:a16="http://schemas.microsoft.com/office/drawing/2014/main" id="{52A6EBD7-D694-40E8-B518-34FA71094B2E}"/>
                </a:ext>
              </a:extLst>
            </p:cNvPr>
            <p:cNvSpPr/>
            <p:nvPr/>
          </p:nvSpPr>
          <p:spPr>
            <a:xfrm>
              <a:off x="3248297" y="4642770"/>
              <a:ext cx="45719" cy="45719"/>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cxnSp>
          <p:nvCxnSpPr>
            <p:cNvPr id="229" name="直接连接符 228">
              <a:extLst>
                <a:ext uri="{FF2B5EF4-FFF2-40B4-BE49-F238E27FC236}">
                  <a16:creationId xmlns:a16="http://schemas.microsoft.com/office/drawing/2014/main" id="{17B34D38-BCDF-449F-BE52-87C3B149BD67}"/>
                </a:ext>
              </a:extLst>
            </p:cNvPr>
            <p:cNvCxnSpPr>
              <a:cxnSpLocks/>
            </p:cNvCxnSpPr>
            <p:nvPr/>
          </p:nvCxnSpPr>
          <p:spPr>
            <a:xfrm flipH="1">
              <a:off x="3133008" y="4451684"/>
              <a:ext cx="440371" cy="821572"/>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9" name="文本框 258">
                <a:extLst>
                  <a:ext uri="{FF2B5EF4-FFF2-40B4-BE49-F238E27FC236}">
                    <a16:creationId xmlns:a16="http://schemas.microsoft.com/office/drawing/2014/main" id="{5D4647F8-8591-4DA7-B118-2EBA27614077}"/>
                  </a:ext>
                </a:extLst>
              </p:cNvPr>
              <p:cNvSpPr txBox="1"/>
              <p:nvPr/>
            </p:nvSpPr>
            <p:spPr>
              <a:xfrm>
                <a:off x="151634" y="3770186"/>
                <a:ext cx="5985395" cy="339195"/>
              </a:xfrm>
              <a:prstGeom prst="rect">
                <a:avLst/>
              </a:prstGeom>
              <a:noFill/>
            </p:spPr>
            <p:txBody>
              <a:bodyPr wrap="square" rtlCol="0">
                <a:spAutoFit/>
              </a:bodyPr>
              <a:lstStyle/>
              <a:p>
                <a:r>
                  <a:rPr lang="zh-CN" altLang="en-US" sz="1600" b="0" dirty="0">
                    <a:latin typeface="+mj-ea"/>
                    <a:ea typeface="+mj-ea"/>
                  </a:rPr>
                  <a:t>原因：</a:t>
                </a:r>
                <a14:m>
                  <m:oMath xmlns:m="http://schemas.openxmlformats.org/officeDocument/2006/math">
                    <m:r>
                      <a:rPr lang="en-US" altLang="zh-CN" sz="1600" b="0" i="1" smtClean="0">
                        <a:latin typeface="Cambria Math" panose="02040503050406030204" pitchFamily="18" charset="0"/>
                        <a:ea typeface="+mj-ea"/>
                      </a:rPr>
                      <m:t>𝑙𝑎𝑏𝑒𝑙</m:t>
                    </m:r>
                    <m:r>
                      <a:rPr lang="en-US" altLang="zh-CN" sz="1600" b="0" i="1" smtClean="0">
                        <a:latin typeface="Cambria Math" panose="02040503050406030204" pitchFamily="18" charset="0"/>
                        <a:ea typeface="+mj-ea"/>
                      </a:rPr>
                      <m:t>=0</m:t>
                    </m:r>
                    <m:r>
                      <a:rPr lang="zh-CN" altLang="en-US" sz="1600" i="1">
                        <a:latin typeface="Cambria Math" panose="02040503050406030204" pitchFamily="18" charset="0"/>
                        <a:ea typeface="+mj-ea"/>
                      </a:rPr>
                      <m:t>样本</m:t>
                    </m:r>
                  </m:oMath>
                </a14:m>
                <a:r>
                  <a:rPr lang="zh-CN" altLang="en-US" sz="1600" dirty="0">
                    <a:latin typeface="+mj-ea"/>
                    <a:ea typeface="+mj-ea"/>
                  </a:rPr>
                  <a:t>稠密，覆盖全空间，模型无法识别优质人群</a:t>
                </a:r>
                <a:endParaRPr lang="en-US" altLang="zh-CN" sz="1600" dirty="0">
                  <a:latin typeface="+mj-ea"/>
                  <a:ea typeface="+mj-ea"/>
                </a:endParaRPr>
              </a:p>
            </p:txBody>
          </p:sp>
        </mc:Choice>
        <mc:Fallback xmlns="">
          <p:sp>
            <p:nvSpPr>
              <p:cNvPr id="259" name="文本框 258">
                <a:extLst>
                  <a:ext uri="{FF2B5EF4-FFF2-40B4-BE49-F238E27FC236}">
                    <a16:creationId xmlns:a16="http://schemas.microsoft.com/office/drawing/2014/main" id="{5D4647F8-8591-4DA7-B118-2EBA27614077}"/>
                  </a:ext>
                </a:extLst>
              </p:cNvPr>
              <p:cNvSpPr txBox="1">
                <a:spLocks noRot="1" noChangeAspect="1" noMove="1" noResize="1" noEditPoints="1" noAdjustHandles="1" noChangeArrowheads="1" noChangeShapeType="1" noTextEdit="1"/>
              </p:cNvSpPr>
              <p:nvPr/>
            </p:nvSpPr>
            <p:spPr>
              <a:xfrm>
                <a:off x="151634" y="3770186"/>
                <a:ext cx="5985395" cy="339195"/>
              </a:xfrm>
              <a:prstGeom prst="rect">
                <a:avLst/>
              </a:prstGeom>
              <a:blipFill>
                <a:blip r:embed="rId4"/>
                <a:stretch>
                  <a:fillRect l="-611" t="-5357" b="-21429"/>
                </a:stretch>
              </a:blipFill>
            </p:spPr>
            <p:txBody>
              <a:bodyPr/>
              <a:lstStyle/>
              <a:p>
                <a:r>
                  <a:rPr lang="zh-CN" altLang="en-US">
                    <a:noFill/>
                  </a:rPr>
                  <a:t> </a:t>
                </a:r>
              </a:p>
            </p:txBody>
          </p:sp>
        </mc:Fallback>
      </mc:AlternateContent>
      <p:cxnSp>
        <p:nvCxnSpPr>
          <p:cNvPr id="267" name="直接箭头连接符 266">
            <a:extLst>
              <a:ext uri="{FF2B5EF4-FFF2-40B4-BE49-F238E27FC236}">
                <a16:creationId xmlns:a16="http://schemas.microsoft.com/office/drawing/2014/main" id="{89FEBCE4-2C29-407F-A0DF-236110D85084}"/>
              </a:ext>
            </a:extLst>
          </p:cNvPr>
          <p:cNvCxnSpPr/>
          <p:nvPr/>
        </p:nvCxnSpPr>
        <p:spPr>
          <a:xfrm flipV="1">
            <a:off x="2430829" y="5092035"/>
            <a:ext cx="905404" cy="14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8" name="文本框 267">
            <a:extLst>
              <a:ext uri="{FF2B5EF4-FFF2-40B4-BE49-F238E27FC236}">
                <a16:creationId xmlns:a16="http://schemas.microsoft.com/office/drawing/2014/main" id="{32CE18E8-F7D5-4785-8BE8-EC211F066A49}"/>
              </a:ext>
            </a:extLst>
          </p:cNvPr>
          <p:cNvSpPr txBox="1"/>
          <p:nvPr/>
        </p:nvSpPr>
        <p:spPr>
          <a:xfrm>
            <a:off x="2491999" y="4807664"/>
            <a:ext cx="758432" cy="261610"/>
          </a:xfrm>
          <a:prstGeom prst="rect">
            <a:avLst/>
          </a:prstGeom>
          <a:noFill/>
        </p:spPr>
        <p:txBody>
          <a:bodyPr wrap="square" rtlCol="0">
            <a:spAutoFit/>
          </a:bodyPr>
          <a:lstStyle/>
          <a:p>
            <a:r>
              <a:rPr lang="zh-CN" altLang="en-US" sz="1050" dirty="0">
                <a:latin typeface="+mj-ea"/>
                <a:ea typeface="+mj-ea"/>
              </a:rPr>
              <a:t>降采样</a:t>
            </a:r>
          </a:p>
        </p:txBody>
      </p:sp>
      <mc:AlternateContent xmlns:mc="http://schemas.openxmlformats.org/markup-compatibility/2006" xmlns:a14="http://schemas.microsoft.com/office/drawing/2010/main">
        <mc:Choice Requires="a14">
          <p:sp>
            <p:nvSpPr>
              <p:cNvPr id="269" name="文本框 268">
                <a:extLst>
                  <a:ext uri="{FF2B5EF4-FFF2-40B4-BE49-F238E27FC236}">
                    <a16:creationId xmlns:a16="http://schemas.microsoft.com/office/drawing/2014/main" id="{B05B6F40-9569-4563-8C94-21FC59DEE01A}"/>
                  </a:ext>
                </a:extLst>
              </p:cNvPr>
              <p:cNvSpPr txBox="1"/>
              <p:nvPr/>
            </p:nvSpPr>
            <p:spPr>
              <a:xfrm>
                <a:off x="157349" y="5886522"/>
                <a:ext cx="5749482" cy="955583"/>
              </a:xfrm>
              <a:prstGeom prst="rect">
                <a:avLst/>
              </a:prstGeom>
              <a:noFill/>
            </p:spPr>
            <p:txBody>
              <a:bodyPr wrap="square" rtlCol="0">
                <a:spAutoFit/>
              </a:bodyPr>
              <a:lstStyle/>
              <a:p>
                <a:pPr>
                  <a:lnSpc>
                    <a:spcPct val="150000"/>
                  </a:lnSpc>
                </a:pPr>
                <a:r>
                  <a:rPr lang="zh-CN" altLang="en-US" sz="1600" dirty="0">
                    <a:latin typeface="+mj-ea"/>
                    <a:ea typeface="+mj-ea"/>
                  </a:rPr>
                  <a:t>措施</a:t>
                </a:r>
                <a:r>
                  <a:rPr lang="en-US" altLang="zh-CN" sz="1600" dirty="0">
                    <a:latin typeface="+mj-ea"/>
                    <a:ea typeface="+mj-ea"/>
                  </a:rPr>
                  <a:t>1</a:t>
                </a:r>
                <a:r>
                  <a:rPr lang="zh-CN" altLang="en-US" sz="1600" b="0" dirty="0">
                    <a:latin typeface="+mj-ea"/>
                    <a:ea typeface="+mj-ea"/>
                  </a:rPr>
                  <a:t>：</a:t>
                </a:r>
                <a14:m>
                  <m:oMath xmlns:m="http://schemas.openxmlformats.org/officeDocument/2006/math">
                    <m:r>
                      <a:rPr lang="zh-CN" altLang="en-US" sz="1600" b="0" i="1" smtClean="0">
                        <a:latin typeface="Cambria Math" panose="02040503050406030204" pitchFamily="18" charset="0"/>
                        <a:ea typeface="+mj-ea"/>
                      </a:rPr>
                      <m:t>对</m:t>
                    </m:r>
                  </m:oMath>
                </a14:m>
                <a:r>
                  <a:rPr lang="zh-CN" altLang="en-US" sz="1600" dirty="0">
                    <a:latin typeface="+mj-ea"/>
                    <a:ea typeface="+mj-ea"/>
                  </a:rPr>
                  <a:t>人群占比过高的</a:t>
                </a:r>
                <a14:m>
                  <m:oMath xmlns:m="http://schemas.openxmlformats.org/officeDocument/2006/math">
                    <m:r>
                      <a:rPr lang="en-US" altLang="zh-CN" sz="1600" b="0" i="1" smtClean="0">
                        <a:latin typeface="Cambria Math" panose="02040503050406030204" pitchFamily="18" charset="0"/>
                        <a:ea typeface="+mj-ea"/>
                      </a:rPr>
                      <m:t>𝑙𝑎𝑏𝑒𝑙</m:t>
                    </m:r>
                  </m:oMath>
                </a14:m>
                <a:r>
                  <a:rPr lang="zh-CN" altLang="en-US" sz="1600" dirty="0">
                    <a:latin typeface="+mj-ea"/>
                    <a:ea typeface="+mj-ea"/>
                  </a:rPr>
                  <a:t>进行随机降采样，保证采样后</a:t>
                </a:r>
                <a14:m>
                  <m:oMath xmlns:m="http://schemas.openxmlformats.org/officeDocument/2006/math">
                    <m:f>
                      <m:fPr>
                        <m:ctrlPr>
                          <a:rPr lang="en-US" altLang="zh-CN" sz="1600" i="1" smtClean="0">
                            <a:latin typeface="Cambria Math" panose="02040503050406030204" pitchFamily="18" charset="0"/>
                            <a:ea typeface="+mj-ea"/>
                          </a:rPr>
                        </m:ctrlPr>
                      </m:fPr>
                      <m:num>
                        <m:func>
                          <m:funcPr>
                            <m:ctrlPr>
                              <a:rPr lang="en-US" altLang="zh-CN" sz="1600" b="0" i="1" smtClean="0">
                                <a:latin typeface="Cambria Math" panose="02040503050406030204" pitchFamily="18" charset="0"/>
                                <a:ea typeface="+mj-ea"/>
                              </a:rPr>
                            </m:ctrlPr>
                          </m:funcPr>
                          <m:fName>
                            <m:r>
                              <m:rPr>
                                <m:sty m:val="p"/>
                              </m:rPr>
                              <a:rPr lang="en-US" altLang="zh-CN" sz="1600" b="0" i="0" smtClean="0">
                                <a:latin typeface="Cambria Math" panose="02040503050406030204" pitchFamily="18" charset="0"/>
                                <a:ea typeface="+mj-ea"/>
                              </a:rPr>
                              <m:t>max</m:t>
                            </m:r>
                          </m:fName>
                          <m:e>
                            <m:r>
                              <a:rPr lang="en-US" altLang="zh-CN" sz="1600" b="0" i="1" smtClean="0">
                                <a:latin typeface="Cambria Math" panose="02040503050406030204" pitchFamily="18" charset="0"/>
                                <a:ea typeface="+mj-ea"/>
                              </a:rPr>
                              <m:t>𝑙𝑎𝑏𝑒𝑙</m:t>
                            </m:r>
                          </m:e>
                        </m:func>
                      </m:num>
                      <m:den>
                        <m:func>
                          <m:funcPr>
                            <m:ctrlPr>
                              <a:rPr lang="en-US" altLang="zh-CN" sz="1600" b="0" i="1" smtClean="0">
                                <a:latin typeface="Cambria Math" panose="02040503050406030204" pitchFamily="18" charset="0"/>
                                <a:ea typeface="+mj-ea"/>
                              </a:rPr>
                            </m:ctrlPr>
                          </m:funcPr>
                          <m:fName>
                            <m:r>
                              <m:rPr>
                                <m:sty m:val="p"/>
                              </m:rPr>
                              <a:rPr lang="en-US" altLang="zh-CN" sz="1600" b="0" i="0" smtClean="0">
                                <a:latin typeface="Cambria Math" panose="02040503050406030204" pitchFamily="18" charset="0"/>
                                <a:ea typeface="+mj-ea"/>
                              </a:rPr>
                              <m:t>min</m:t>
                            </m:r>
                          </m:fName>
                          <m:e>
                            <m:r>
                              <a:rPr lang="en-US" altLang="zh-CN" sz="1600" b="0" i="1" smtClean="0">
                                <a:latin typeface="Cambria Math" panose="02040503050406030204" pitchFamily="18" charset="0"/>
                                <a:ea typeface="+mj-ea"/>
                              </a:rPr>
                              <m:t>𝑙𝑎𝑏𝑒𝑙</m:t>
                            </m:r>
                          </m:e>
                        </m:func>
                      </m:den>
                    </m:f>
                    <m:r>
                      <a:rPr lang="en-US" altLang="zh-CN" sz="1600" b="0" i="1" smtClean="0">
                        <a:latin typeface="Cambria Math" panose="02040503050406030204" pitchFamily="18" charset="0"/>
                        <a:ea typeface="+mj-ea"/>
                      </a:rPr>
                      <m:t>&lt;</m:t>
                    </m:r>
                    <m:r>
                      <a:rPr lang="en-US" altLang="zh-CN" sz="1600" b="0" i="1" smtClean="0">
                        <a:latin typeface="Cambria Math" panose="02040503050406030204" pitchFamily="18" charset="0"/>
                        <a:ea typeface="+mj-ea"/>
                      </a:rPr>
                      <m:t>𝑘</m:t>
                    </m:r>
                    <m:r>
                      <a:rPr lang="en-US" altLang="zh-CN" sz="1600" b="0" i="1" smtClean="0">
                        <a:latin typeface="Cambria Math" panose="02040503050406030204" pitchFamily="18" charset="0"/>
                        <a:ea typeface="+mj-ea"/>
                      </a:rPr>
                      <m:t>(</m:t>
                    </m:r>
                    <m:r>
                      <a:rPr lang="en-US" altLang="zh-CN" sz="1600" b="0" i="1" smtClean="0">
                        <a:latin typeface="Cambria Math" panose="02040503050406030204" pitchFamily="18" charset="0"/>
                        <a:ea typeface="+mj-ea"/>
                      </a:rPr>
                      <m:t>𝑘</m:t>
                    </m:r>
                    <m:r>
                      <a:rPr lang="en-US" altLang="zh-CN" sz="1600" b="0" i="1" smtClean="0">
                        <a:latin typeface="Cambria Math" panose="02040503050406030204" pitchFamily="18" charset="0"/>
                        <a:ea typeface="+mj-ea"/>
                      </a:rPr>
                      <m:t>=4)</m:t>
                    </m:r>
                  </m:oMath>
                </a14:m>
                <a:r>
                  <a:rPr lang="zh-CN" altLang="en-US" sz="1600" dirty="0">
                    <a:latin typeface="+mj-ea"/>
                    <a:ea typeface="+mj-ea"/>
                  </a:rPr>
                  <a:t>，保证样本比例不会过于失衡</a:t>
                </a:r>
                <a:endParaRPr lang="en-US" altLang="zh-CN" sz="1600" dirty="0">
                  <a:latin typeface="+mj-ea"/>
                  <a:ea typeface="+mj-ea"/>
                </a:endParaRPr>
              </a:p>
            </p:txBody>
          </p:sp>
        </mc:Choice>
        <mc:Fallback xmlns="">
          <p:sp>
            <p:nvSpPr>
              <p:cNvPr id="269" name="文本框 268">
                <a:extLst>
                  <a:ext uri="{FF2B5EF4-FFF2-40B4-BE49-F238E27FC236}">
                    <a16:creationId xmlns:a16="http://schemas.microsoft.com/office/drawing/2014/main" id="{B05B6F40-9569-4563-8C94-21FC59DEE01A}"/>
                  </a:ext>
                </a:extLst>
              </p:cNvPr>
              <p:cNvSpPr txBox="1">
                <a:spLocks noRot="1" noChangeAspect="1" noMove="1" noResize="1" noEditPoints="1" noAdjustHandles="1" noChangeArrowheads="1" noChangeShapeType="1" noTextEdit="1"/>
              </p:cNvSpPr>
              <p:nvPr/>
            </p:nvSpPr>
            <p:spPr>
              <a:xfrm>
                <a:off x="157349" y="5886522"/>
                <a:ext cx="5749482" cy="955583"/>
              </a:xfrm>
              <a:prstGeom prst="rect">
                <a:avLst/>
              </a:prstGeom>
              <a:blipFill>
                <a:blip r:embed="rId5"/>
                <a:stretch>
                  <a:fillRect l="-636" b="-1923"/>
                </a:stretch>
              </a:blipFill>
            </p:spPr>
            <p:txBody>
              <a:bodyPr/>
              <a:lstStyle/>
              <a:p>
                <a:r>
                  <a:rPr lang="zh-CN" altLang="en-US">
                    <a:noFill/>
                  </a:rPr>
                  <a:t> </a:t>
                </a:r>
              </a:p>
            </p:txBody>
          </p:sp>
        </mc:Fallback>
      </mc:AlternateContent>
      <p:graphicFrame>
        <p:nvGraphicFramePr>
          <p:cNvPr id="167" name="图表 166">
            <a:extLst>
              <a:ext uri="{FF2B5EF4-FFF2-40B4-BE49-F238E27FC236}">
                <a16:creationId xmlns:a16="http://schemas.microsoft.com/office/drawing/2014/main" id="{51FCA1F8-18EF-4410-ACAB-4BA28B782894}"/>
              </a:ext>
            </a:extLst>
          </p:cNvPr>
          <p:cNvGraphicFramePr>
            <a:graphicFrameLocks/>
          </p:cNvGraphicFramePr>
          <p:nvPr>
            <p:extLst>
              <p:ext uri="{D42A27DB-BD31-4B8C-83A1-F6EECF244321}">
                <p14:modId xmlns:p14="http://schemas.microsoft.com/office/powerpoint/2010/main" val="1698537372"/>
              </p:ext>
            </p:extLst>
          </p:nvPr>
        </p:nvGraphicFramePr>
        <p:xfrm>
          <a:off x="9033384" y="4170373"/>
          <a:ext cx="2901255" cy="178535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2" name="图表 181">
            <a:extLst>
              <a:ext uri="{FF2B5EF4-FFF2-40B4-BE49-F238E27FC236}">
                <a16:creationId xmlns:a16="http://schemas.microsoft.com/office/drawing/2014/main" id="{9D45F3B8-CD3C-4DAD-8BAF-3A0EDD4D7AA4}"/>
              </a:ext>
            </a:extLst>
          </p:cNvPr>
          <p:cNvGraphicFramePr>
            <a:graphicFrameLocks/>
          </p:cNvGraphicFramePr>
          <p:nvPr>
            <p:extLst>
              <p:ext uri="{D42A27DB-BD31-4B8C-83A1-F6EECF244321}">
                <p14:modId xmlns:p14="http://schemas.microsoft.com/office/powerpoint/2010/main" val="2916409567"/>
              </p:ext>
            </p:extLst>
          </p:nvPr>
        </p:nvGraphicFramePr>
        <p:xfrm>
          <a:off x="151635" y="1239982"/>
          <a:ext cx="5772712" cy="2417608"/>
        </p:xfrm>
        <a:graphic>
          <a:graphicData uri="http://schemas.openxmlformats.org/drawingml/2006/chart">
            <c:chart xmlns:c="http://schemas.openxmlformats.org/drawingml/2006/chart" xmlns:r="http://schemas.openxmlformats.org/officeDocument/2006/relationships" r:id="rId7"/>
          </a:graphicData>
        </a:graphic>
      </p:graphicFrame>
      <mc:AlternateContent xmlns:mc="http://schemas.openxmlformats.org/markup-compatibility/2006" xmlns:a14="http://schemas.microsoft.com/office/drawing/2010/main">
        <mc:Choice Requires="a14">
          <p:sp>
            <p:nvSpPr>
              <p:cNvPr id="166" name="文本框 165">
                <a:extLst>
                  <a:ext uri="{FF2B5EF4-FFF2-40B4-BE49-F238E27FC236}">
                    <a16:creationId xmlns:a16="http://schemas.microsoft.com/office/drawing/2014/main" id="{79B4D26D-C136-4C3D-B487-94F3283F2416}"/>
                  </a:ext>
                </a:extLst>
              </p:cNvPr>
              <p:cNvSpPr txBox="1"/>
              <p:nvPr/>
            </p:nvSpPr>
            <p:spPr>
              <a:xfrm>
                <a:off x="6121469" y="5854099"/>
                <a:ext cx="5749482" cy="787523"/>
              </a:xfrm>
              <a:prstGeom prst="rect">
                <a:avLst/>
              </a:prstGeom>
              <a:noFill/>
            </p:spPr>
            <p:txBody>
              <a:bodyPr wrap="square" rtlCol="0">
                <a:spAutoFit/>
              </a:bodyPr>
              <a:lstStyle/>
              <a:p>
                <a:pPr>
                  <a:lnSpc>
                    <a:spcPct val="150000"/>
                  </a:lnSpc>
                </a:pPr>
                <a:r>
                  <a:rPr lang="zh-CN" altLang="en-US" sz="1600" dirty="0">
                    <a:latin typeface="+mj-ea"/>
                    <a:ea typeface="+mj-ea"/>
                  </a:rPr>
                  <a:t>措施</a:t>
                </a:r>
                <a:r>
                  <a:rPr lang="en-US" altLang="zh-CN" sz="1600" dirty="0">
                    <a:latin typeface="+mj-ea"/>
                    <a:ea typeface="+mj-ea"/>
                  </a:rPr>
                  <a:t>2</a:t>
                </a:r>
                <a:r>
                  <a:rPr lang="zh-CN" altLang="en-US" sz="1600" b="0" dirty="0">
                    <a:latin typeface="+mj-ea"/>
                    <a:ea typeface="+mj-ea"/>
                  </a:rPr>
                  <a:t>：</a:t>
                </a:r>
                <a:r>
                  <a:rPr lang="zh-CN" altLang="en-US" sz="1600" dirty="0">
                    <a:latin typeface="+mj-ea"/>
                    <a:ea typeface="+mj-ea"/>
                  </a:rPr>
                  <a:t>为避免</a:t>
                </a:r>
                <a14:m>
                  <m:oMath xmlns:m="http://schemas.openxmlformats.org/officeDocument/2006/math">
                    <m:func>
                      <m:funcPr>
                        <m:ctrlPr>
                          <a:rPr lang="en-US" altLang="zh-CN" sz="1600" i="1">
                            <a:latin typeface="Cambria Math" panose="02040503050406030204" pitchFamily="18" charset="0"/>
                            <a:ea typeface="+mj-ea"/>
                          </a:rPr>
                        </m:ctrlPr>
                      </m:funcPr>
                      <m:fName>
                        <m:r>
                          <m:rPr>
                            <m:sty m:val="p"/>
                          </m:rPr>
                          <a:rPr lang="en-US" altLang="zh-CN" sz="1600">
                            <a:latin typeface="Cambria Math" panose="02040503050406030204" pitchFamily="18" charset="0"/>
                            <a:ea typeface="+mj-ea"/>
                          </a:rPr>
                          <m:t>min</m:t>
                        </m:r>
                      </m:fName>
                      <m:e>
                        <m:r>
                          <a:rPr lang="en-US" altLang="zh-CN" sz="1600" i="1">
                            <a:latin typeface="Cambria Math" panose="02040503050406030204" pitchFamily="18" charset="0"/>
                            <a:ea typeface="+mj-ea"/>
                          </a:rPr>
                          <m:t>𝑙𝑎𝑏𝑒𝑙</m:t>
                        </m:r>
                      </m:e>
                    </m:func>
                  </m:oMath>
                </a14:m>
                <a:r>
                  <a:rPr lang="zh-CN" altLang="en-US" sz="1600" dirty="0">
                    <a:latin typeface="+mj-ea"/>
                    <a:ea typeface="+mj-ea"/>
                  </a:rPr>
                  <a:t>数量过少时采样损失过大，先合并一些样本量少的相邻</a:t>
                </a:r>
                <a14:m>
                  <m:oMath xmlns:m="http://schemas.openxmlformats.org/officeDocument/2006/math">
                    <m:r>
                      <a:rPr lang="en-US" altLang="zh-CN" sz="1600" b="0" i="1" smtClean="0">
                        <a:latin typeface="Cambria Math" panose="02040503050406030204" pitchFamily="18" charset="0"/>
                        <a:ea typeface="+mj-ea"/>
                      </a:rPr>
                      <m:t>𝑙𝑎𝑏𝑒𝑙</m:t>
                    </m:r>
                  </m:oMath>
                </a14:m>
                <a:r>
                  <a:rPr lang="zh-CN" altLang="en-US" sz="1600" dirty="0">
                    <a:latin typeface="+mj-ea"/>
                    <a:ea typeface="+mj-ea"/>
                  </a:rPr>
                  <a:t>，再降采样控制采样损失</a:t>
                </a:r>
                <a:endParaRPr lang="en-US" altLang="zh-CN" sz="1600" dirty="0">
                  <a:latin typeface="+mj-ea"/>
                  <a:ea typeface="+mj-ea"/>
                </a:endParaRPr>
              </a:p>
            </p:txBody>
          </p:sp>
        </mc:Choice>
        <mc:Fallback xmlns="">
          <p:sp>
            <p:nvSpPr>
              <p:cNvPr id="166" name="文本框 165">
                <a:extLst>
                  <a:ext uri="{FF2B5EF4-FFF2-40B4-BE49-F238E27FC236}">
                    <a16:creationId xmlns:a16="http://schemas.microsoft.com/office/drawing/2014/main" id="{79B4D26D-C136-4C3D-B487-94F3283F2416}"/>
                  </a:ext>
                </a:extLst>
              </p:cNvPr>
              <p:cNvSpPr txBox="1">
                <a:spLocks noRot="1" noChangeAspect="1" noMove="1" noResize="1" noEditPoints="1" noAdjustHandles="1" noChangeArrowheads="1" noChangeShapeType="1" noTextEdit="1"/>
              </p:cNvSpPr>
              <p:nvPr/>
            </p:nvSpPr>
            <p:spPr>
              <a:xfrm>
                <a:off x="6121469" y="5854099"/>
                <a:ext cx="5749482" cy="787523"/>
              </a:xfrm>
              <a:prstGeom prst="rect">
                <a:avLst/>
              </a:prstGeom>
              <a:blipFill>
                <a:blip r:embed="rId8"/>
                <a:stretch>
                  <a:fillRect l="-530" b="-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1" name="文本框 180">
                <a:extLst>
                  <a:ext uri="{FF2B5EF4-FFF2-40B4-BE49-F238E27FC236}">
                    <a16:creationId xmlns:a16="http://schemas.microsoft.com/office/drawing/2014/main" id="{92722B20-3316-4447-AEC2-93D5AC9C03AC}"/>
                  </a:ext>
                </a:extLst>
              </p:cNvPr>
              <p:cNvSpPr txBox="1"/>
              <p:nvPr/>
            </p:nvSpPr>
            <p:spPr>
              <a:xfrm>
                <a:off x="6092030" y="872659"/>
                <a:ext cx="5985399" cy="787523"/>
              </a:xfrm>
              <a:prstGeom prst="rect">
                <a:avLst/>
              </a:prstGeom>
              <a:noFill/>
            </p:spPr>
            <p:txBody>
              <a:bodyPr wrap="square" rtlCol="0">
                <a:spAutoFit/>
              </a:bodyPr>
              <a:lstStyle/>
              <a:p>
                <a:pPr>
                  <a:lnSpc>
                    <a:spcPct val="150000"/>
                  </a:lnSpc>
                </a:pPr>
                <a:r>
                  <a:rPr lang="zh-CN" altLang="en-US" sz="1600" dirty="0">
                    <a:latin typeface="+mj-ea"/>
                    <a:ea typeface="+mj-ea"/>
                  </a:rPr>
                  <a:t>问题：</a:t>
                </a:r>
                <a14:m>
                  <m:oMath xmlns:m="http://schemas.openxmlformats.org/officeDocument/2006/math">
                    <m:func>
                      <m:funcPr>
                        <m:ctrlPr>
                          <a:rPr lang="en-US" altLang="zh-CN" sz="1600" b="0" i="1" smtClean="0">
                            <a:latin typeface="Cambria Math" panose="02040503050406030204" pitchFamily="18" charset="0"/>
                            <a:ea typeface="+mj-ea"/>
                          </a:rPr>
                        </m:ctrlPr>
                      </m:funcPr>
                      <m:fName>
                        <m:r>
                          <m:rPr>
                            <m:sty m:val="p"/>
                          </m:rPr>
                          <a:rPr lang="en-US" altLang="zh-CN" sz="1600" b="0" i="0" smtClean="0">
                            <a:latin typeface="Cambria Math" panose="02040503050406030204" pitchFamily="18" charset="0"/>
                            <a:ea typeface="+mj-ea"/>
                          </a:rPr>
                          <m:t>min</m:t>
                        </m:r>
                      </m:fName>
                      <m:e>
                        <m:r>
                          <a:rPr lang="en-US" altLang="zh-CN" sz="1600" b="0" i="1" smtClean="0">
                            <a:latin typeface="Cambria Math" panose="02040503050406030204" pitchFamily="18" charset="0"/>
                            <a:ea typeface="+mj-ea"/>
                          </a:rPr>
                          <m:t>𝑙𝑎𝑏𝑒𝑙</m:t>
                        </m:r>
                      </m:e>
                    </m:func>
                  </m:oMath>
                </a14:m>
                <a:r>
                  <a:rPr lang="zh-CN" altLang="en-US" sz="1600" dirty="0">
                    <a:latin typeface="+mj-ea"/>
                    <a:ea typeface="+mj-ea"/>
                  </a:rPr>
                  <a:t>是</a:t>
                </a:r>
                <a:r>
                  <a:rPr lang="en-US" altLang="zh-CN" sz="1600" dirty="0">
                    <a:latin typeface="+mj-ea"/>
                    <a:ea typeface="+mj-ea"/>
                  </a:rPr>
                  <a:t>9</a:t>
                </a:r>
                <a:r>
                  <a:rPr lang="zh-CN" altLang="en-US" sz="1600" dirty="0">
                    <a:latin typeface="+mj-ea"/>
                    <a:ea typeface="+mj-ea"/>
                  </a:rPr>
                  <a:t>，人数是</a:t>
                </a:r>
                <a:r>
                  <a:rPr lang="en-US" altLang="zh-CN" sz="1600" dirty="0">
                    <a:latin typeface="+mj-ea"/>
                    <a:ea typeface="+mj-ea"/>
                  </a:rPr>
                  <a:t>3208</a:t>
                </a:r>
                <a:r>
                  <a:rPr lang="zh-CN" altLang="en-US" sz="1600" dirty="0">
                    <a:latin typeface="+mj-ea"/>
                    <a:ea typeface="+mj-ea"/>
                  </a:rPr>
                  <a:t>，其他</a:t>
                </a:r>
                <a14:m>
                  <m:oMath xmlns:m="http://schemas.openxmlformats.org/officeDocument/2006/math">
                    <m:r>
                      <a:rPr lang="en-US" altLang="zh-CN" sz="1600" b="0" i="1" smtClean="0">
                        <a:latin typeface="Cambria Math" panose="02040503050406030204" pitchFamily="18" charset="0"/>
                        <a:ea typeface="+mj-ea"/>
                      </a:rPr>
                      <m:t>𝑙𝑎𝑏𝑒𝑙</m:t>
                    </m:r>
                  </m:oMath>
                </a14:m>
                <a:r>
                  <a:rPr lang="zh-CN" altLang="en-US" sz="1600" dirty="0">
                    <a:latin typeface="+mj-ea"/>
                    <a:ea typeface="+mj-ea"/>
                  </a:rPr>
                  <a:t>采样后样本最多是</a:t>
                </a:r>
                <a:r>
                  <a:rPr lang="en-US" altLang="zh-CN" sz="1600" dirty="0">
                    <a:latin typeface="+mj-ea"/>
                    <a:ea typeface="+mj-ea"/>
                  </a:rPr>
                  <a:t>3208</a:t>
                </a:r>
                <a:r>
                  <a:rPr lang="zh-CN" altLang="en-US" sz="1600" dirty="0">
                    <a:latin typeface="+mj-ea"/>
                    <a:ea typeface="+mj-ea"/>
                  </a:rPr>
                  <a:t>*</a:t>
                </a:r>
                <a:r>
                  <a:rPr lang="en-US" altLang="zh-CN" sz="1600" dirty="0">
                    <a:latin typeface="+mj-ea"/>
                    <a:ea typeface="+mj-ea"/>
                  </a:rPr>
                  <a:t>4</a:t>
                </a:r>
                <a:r>
                  <a:rPr lang="zh-CN" altLang="en-US" sz="1600" dirty="0">
                    <a:latin typeface="+mj-ea"/>
                    <a:ea typeface="+mj-ea"/>
                  </a:rPr>
                  <a:t>，采样损失太大</a:t>
                </a:r>
                <a:r>
                  <a:rPr lang="en-US" altLang="zh-CN" sz="1600" dirty="0">
                    <a:latin typeface="+mj-ea"/>
                    <a:ea typeface="+mj-ea"/>
                  </a:rPr>
                  <a:t>(</a:t>
                </a:r>
                <a:r>
                  <a:rPr lang="zh-CN" altLang="en-US" sz="1600" dirty="0">
                    <a:latin typeface="+mj-ea"/>
                    <a:ea typeface="+mj-ea"/>
                  </a:rPr>
                  <a:t>损失</a:t>
                </a:r>
                <a:r>
                  <a:rPr lang="en-US" altLang="zh-CN" sz="1600" dirty="0">
                    <a:latin typeface="+mj-ea"/>
                    <a:ea typeface="+mj-ea"/>
                  </a:rPr>
                  <a:t>97.4%)</a:t>
                </a:r>
                <a:r>
                  <a:rPr lang="zh-CN" altLang="en-US" sz="1600" dirty="0">
                    <a:latin typeface="+mj-ea"/>
                    <a:ea typeface="+mj-ea"/>
                  </a:rPr>
                  <a:t>，样本稀疏训练困难</a:t>
                </a:r>
              </a:p>
            </p:txBody>
          </p:sp>
        </mc:Choice>
        <mc:Fallback xmlns="">
          <p:sp>
            <p:nvSpPr>
              <p:cNvPr id="181" name="文本框 180">
                <a:extLst>
                  <a:ext uri="{FF2B5EF4-FFF2-40B4-BE49-F238E27FC236}">
                    <a16:creationId xmlns:a16="http://schemas.microsoft.com/office/drawing/2014/main" id="{92722B20-3316-4447-AEC2-93D5AC9C03AC}"/>
                  </a:ext>
                </a:extLst>
              </p:cNvPr>
              <p:cNvSpPr txBox="1">
                <a:spLocks noRot="1" noChangeAspect="1" noMove="1" noResize="1" noEditPoints="1" noAdjustHandles="1" noChangeArrowheads="1" noChangeShapeType="1" noTextEdit="1"/>
              </p:cNvSpPr>
              <p:nvPr/>
            </p:nvSpPr>
            <p:spPr>
              <a:xfrm>
                <a:off x="6092030" y="872659"/>
                <a:ext cx="5985399" cy="787523"/>
              </a:xfrm>
              <a:prstGeom prst="rect">
                <a:avLst/>
              </a:prstGeom>
              <a:blipFill>
                <a:blip r:embed="rId9"/>
                <a:stretch>
                  <a:fillRect l="-509" b="-9302"/>
                </a:stretch>
              </a:blipFill>
            </p:spPr>
            <p:txBody>
              <a:bodyPr/>
              <a:lstStyle/>
              <a:p>
                <a:r>
                  <a:rPr lang="zh-CN" altLang="en-US">
                    <a:noFill/>
                  </a:rPr>
                  <a:t> </a:t>
                </a:r>
              </a:p>
            </p:txBody>
          </p:sp>
        </mc:Fallback>
      </mc:AlternateContent>
      <p:graphicFrame>
        <p:nvGraphicFramePr>
          <p:cNvPr id="183" name="图表 182">
            <a:extLst>
              <a:ext uri="{FF2B5EF4-FFF2-40B4-BE49-F238E27FC236}">
                <a16:creationId xmlns:a16="http://schemas.microsoft.com/office/drawing/2014/main" id="{B841873D-9F8E-425D-B2F0-3348F5288DFB}"/>
              </a:ext>
            </a:extLst>
          </p:cNvPr>
          <p:cNvGraphicFramePr>
            <a:graphicFrameLocks/>
          </p:cNvGraphicFramePr>
          <p:nvPr>
            <p:extLst>
              <p:ext uri="{D42A27DB-BD31-4B8C-83A1-F6EECF244321}">
                <p14:modId xmlns:p14="http://schemas.microsoft.com/office/powerpoint/2010/main" val="1580829747"/>
              </p:ext>
            </p:extLst>
          </p:nvPr>
        </p:nvGraphicFramePr>
        <p:xfrm>
          <a:off x="6121469" y="1617823"/>
          <a:ext cx="5955960" cy="2633870"/>
        </p:xfrm>
        <a:graphic>
          <a:graphicData uri="http://schemas.openxmlformats.org/drawingml/2006/chart">
            <c:chart xmlns:c="http://schemas.openxmlformats.org/drawingml/2006/chart" xmlns:r="http://schemas.openxmlformats.org/officeDocument/2006/relationships" r:id="rId10"/>
          </a:graphicData>
        </a:graphic>
      </p:graphicFrame>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3074288F-1111-4385-A977-07FA24565FA7}"/>
                  </a:ext>
                </a:extLst>
              </p:cNvPr>
              <p:cNvGraphicFramePr>
                <a:graphicFrameLocks noGrp="1"/>
              </p:cNvGraphicFramePr>
              <p:nvPr>
                <p:extLst>
                  <p:ext uri="{D42A27DB-BD31-4B8C-83A1-F6EECF244321}">
                    <p14:modId xmlns:p14="http://schemas.microsoft.com/office/powerpoint/2010/main" val="689109506"/>
                  </p:ext>
                </p:extLst>
              </p:nvPr>
            </p:nvGraphicFramePr>
            <p:xfrm>
              <a:off x="6224643" y="4224891"/>
              <a:ext cx="2346142" cy="1669931"/>
            </p:xfrm>
            <a:graphic>
              <a:graphicData uri="http://schemas.openxmlformats.org/drawingml/2006/table">
                <a:tbl>
                  <a:tblPr firstRow="1" bandRow="1">
                    <a:tableStyleId>{BDBED569-4797-4DF1-A0F4-6AAB3CD982D8}</a:tableStyleId>
                  </a:tblPr>
                  <a:tblGrid>
                    <a:gridCol w="1173071">
                      <a:extLst>
                        <a:ext uri="{9D8B030D-6E8A-4147-A177-3AD203B41FA5}">
                          <a16:colId xmlns:a16="http://schemas.microsoft.com/office/drawing/2014/main" val="2627292917"/>
                        </a:ext>
                      </a:extLst>
                    </a:gridCol>
                    <a:gridCol w="1173071">
                      <a:extLst>
                        <a:ext uri="{9D8B030D-6E8A-4147-A177-3AD203B41FA5}">
                          <a16:colId xmlns:a16="http://schemas.microsoft.com/office/drawing/2014/main" val="1986933920"/>
                        </a:ext>
                      </a:extLst>
                    </a:gridCol>
                  </a:tblGrid>
                  <a:tr h="352443">
                    <a:tc>
                      <a:txBody>
                        <a:bodyPr/>
                        <a:lstStyle/>
                        <a:p>
                          <a:pPr algn="ctr"/>
                          <a:r>
                            <a:rPr lang="zh-CN" altLang="en-US" sz="1600" dirty="0"/>
                            <a:t>新</a:t>
                          </a:r>
                          <a14:m>
                            <m:oMath xmlns:m="http://schemas.openxmlformats.org/officeDocument/2006/math">
                              <m:r>
                                <a:rPr lang="en-US" altLang="zh-CN" sz="1600" smtClean="0">
                                  <a:latin typeface="Cambria Math" panose="02040503050406030204" pitchFamily="18" charset="0"/>
                                </a:rPr>
                                <m:t>𝒍𝒂𝒃𝒆𝒍</m:t>
                              </m:r>
                            </m:oMath>
                          </a14:m>
                          <a:endParaRPr lang="zh-CN" altLang="en-US" sz="1600" dirty="0">
                            <a:solidFill>
                              <a:schemeClr val="tx1"/>
                            </a:solidFill>
                            <a:latin typeface="+mj-ea"/>
                            <a:ea typeface="+mj-ea"/>
                          </a:endParaRPr>
                        </a:p>
                      </a:txBody>
                      <a:tcPr/>
                    </a:tc>
                    <a:tc>
                      <a:txBody>
                        <a:bodyPr/>
                        <a:lstStyle/>
                        <a:p>
                          <a:pPr algn="ctr"/>
                          <a:r>
                            <a:rPr lang="zh-CN" altLang="en-US" sz="1600" dirty="0"/>
                            <a:t>原</a:t>
                          </a:r>
                          <a14:m>
                            <m:oMath xmlns:m="http://schemas.openxmlformats.org/officeDocument/2006/math">
                              <m:r>
                                <a:rPr lang="en-US" altLang="zh-CN" sz="1600" smtClean="0">
                                  <a:latin typeface="Cambria Math" panose="02040503050406030204" pitchFamily="18" charset="0"/>
                                </a:rPr>
                                <m:t>𝒍𝒂𝒃𝒆𝒍</m:t>
                              </m:r>
                            </m:oMath>
                          </a14:m>
                          <a:endParaRPr lang="zh-CN" altLang="en-US" sz="1600" dirty="0">
                            <a:solidFill>
                              <a:schemeClr val="tx1"/>
                            </a:solidFill>
                            <a:latin typeface="+mj-ea"/>
                            <a:ea typeface="+mj-ea"/>
                          </a:endParaRPr>
                        </a:p>
                      </a:txBody>
                      <a:tcPr/>
                    </a:tc>
                    <a:extLst>
                      <a:ext uri="{0D108BD9-81ED-4DB2-BD59-A6C34878D82A}">
                        <a16:rowId xmlns:a16="http://schemas.microsoft.com/office/drawing/2014/main" val="1334497420"/>
                      </a:ext>
                    </a:extLst>
                  </a:tr>
                  <a:tr h="329372">
                    <a:tc>
                      <a:txBody>
                        <a:bodyPr/>
                        <a:lstStyle/>
                        <a:p>
                          <a:pPr algn="ctr"/>
                          <a:r>
                            <a:rPr lang="en-US" altLang="zh-CN" sz="1400" dirty="0"/>
                            <a:t>0</a:t>
                          </a:r>
                          <a:endParaRPr lang="zh-CN" altLang="en-US" sz="1400" dirty="0">
                            <a:latin typeface="+mj-ea"/>
                            <a:ea typeface="+mj-ea"/>
                          </a:endParaRPr>
                        </a:p>
                      </a:txBody>
                      <a:tcPr/>
                    </a:tc>
                    <a:tc>
                      <a:txBody>
                        <a:bodyPr/>
                        <a:lstStyle/>
                        <a:p>
                          <a:pPr algn="ctr"/>
                          <a:r>
                            <a:rPr lang="en-US" altLang="zh-CN" sz="1400" dirty="0"/>
                            <a:t>0</a:t>
                          </a:r>
                          <a:endParaRPr lang="zh-CN" altLang="en-US" sz="1400" dirty="0">
                            <a:latin typeface="+mj-ea"/>
                            <a:ea typeface="+mj-ea"/>
                          </a:endParaRPr>
                        </a:p>
                      </a:txBody>
                      <a:tcPr/>
                    </a:tc>
                    <a:extLst>
                      <a:ext uri="{0D108BD9-81ED-4DB2-BD59-A6C34878D82A}">
                        <a16:rowId xmlns:a16="http://schemas.microsoft.com/office/drawing/2014/main" val="1714609692"/>
                      </a:ext>
                    </a:extLst>
                  </a:tr>
                  <a:tr h="329372">
                    <a:tc>
                      <a:txBody>
                        <a:bodyPr/>
                        <a:lstStyle/>
                        <a:p>
                          <a:pPr algn="ctr"/>
                          <a:r>
                            <a:rPr lang="en-US" altLang="zh-CN" sz="1400" dirty="0"/>
                            <a:t>1</a:t>
                          </a:r>
                          <a:endParaRPr lang="zh-CN" altLang="en-US" sz="1400" dirty="0">
                            <a:latin typeface="+mj-ea"/>
                            <a:ea typeface="+mj-ea"/>
                          </a:endParaRPr>
                        </a:p>
                      </a:txBody>
                      <a:tcPr/>
                    </a:tc>
                    <a:tc>
                      <a:txBody>
                        <a:bodyPr/>
                        <a:lstStyle/>
                        <a:p>
                          <a:pPr algn="ctr"/>
                          <a:r>
                            <a:rPr lang="en-US" altLang="zh-CN" sz="1400" dirty="0"/>
                            <a:t>1</a:t>
                          </a:r>
                          <a:endParaRPr lang="zh-CN" altLang="en-US" sz="1400" dirty="0">
                            <a:latin typeface="+mj-ea"/>
                            <a:ea typeface="+mj-ea"/>
                          </a:endParaRPr>
                        </a:p>
                      </a:txBody>
                      <a:tcPr/>
                    </a:tc>
                    <a:extLst>
                      <a:ext uri="{0D108BD9-81ED-4DB2-BD59-A6C34878D82A}">
                        <a16:rowId xmlns:a16="http://schemas.microsoft.com/office/drawing/2014/main" val="4093805573"/>
                      </a:ext>
                    </a:extLst>
                  </a:tr>
                  <a:tr h="329372">
                    <a:tc>
                      <a:txBody>
                        <a:bodyPr/>
                        <a:lstStyle/>
                        <a:p>
                          <a:pPr algn="ctr"/>
                          <a:r>
                            <a:rPr lang="en-US" altLang="zh-CN" sz="1400" dirty="0"/>
                            <a:t>2</a:t>
                          </a:r>
                          <a:endParaRPr lang="zh-CN" altLang="en-US" sz="1400" dirty="0">
                            <a:latin typeface="+mj-ea"/>
                            <a:ea typeface="+mj-ea"/>
                          </a:endParaRPr>
                        </a:p>
                      </a:txBody>
                      <a:tcPr/>
                    </a:tc>
                    <a:tc>
                      <a:txBody>
                        <a:bodyPr/>
                        <a:lstStyle/>
                        <a:p>
                          <a:pPr algn="ctr"/>
                          <a:r>
                            <a:rPr lang="en-US" altLang="zh-CN" sz="1400" dirty="0"/>
                            <a:t>2~3</a:t>
                          </a:r>
                          <a:endParaRPr lang="zh-CN" altLang="en-US" sz="1400" dirty="0">
                            <a:latin typeface="+mj-ea"/>
                            <a:ea typeface="+mj-ea"/>
                          </a:endParaRPr>
                        </a:p>
                      </a:txBody>
                      <a:tcPr/>
                    </a:tc>
                    <a:extLst>
                      <a:ext uri="{0D108BD9-81ED-4DB2-BD59-A6C34878D82A}">
                        <a16:rowId xmlns:a16="http://schemas.microsoft.com/office/drawing/2014/main" val="4186223731"/>
                      </a:ext>
                    </a:extLst>
                  </a:tr>
                  <a:tr h="329372">
                    <a:tc>
                      <a:txBody>
                        <a:bodyPr/>
                        <a:lstStyle/>
                        <a:p>
                          <a:pPr algn="ctr"/>
                          <a:r>
                            <a:rPr lang="en-US" altLang="zh-CN" sz="1400" dirty="0"/>
                            <a:t>3</a:t>
                          </a:r>
                          <a:endParaRPr lang="zh-CN" altLang="en-US" sz="1400" dirty="0">
                            <a:latin typeface="+mj-ea"/>
                            <a:ea typeface="+mj-ea"/>
                          </a:endParaRPr>
                        </a:p>
                      </a:txBody>
                      <a:tcPr/>
                    </a:tc>
                    <a:tc>
                      <a:txBody>
                        <a:bodyPr/>
                        <a:lstStyle/>
                        <a:p>
                          <a:pPr algn="ctr"/>
                          <a:r>
                            <a:rPr lang="en-US" altLang="zh-CN" sz="1400" dirty="0"/>
                            <a:t>4~10</a:t>
                          </a:r>
                          <a:endParaRPr lang="zh-CN" altLang="en-US" sz="1400" dirty="0">
                            <a:latin typeface="+mj-ea"/>
                            <a:ea typeface="+mj-ea"/>
                          </a:endParaRPr>
                        </a:p>
                      </a:txBody>
                      <a:tcPr/>
                    </a:tc>
                    <a:extLst>
                      <a:ext uri="{0D108BD9-81ED-4DB2-BD59-A6C34878D82A}">
                        <a16:rowId xmlns:a16="http://schemas.microsoft.com/office/drawing/2014/main" val="1861359284"/>
                      </a:ext>
                    </a:extLst>
                  </a:tr>
                </a:tbl>
              </a:graphicData>
            </a:graphic>
          </p:graphicFrame>
        </mc:Choice>
        <mc:Fallback xmlns="">
          <p:graphicFrame>
            <p:nvGraphicFramePr>
              <p:cNvPr id="2" name="表格 1">
                <a:extLst>
                  <a:ext uri="{FF2B5EF4-FFF2-40B4-BE49-F238E27FC236}">
                    <a16:creationId xmlns:a16="http://schemas.microsoft.com/office/drawing/2014/main" id="{3074288F-1111-4385-A977-07FA24565FA7}"/>
                  </a:ext>
                </a:extLst>
              </p:cNvPr>
              <p:cNvGraphicFramePr>
                <a:graphicFrameLocks noGrp="1"/>
              </p:cNvGraphicFramePr>
              <p:nvPr>
                <p:extLst>
                  <p:ext uri="{D42A27DB-BD31-4B8C-83A1-F6EECF244321}">
                    <p14:modId xmlns:p14="http://schemas.microsoft.com/office/powerpoint/2010/main" val="689109506"/>
                  </p:ext>
                </p:extLst>
              </p:nvPr>
            </p:nvGraphicFramePr>
            <p:xfrm>
              <a:off x="6224643" y="4224891"/>
              <a:ext cx="2346142" cy="1669931"/>
            </p:xfrm>
            <a:graphic>
              <a:graphicData uri="http://schemas.openxmlformats.org/drawingml/2006/table">
                <a:tbl>
                  <a:tblPr firstRow="1" bandRow="1">
                    <a:tableStyleId>{BDBED569-4797-4DF1-A0F4-6AAB3CD982D8}</a:tableStyleId>
                  </a:tblPr>
                  <a:tblGrid>
                    <a:gridCol w="1173071">
                      <a:extLst>
                        <a:ext uri="{9D8B030D-6E8A-4147-A177-3AD203B41FA5}">
                          <a16:colId xmlns:a16="http://schemas.microsoft.com/office/drawing/2014/main" val="2627292917"/>
                        </a:ext>
                      </a:extLst>
                    </a:gridCol>
                    <a:gridCol w="1173071">
                      <a:extLst>
                        <a:ext uri="{9D8B030D-6E8A-4147-A177-3AD203B41FA5}">
                          <a16:colId xmlns:a16="http://schemas.microsoft.com/office/drawing/2014/main" val="1986933920"/>
                        </a:ext>
                      </a:extLst>
                    </a:gridCol>
                  </a:tblGrid>
                  <a:tr h="352443">
                    <a:tc>
                      <a:txBody>
                        <a:bodyPr/>
                        <a:lstStyle/>
                        <a:p>
                          <a:endParaRPr lang="zh-CN"/>
                        </a:p>
                      </a:txBody>
                      <a:tcPr>
                        <a:blipFill>
                          <a:blip r:embed="rId11"/>
                          <a:stretch>
                            <a:fillRect l="-518" t="-6897" r="-101554" b="-382759"/>
                          </a:stretch>
                        </a:blipFill>
                      </a:tcPr>
                    </a:tc>
                    <a:tc>
                      <a:txBody>
                        <a:bodyPr/>
                        <a:lstStyle/>
                        <a:p>
                          <a:endParaRPr lang="zh-CN"/>
                        </a:p>
                      </a:txBody>
                      <a:tcPr>
                        <a:blipFill>
                          <a:blip r:embed="rId11"/>
                          <a:stretch>
                            <a:fillRect l="-101042" t="-6897" r="-2083" b="-382759"/>
                          </a:stretch>
                        </a:blipFill>
                      </a:tcPr>
                    </a:tc>
                    <a:extLst>
                      <a:ext uri="{0D108BD9-81ED-4DB2-BD59-A6C34878D82A}">
                        <a16:rowId xmlns:a16="http://schemas.microsoft.com/office/drawing/2014/main" val="1334497420"/>
                      </a:ext>
                    </a:extLst>
                  </a:tr>
                  <a:tr h="329372">
                    <a:tc>
                      <a:txBody>
                        <a:bodyPr/>
                        <a:lstStyle/>
                        <a:p>
                          <a:pPr algn="ctr"/>
                          <a:r>
                            <a:rPr lang="en-US" altLang="zh-CN" sz="1400" dirty="0"/>
                            <a:t>0</a:t>
                          </a:r>
                          <a:endParaRPr lang="zh-CN" altLang="en-US" sz="1400" dirty="0">
                            <a:latin typeface="+mj-ea"/>
                            <a:ea typeface="+mj-ea"/>
                          </a:endParaRPr>
                        </a:p>
                      </a:txBody>
                      <a:tcPr/>
                    </a:tc>
                    <a:tc>
                      <a:txBody>
                        <a:bodyPr/>
                        <a:lstStyle/>
                        <a:p>
                          <a:pPr algn="ctr"/>
                          <a:r>
                            <a:rPr lang="en-US" altLang="zh-CN" sz="1400" dirty="0"/>
                            <a:t>0</a:t>
                          </a:r>
                          <a:endParaRPr lang="zh-CN" altLang="en-US" sz="1400" dirty="0">
                            <a:latin typeface="+mj-ea"/>
                            <a:ea typeface="+mj-ea"/>
                          </a:endParaRPr>
                        </a:p>
                      </a:txBody>
                      <a:tcPr/>
                    </a:tc>
                    <a:extLst>
                      <a:ext uri="{0D108BD9-81ED-4DB2-BD59-A6C34878D82A}">
                        <a16:rowId xmlns:a16="http://schemas.microsoft.com/office/drawing/2014/main" val="1714609692"/>
                      </a:ext>
                    </a:extLst>
                  </a:tr>
                  <a:tr h="329372">
                    <a:tc>
                      <a:txBody>
                        <a:bodyPr/>
                        <a:lstStyle/>
                        <a:p>
                          <a:pPr algn="ctr"/>
                          <a:r>
                            <a:rPr lang="en-US" altLang="zh-CN" sz="1400" dirty="0"/>
                            <a:t>1</a:t>
                          </a:r>
                          <a:endParaRPr lang="zh-CN" altLang="en-US" sz="1400" dirty="0">
                            <a:latin typeface="+mj-ea"/>
                            <a:ea typeface="+mj-ea"/>
                          </a:endParaRPr>
                        </a:p>
                      </a:txBody>
                      <a:tcPr/>
                    </a:tc>
                    <a:tc>
                      <a:txBody>
                        <a:bodyPr/>
                        <a:lstStyle/>
                        <a:p>
                          <a:pPr algn="ctr"/>
                          <a:r>
                            <a:rPr lang="en-US" altLang="zh-CN" sz="1400" dirty="0"/>
                            <a:t>1</a:t>
                          </a:r>
                          <a:endParaRPr lang="zh-CN" altLang="en-US" sz="1400" dirty="0">
                            <a:latin typeface="+mj-ea"/>
                            <a:ea typeface="+mj-ea"/>
                          </a:endParaRPr>
                        </a:p>
                      </a:txBody>
                      <a:tcPr/>
                    </a:tc>
                    <a:extLst>
                      <a:ext uri="{0D108BD9-81ED-4DB2-BD59-A6C34878D82A}">
                        <a16:rowId xmlns:a16="http://schemas.microsoft.com/office/drawing/2014/main" val="4093805573"/>
                      </a:ext>
                    </a:extLst>
                  </a:tr>
                  <a:tr h="329372">
                    <a:tc>
                      <a:txBody>
                        <a:bodyPr/>
                        <a:lstStyle/>
                        <a:p>
                          <a:pPr algn="ctr"/>
                          <a:r>
                            <a:rPr lang="en-US" altLang="zh-CN" sz="1400" dirty="0"/>
                            <a:t>2</a:t>
                          </a:r>
                          <a:endParaRPr lang="zh-CN" altLang="en-US" sz="1400" dirty="0">
                            <a:latin typeface="+mj-ea"/>
                            <a:ea typeface="+mj-ea"/>
                          </a:endParaRPr>
                        </a:p>
                      </a:txBody>
                      <a:tcPr/>
                    </a:tc>
                    <a:tc>
                      <a:txBody>
                        <a:bodyPr/>
                        <a:lstStyle/>
                        <a:p>
                          <a:pPr algn="ctr"/>
                          <a:r>
                            <a:rPr lang="en-US" altLang="zh-CN" sz="1400" dirty="0"/>
                            <a:t>2~3</a:t>
                          </a:r>
                          <a:endParaRPr lang="zh-CN" altLang="en-US" sz="1400" dirty="0">
                            <a:latin typeface="+mj-ea"/>
                            <a:ea typeface="+mj-ea"/>
                          </a:endParaRPr>
                        </a:p>
                      </a:txBody>
                      <a:tcPr/>
                    </a:tc>
                    <a:extLst>
                      <a:ext uri="{0D108BD9-81ED-4DB2-BD59-A6C34878D82A}">
                        <a16:rowId xmlns:a16="http://schemas.microsoft.com/office/drawing/2014/main" val="4186223731"/>
                      </a:ext>
                    </a:extLst>
                  </a:tr>
                  <a:tr h="329372">
                    <a:tc>
                      <a:txBody>
                        <a:bodyPr/>
                        <a:lstStyle/>
                        <a:p>
                          <a:pPr algn="ctr"/>
                          <a:r>
                            <a:rPr lang="en-US" altLang="zh-CN" sz="1400" dirty="0"/>
                            <a:t>3</a:t>
                          </a:r>
                          <a:endParaRPr lang="zh-CN" altLang="en-US" sz="1400" dirty="0">
                            <a:latin typeface="+mj-ea"/>
                            <a:ea typeface="+mj-ea"/>
                          </a:endParaRPr>
                        </a:p>
                      </a:txBody>
                      <a:tcPr/>
                    </a:tc>
                    <a:tc>
                      <a:txBody>
                        <a:bodyPr/>
                        <a:lstStyle/>
                        <a:p>
                          <a:pPr algn="ctr"/>
                          <a:r>
                            <a:rPr lang="en-US" altLang="zh-CN" sz="1400" dirty="0"/>
                            <a:t>4~10</a:t>
                          </a:r>
                          <a:endParaRPr lang="zh-CN" altLang="en-US" sz="1400" dirty="0">
                            <a:latin typeface="+mj-ea"/>
                            <a:ea typeface="+mj-ea"/>
                          </a:endParaRPr>
                        </a:p>
                      </a:txBody>
                      <a:tcPr/>
                    </a:tc>
                    <a:extLst>
                      <a:ext uri="{0D108BD9-81ED-4DB2-BD59-A6C34878D82A}">
                        <a16:rowId xmlns:a16="http://schemas.microsoft.com/office/drawing/2014/main" val="1861359284"/>
                      </a:ext>
                    </a:extLst>
                  </a:tr>
                </a:tbl>
              </a:graphicData>
            </a:graphic>
          </p:graphicFrame>
        </mc:Fallback>
      </mc:AlternateContent>
      <p:cxnSp>
        <p:nvCxnSpPr>
          <p:cNvPr id="8" name="直接箭头连接符 7">
            <a:extLst>
              <a:ext uri="{FF2B5EF4-FFF2-40B4-BE49-F238E27FC236}">
                <a16:creationId xmlns:a16="http://schemas.microsoft.com/office/drawing/2014/main" id="{51012A0F-B632-42C8-9BCA-21AC4FF6C82C}"/>
              </a:ext>
            </a:extLst>
          </p:cNvPr>
          <p:cNvCxnSpPr>
            <a:cxnSpLocks/>
            <a:stCxn id="2" idx="3"/>
            <a:endCxn id="167" idx="1"/>
          </p:cNvCxnSpPr>
          <p:nvPr/>
        </p:nvCxnSpPr>
        <p:spPr>
          <a:xfrm>
            <a:off x="8570785" y="5059856"/>
            <a:ext cx="462599" cy="3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54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9" grpId="0"/>
      <p:bldP spid="268" grpId="0"/>
      <p:bldP spid="269" grpId="0"/>
      <p:bldGraphic spid="167" grpId="0">
        <p:bldAsOne/>
      </p:bldGraphic>
      <p:bldGraphic spid="182" grpId="0">
        <p:bldAsOne/>
      </p:bldGraphic>
      <p:bldP spid="166" grpId="0"/>
      <p:bldP spid="181" grpId="0"/>
      <p:bldGraphic spid="183"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1FA6A0B4-BD38-419F-86A3-750C1B349F56}"/>
              </a:ext>
            </a:extLst>
          </p:cNvPr>
          <p:cNvGrpSpPr/>
          <p:nvPr/>
        </p:nvGrpSpPr>
        <p:grpSpPr>
          <a:xfrm>
            <a:off x="-1" y="0"/>
            <a:ext cx="12184064" cy="818826"/>
            <a:chOff x="-1" y="0"/>
            <a:chExt cx="12184064" cy="818826"/>
          </a:xfrm>
        </p:grpSpPr>
        <p:sp>
          <p:nvSpPr>
            <p:cNvPr id="23" name="矩形 22">
              <a:extLst>
                <a:ext uri="{FF2B5EF4-FFF2-40B4-BE49-F238E27FC236}">
                  <a16:creationId xmlns:a16="http://schemas.microsoft.com/office/drawing/2014/main" id="{6DD18559-3317-413F-8DEA-50E62B4F822A}"/>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4" name="组合 23">
              <a:extLst>
                <a:ext uri="{FF2B5EF4-FFF2-40B4-BE49-F238E27FC236}">
                  <a16:creationId xmlns:a16="http://schemas.microsoft.com/office/drawing/2014/main" id="{9ADF8EE0-66A2-4426-BF16-6776C84CE042}"/>
                </a:ext>
              </a:extLst>
            </p:cNvPr>
            <p:cNvGrpSpPr/>
            <p:nvPr/>
          </p:nvGrpSpPr>
          <p:grpSpPr>
            <a:xfrm>
              <a:off x="0" y="818826"/>
              <a:ext cx="12167232" cy="0"/>
              <a:chOff x="0" y="683817"/>
              <a:chExt cx="12167232" cy="0"/>
            </a:xfrm>
          </p:grpSpPr>
          <p:cxnSp>
            <p:nvCxnSpPr>
              <p:cNvPr id="25" name="直接连接符 24">
                <a:extLst>
                  <a:ext uri="{FF2B5EF4-FFF2-40B4-BE49-F238E27FC236}">
                    <a16:creationId xmlns:a16="http://schemas.microsoft.com/office/drawing/2014/main" id="{66FACF06-C70E-43E2-A62B-63BF920D3B2B}"/>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F32D15E6-82E3-4226-9297-AACFAE495E31}"/>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AD72D347-0F75-4898-BEC7-98503F244DE1}"/>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0CDFB7BE-3B7E-442C-8B39-B3E82ADBE20C}"/>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C4F2FB6-935A-4940-95A5-510DA9A22DE4}"/>
                  </a:ext>
                </a:extLst>
              </p:cNvPr>
              <p:cNvSpPr txBox="1"/>
              <p:nvPr/>
            </p:nvSpPr>
            <p:spPr>
              <a:xfrm>
                <a:off x="151635" y="162630"/>
                <a:ext cx="11925795" cy="523220"/>
              </a:xfrm>
              <a:prstGeom prst="rect">
                <a:avLst/>
              </a:prstGeom>
              <a:noFill/>
            </p:spPr>
            <p:txBody>
              <a:bodyPr wrap="square" rtlCol="0">
                <a:spAutoFit/>
              </a:bodyPr>
              <a:lstStyle/>
              <a:p>
                <a14:m>
                  <m:oMath xmlns:m="http://schemas.openxmlformats.org/officeDocument/2006/math">
                    <m:r>
                      <a:rPr lang="en-US" altLang="zh-CN" sz="2800" b="1" i="1" dirty="0" smtClean="0">
                        <a:latin typeface="Cambria Math" panose="02040503050406030204" pitchFamily="18" charset="0"/>
                        <a:ea typeface="+mj-ea"/>
                      </a:rPr>
                      <m:t>𝑸</m:t>
                    </m:r>
                    <m:r>
                      <a:rPr lang="en-US" altLang="zh-CN" sz="2800" b="1" i="1" dirty="0" smtClean="0">
                        <a:latin typeface="Cambria Math" panose="02040503050406030204" pitchFamily="18" charset="0"/>
                        <a:ea typeface="+mj-ea"/>
                      </a:rPr>
                      <m:t>𝟏</m:t>
                    </m:r>
                  </m:oMath>
                </a14:m>
                <a:r>
                  <a:rPr lang="zh-CN" altLang="en-US" sz="2800" b="1" dirty="0">
                    <a:latin typeface="+mj-ea"/>
                    <a:ea typeface="+mj-ea"/>
                  </a:rPr>
                  <a:t>：</a:t>
                </a:r>
                <a14:m>
                  <m:oMath xmlns:m="http://schemas.openxmlformats.org/officeDocument/2006/math">
                    <m:r>
                      <a:rPr lang="en-US" altLang="zh-CN" sz="2800" b="1" i="1" smtClean="0">
                        <a:latin typeface="Cambria Math" panose="02040503050406030204" pitchFamily="18" charset="0"/>
                        <a:ea typeface="+mj-ea"/>
                      </a:rPr>
                      <m:t>𝒆𝒂𝒓𝒍𝒚</m:t>
                    </m:r>
                    <m:r>
                      <a:rPr lang="en-US" altLang="zh-CN" sz="2800" b="1" i="1" smtClean="0">
                        <a:latin typeface="Cambria Math" panose="02040503050406030204" pitchFamily="18" charset="0"/>
                        <a:ea typeface="+mj-ea"/>
                      </a:rPr>
                      <m:t>−</m:t>
                    </m:r>
                    <m:r>
                      <a:rPr lang="en-US" altLang="zh-CN" sz="2800" b="1" i="1" smtClean="0">
                        <a:latin typeface="Cambria Math" panose="02040503050406030204" pitchFamily="18" charset="0"/>
                        <a:ea typeface="+mj-ea"/>
                      </a:rPr>
                      <m:t>𝒔𝒕𝒐𝒑𝒑𝒊𝒏𝒈</m:t>
                    </m:r>
                  </m:oMath>
                </a14:m>
                <a:r>
                  <a:rPr lang="zh-CN" altLang="en-US" sz="2800" b="1" dirty="0">
                    <a:latin typeface="+mj-ea"/>
                    <a:ea typeface="+mj-ea"/>
                  </a:rPr>
                  <a:t>优化</a:t>
                </a:r>
              </a:p>
            </p:txBody>
          </p:sp>
        </mc:Choice>
        <mc:Fallback xmlns="">
          <p:sp>
            <p:nvSpPr>
              <p:cNvPr id="29" name="文本框 28">
                <a:extLst>
                  <a:ext uri="{FF2B5EF4-FFF2-40B4-BE49-F238E27FC236}">
                    <a16:creationId xmlns:a16="http://schemas.microsoft.com/office/drawing/2014/main" id="{6C4F2FB6-935A-4940-95A5-510DA9A22DE4}"/>
                  </a:ext>
                </a:extLst>
              </p:cNvPr>
              <p:cNvSpPr txBox="1">
                <a:spLocks noRot="1" noChangeAspect="1" noMove="1" noResize="1" noEditPoints="1" noAdjustHandles="1" noChangeArrowheads="1" noChangeShapeType="1" noTextEdit="1"/>
              </p:cNvSpPr>
              <p:nvPr/>
            </p:nvSpPr>
            <p:spPr>
              <a:xfrm>
                <a:off x="151635" y="162630"/>
                <a:ext cx="11925795" cy="523220"/>
              </a:xfrm>
              <a:prstGeom prst="rect">
                <a:avLst/>
              </a:prstGeom>
              <a:blipFill>
                <a:blip r:embed="rId3"/>
                <a:stretch>
                  <a:fillRect t="-12791" b="-31395"/>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66597F63-6E16-422D-8D22-EA5881D7EDDE}"/>
              </a:ext>
            </a:extLst>
          </p:cNvPr>
          <p:cNvSpPr txBox="1"/>
          <p:nvPr/>
        </p:nvSpPr>
        <p:spPr>
          <a:xfrm>
            <a:off x="93606" y="983775"/>
            <a:ext cx="5747974" cy="338554"/>
          </a:xfrm>
          <a:prstGeom prst="rect">
            <a:avLst/>
          </a:prstGeom>
          <a:noFill/>
        </p:spPr>
        <p:txBody>
          <a:bodyPr wrap="square" rtlCol="0">
            <a:spAutoFit/>
          </a:bodyPr>
          <a:lstStyle/>
          <a:p>
            <a:r>
              <a:rPr lang="zh-CN" altLang="en-US" sz="1600" dirty="0">
                <a:latin typeface="+mj-ea"/>
                <a:ea typeface="+mj-ea"/>
              </a:rPr>
              <a:t>现象：</a:t>
            </a:r>
            <a:r>
              <a:rPr lang="en-US" altLang="zh-CN" sz="1600" dirty="0">
                <a:latin typeface="+mj-ea"/>
                <a:ea typeface="+mj-ea"/>
              </a:rPr>
              <a:t>B</a:t>
            </a:r>
            <a:r>
              <a:rPr lang="zh-CN" altLang="en-US" sz="1600" dirty="0">
                <a:latin typeface="+mj-ea"/>
                <a:ea typeface="+mj-ea"/>
              </a:rPr>
              <a:t>站在微广</a:t>
            </a:r>
            <a:r>
              <a:rPr lang="en-US" altLang="zh-CN" sz="1600" dirty="0">
                <a:latin typeface="+mj-ea"/>
                <a:ea typeface="+mj-ea"/>
              </a:rPr>
              <a:t>8E</a:t>
            </a:r>
            <a:r>
              <a:rPr lang="zh-CN" altLang="en-US" sz="1600" dirty="0">
                <a:latin typeface="+mj-ea"/>
                <a:ea typeface="+mj-ea"/>
              </a:rPr>
              <a:t>活跃人群上的加强因子取值只有</a:t>
            </a:r>
            <a:r>
              <a:rPr lang="en-US" altLang="zh-CN" sz="1600" dirty="0">
                <a:latin typeface="+mj-ea"/>
                <a:ea typeface="+mj-ea"/>
              </a:rPr>
              <a:t>11</a:t>
            </a:r>
            <a:r>
              <a:rPr lang="zh-CN" altLang="en-US" sz="1600" dirty="0">
                <a:latin typeface="+mj-ea"/>
                <a:ea typeface="+mj-ea"/>
              </a:rPr>
              <a:t>个</a:t>
            </a:r>
          </a:p>
        </p:txBody>
      </p:sp>
      <p:grpSp>
        <p:nvGrpSpPr>
          <p:cNvPr id="5" name="组合 4">
            <a:extLst>
              <a:ext uri="{FF2B5EF4-FFF2-40B4-BE49-F238E27FC236}">
                <a16:creationId xmlns:a16="http://schemas.microsoft.com/office/drawing/2014/main" id="{AB686E13-9180-4A5E-ACFA-CC1731904EDF}"/>
              </a:ext>
            </a:extLst>
          </p:cNvPr>
          <p:cNvGrpSpPr/>
          <p:nvPr/>
        </p:nvGrpSpPr>
        <p:grpSpPr>
          <a:xfrm>
            <a:off x="96510" y="1347554"/>
            <a:ext cx="2833074" cy="2227184"/>
            <a:chOff x="6047232" y="1124387"/>
            <a:chExt cx="4582998" cy="3499895"/>
          </a:xfrm>
        </p:grpSpPr>
        <p:pic>
          <p:nvPicPr>
            <p:cNvPr id="17" name="图片 16">
              <a:extLst>
                <a:ext uri="{FF2B5EF4-FFF2-40B4-BE49-F238E27FC236}">
                  <a16:creationId xmlns:a16="http://schemas.microsoft.com/office/drawing/2014/main" id="{113AA12C-E564-48B2-8F8E-CF654664C959}"/>
                </a:ext>
              </a:extLst>
            </p:cNvPr>
            <p:cNvPicPr>
              <a:picLocks noChangeAspect="1"/>
            </p:cNvPicPr>
            <p:nvPr/>
          </p:nvPicPr>
          <p:blipFill>
            <a:blip r:embed="rId4"/>
            <a:stretch>
              <a:fillRect/>
            </a:stretch>
          </p:blipFill>
          <p:spPr>
            <a:xfrm>
              <a:off x="6047232" y="1187034"/>
              <a:ext cx="4582998" cy="3437248"/>
            </a:xfrm>
            <a:prstGeom prst="rect">
              <a:avLst/>
            </a:prstGeom>
          </p:spPr>
        </p:pic>
        <p:sp>
          <p:nvSpPr>
            <p:cNvPr id="4" name="矩形 3">
              <a:extLst>
                <a:ext uri="{FF2B5EF4-FFF2-40B4-BE49-F238E27FC236}">
                  <a16:creationId xmlns:a16="http://schemas.microsoft.com/office/drawing/2014/main" id="{4EFE8E2A-F6B1-4C22-9F56-6E1650DB48D1}"/>
                </a:ext>
              </a:extLst>
            </p:cNvPr>
            <p:cNvSpPr/>
            <p:nvPr/>
          </p:nvSpPr>
          <p:spPr>
            <a:xfrm>
              <a:off x="7029450" y="1124387"/>
              <a:ext cx="3136900" cy="265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mj-ea"/>
                  <a:ea typeface="+mj-ea"/>
                </a:rPr>
                <a:t>B</a:t>
              </a:r>
              <a:r>
                <a:rPr lang="zh-CN" altLang="en-US" sz="1000" dirty="0">
                  <a:solidFill>
                    <a:schemeClr val="tx1"/>
                  </a:solidFill>
                  <a:latin typeface="+mj-ea"/>
                  <a:ea typeface="+mj-ea"/>
                </a:rPr>
                <a:t>站游戏</a:t>
              </a:r>
              <a:r>
                <a:rPr lang="en-US" altLang="zh-CN" sz="1000" dirty="0">
                  <a:solidFill>
                    <a:schemeClr val="tx1"/>
                  </a:solidFill>
                  <a:latin typeface="+mj-ea"/>
                  <a:ea typeface="+mj-ea"/>
                </a:rPr>
                <a:t>(272)</a:t>
              </a:r>
              <a:r>
                <a:rPr lang="zh-CN" altLang="en-US" sz="1000" dirty="0">
                  <a:solidFill>
                    <a:schemeClr val="tx1"/>
                  </a:solidFill>
                  <a:latin typeface="+mj-ea"/>
                  <a:ea typeface="+mj-ea"/>
                </a:rPr>
                <a:t>加强因子分布</a:t>
              </a:r>
            </a:p>
          </p:txBody>
        </p: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8E8CA81-C4BE-4DB5-B6F7-12539D79CD60}"/>
                  </a:ext>
                </a:extLst>
              </p:cNvPr>
              <p:cNvSpPr txBox="1"/>
              <p:nvPr/>
            </p:nvSpPr>
            <p:spPr>
              <a:xfrm>
                <a:off x="136548" y="3652798"/>
                <a:ext cx="5252878" cy="338554"/>
              </a:xfrm>
              <a:prstGeom prst="rect">
                <a:avLst/>
              </a:prstGeom>
              <a:noFill/>
            </p:spPr>
            <p:txBody>
              <a:bodyPr wrap="square" rtlCol="0">
                <a:spAutoFit/>
              </a:bodyPr>
              <a:lstStyle/>
              <a:p>
                <a:pPr algn="l"/>
                <a:r>
                  <a:rPr lang="zh-CN" altLang="en-US" sz="1600" dirty="0">
                    <a:latin typeface="+mj-ea"/>
                    <a:ea typeface="+mj-ea"/>
                  </a:rPr>
                  <a:t>原因：</a:t>
                </a:r>
                <a14:m>
                  <m:oMath xmlns:m="http://schemas.openxmlformats.org/officeDocument/2006/math">
                    <m:r>
                      <a:rPr lang="en-US" altLang="zh-CN" sz="1600" i="1" dirty="0" smtClean="0">
                        <a:latin typeface="Cambria Math" panose="02040503050406030204" pitchFamily="18" charset="0"/>
                        <a:ea typeface="+mj-ea"/>
                      </a:rPr>
                      <m:t>𝑙𝑖𝑔h𝑡𝐺𝐵𝑀</m:t>
                    </m:r>
                  </m:oMath>
                </a14:m>
                <a:r>
                  <a:rPr lang="zh-CN" altLang="en-US" sz="1600" dirty="0">
                    <a:latin typeface="+mj-ea"/>
                    <a:ea typeface="+mj-ea"/>
                  </a:rPr>
                  <a:t>只有</a:t>
                </a:r>
                <a:r>
                  <a:rPr lang="en-US" altLang="zh-CN" sz="1600" dirty="0">
                    <a:latin typeface="+mj-ea"/>
                    <a:ea typeface="+mj-ea"/>
                  </a:rPr>
                  <a:t>1</a:t>
                </a:r>
                <a:r>
                  <a:rPr lang="zh-CN" altLang="en-US" sz="1600" dirty="0">
                    <a:latin typeface="+mj-ea"/>
                    <a:ea typeface="+mj-ea"/>
                  </a:rPr>
                  <a:t>颗树，</a:t>
                </a:r>
                <a:r>
                  <a:rPr lang="en-US" altLang="zh-CN" sz="1600" dirty="0">
                    <a:solidFill>
                      <a:schemeClr val="tx1"/>
                    </a:solidFill>
                    <a:latin typeface="+mj-ea"/>
                    <a:ea typeface="+mj-ea"/>
                  </a:rPr>
                  <a:t>11</a:t>
                </a:r>
                <a:r>
                  <a:rPr lang="zh-CN" altLang="en-US" sz="1600" dirty="0">
                    <a:solidFill>
                      <a:schemeClr val="tx1"/>
                    </a:solidFill>
                    <a:latin typeface="+mj-ea"/>
                    <a:ea typeface="+mj-ea"/>
                  </a:rPr>
                  <a:t>个</a:t>
                </a:r>
                <a:r>
                  <a:rPr lang="zh-CN" altLang="en-US" sz="1600" dirty="0">
                    <a:latin typeface="+mj-ea"/>
                    <a:ea typeface="+mj-ea"/>
                  </a:rPr>
                  <a:t>预估值。</a:t>
                </a:r>
                <a:endParaRPr lang="zh-CN" altLang="en-US" sz="1600" dirty="0">
                  <a:solidFill>
                    <a:schemeClr val="tx1"/>
                  </a:solidFill>
                  <a:latin typeface="+mj-ea"/>
                  <a:ea typeface="+mj-ea"/>
                </a:endParaRPr>
              </a:p>
            </p:txBody>
          </p:sp>
        </mc:Choice>
        <mc:Fallback xmlns="">
          <p:sp>
            <p:nvSpPr>
              <p:cNvPr id="20" name="文本框 19">
                <a:extLst>
                  <a:ext uri="{FF2B5EF4-FFF2-40B4-BE49-F238E27FC236}">
                    <a16:creationId xmlns:a16="http://schemas.microsoft.com/office/drawing/2014/main" id="{A8E8CA81-C4BE-4DB5-B6F7-12539D79CD60}"/>
                  </a:ext>
                </a:extLst>
              </p:cNvPr>
              <p:cNvSpPr txBox="1">
                <a:spLocks noRot="1" noChangeAspect="1" noMove="1" noResize="1" noEditPoints="1" noAdjustHandles="1" noChangeArrowheads="1" noChangeShapeType="1" noTextEdit="1"/>
              </p:cNvSpPr>
              <p:nvPr/>
            </p:nvSpPr>
            <p:spPr>
              <a:xfrm>
                <a:off x="136548" y="3652798"/>
                <a:ext cx="5252878" cy="338554"/>
              </a:xfrm>
              <a:prstGeom prst="rect">
                <a:avLst/>
              </a:prstGeom>
              <a:blipFill>
                <a:blip r:embed="rId5"/>
                <a:stretch>
                  <a:fillRect l="-580" t="-5357" b="-21429"/>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89DB860D-637A-4233-8913-EBB364E132FE}"/>
              </a:ext>
            </a:extLst>
          </p:cNvPr>
          <p:cNvPicPr>
            <a:picLocks noChangeAspect="1"/>
          </p:cNvPicPr>
          <p:nvPr/>
        </p:nvPicPr>
        <p:blipFill>
          <a:blip r:embed="rId6"/>
          <a:stretch>
            <a:fillRect/>
          </a:stretch>
        </p:blipFill>
        <p:spPr>
          <a:xfrm>
            <a:off x="3279492" y="4928922"/>
            <a:ext cx="2440348" cy="1830262"/>
          </a:xfrm>
          <a:prstGeom prst="rect">
            <a:avLst/>
          </a:prstGeom>
        </p:spPr>
      </p:pic>
      <p:pic>
        <p:nvPicPr>
          <p:cNvPr id="30" name="图片 29">
            <a:extLst>
              <a:ext uri="{FF2B5EF4-FFF2-40B4-BE49-F238E27FC236}">
                <a16:creationId xmlns:a16="http://schemas.microsoft.com/office/drawing/2014/main" id="{8E5FB081-BA39-4E80-8EFD-785EA334901D}"/>
              </a:ext>
            </a:extLst>
          </p:cNvPr>
          <p:cNvPicPr>
            <a:picLocks noChangeAspect="1"/>
          </p:cNvPicPr>
          <p:nvPr/>
        </p:nvPicPr>
        <p:blipFill>
          <a:blip r:embed="rId7"/>
          <a:stretch>
            <a:fillRect/>
          </a:stretch>
        </p:blipFill>
        <p:spPr>
          <a:xfrm>
            <a:off x="138697" y="4874991"/>
            <a:ext cx="2644754" cy="1983564"/>
          </a:xfrm>
          <a:prstGeom prst="rect">
            <a:avLst/>
          </a:prstGeom>
        </p:spPr>
      </p:pic>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3219D6C0-BDF9-4EE2-BA2F-1077EC7DD94A}"/>
                  </a:ext>
                </a:extLst>
              </p:cNvPr>
              <p:cNvSpPr txBox="1"/>
              <p:nvPr/>
            </p:nvSpPr>
            <p:spPr>
              <a:xfrm>
                <a:off x="6102061" y="951802"/>
                <a:ext cx="6010342" cy="1346907"/>
              </a:xfrm>
              <a:prstGeom prst="rect">
                <a:avLst/>
              </a:prstGeom>
              <a:noFill/>
            </p:spPr>
            <p:txBody>
              <a:bodyPr wrap="square" rtlCol="0">
                <a:spAutoFit/>
              </a:bodyPr>
              <a:lstStyle/>
              <a:p>
                <a:pPr>
                  <a:lnSpc>
                    <a:spcPct val="150000"/>
                  </a:lnSpc>
                </a:pPr>
                <a:r>
                  <a:rPr lang="zh-CN" altLang="en-US" sz="1400" dirty="0">
                    <a:solidFill>
                      <a:schemeClr val="tx1"/>
                    </a:solidFill>
                    <a:latin typeface="+mj-ea"/>
                    <a:ea typeface="+mj-ea"/>
                  </a:rPr>
                  <a:t>原因：系统自动生成了五个指标：</a:t>
                </a:r>
                <a:r>
                  <a:rPr lang="en-US" altLang="zh-CN" sz="1400" dirty="0">
                    <a:solidFill>
                      <a:schemeClr val="tx1"/>
                    </a:solidFill>
                    <a:latin typeface="+mj-ea"/>
                    <a:ea typeface="+mj-ea"/>
                  </a:rPr>
                  <a:t>[ndcg@1, ndcg@2, ndcg@3, ndcg@4, ndcg@5]</a:t>
                </a:r>
                <a:r>
                  <a:rPr lang="zh-CN" altLang="en-US" sz="1400" dirty="0">
                    <a:solidFill>
                      <a:schemeClr val="tx1"/>
                    </a:solidFill>
                    <a:latin typeface="+mj-ea"/>
                    <a:ea typeface="+mj-ea"/>
                  </a:rPr>
                  <a:t>。 只有这</a:t>
                </a:r>
                <a:r>
                  <a:rPr lang="en-US" altLang="zh-CN" sz="1400" dirty="0">
                    <a:solidFill>
                      <a:schemeClr val="tx1"/>
                    </a:solidFill>
                    <a:latin typeface="+mj-ea"/>
                    <a:ea typeface="+mj-ea"/>
                  </a:rPr>
                  <a:t>5</a:t>
                </a:r>
                <a:r>
                  <a:rPr lang="zh-CN" altLang="en-US" sz="1400" dirty="0">
                    <a:solidFill>
                      <a:schemeClr val="tx1"/>
                    </a:solidFill>
                    <a:latin typeface="+mj-ea"/>
                    <a:ea typeface="+mj-ea"/>
                  </a:rPr>
                  <a:t>个指标</a:t>
                </a:r>
                <a:r>
                  <a:rPr lang="en-US" altLang="zh-CN" sz="1400" dirty="0">
                    <a:solidFill>
                      <a:schemeClr val="tx1"/>
                    </a:solidFill>
                    <a:latin typeface="+mj-ea"/>
                    <a:ea typeface="+mj-ea"/>
                  </a:rPr>
                  <a:t>+</a:t>
                </a:r>
                <a14:m>
                  <m:oMath xmlns:m="http://schemas.openxmlformats.org/officeDocument/2006/math">
                    <m:r>
                      <a:rPr lang="en-US" altLang="zh-CN" sz="1400" b="0" i="1">
                        <a:solidFill>
                          <a:schemeClr val="tx1"/>
                        </a:solidFill>
                        <a:latin typeface="Cambria Math" panose="02040503050406030204" pitchFamily="18" charset="0"/>
                        <a:ea typeface="+mj-ea"/>
                      </a:rPr>
                      <m:t>𝑎𝑢𝑐</m:t>
                    </m:r>
                    <m:r>
                      <a:rPr lang="en-US" altLang="zh-CN" sz="1400" b="0" i="1">
                        <a:solidFill>
                          <a:schemeClr val="tx1"/>
                        </a:solidFill>
                        <a:latin typeface="Cambria Math" panose="02040503050406030204" pitchFamily="18" charset="0"/>
                        <a:ea typeface="+mj-ea"/>
                      </a:rPr>
                      <m:t> </m:t>
                    </m:r>
                  </m:oMath>
                </a14:m>
                <a:r>
                  <a:rPr lang="zh-CN" altLang="en-US" sz="1400" dirty="0">
                    <a:solidFill>
                      <a:schemeClr val="tx1"/>
                    </a:solidFill>
                    <a:latin typeface="+mj-ea"/>
                    <a:ea typeface="+mj-ea"/>
                  </a:rPr>
                  <a:t>在最近</a:t>
                </a:r>
                <a:r>
                  <a:rPr lang="en-US" altLang="zh-CN" sz="1400" dirty="0">
                    <a:solidFill>
                      <a:schemeClr val="tx1"/>
                    </a:solidFill>
                    <a:latin typeface="+mj-ea"/>
                    <a:ea typeface="+mj-ea"/>
                  </a:rPr>
                  <a:t>10</a:t>
                </a:r>
                <a:r>
                  <a:rPr lang="zh-CN" altLang="en-US" sz="1400" dirty="0">
                    <a:solidFill>
                      <a:schemeClr val="tx1"/>
                    </a:solidFill>
                    <a:latin typeface="+mj-ea"/>
                    <a:ea typeface="+mj-ea"/>
                  </a:rPr>
                  <a:t>个训练轮次中都有提升时，训练才能继续进行。</a:t>
                </a:r>
                <a:endParaRPr lang="en-US" altLang="zh-CN" sz="1400" dirty="0">
                  <a:solidFill>
                    <a:schemeClr val="tx1"/>
                  </a:solidFill>
                  <a:latin typeface="+mj-ea"/>
                  <a:ea typeface="+mj-ea"/>
                </a:endParaRPr>
              </a:p>
              <a:p>
                <a:pPr>
                  <a:lnSpc>
                    <a:spcPct val="150000"/>
                  </a:lnSpc>
                </a:pPr>
                <a:r>
                  <a:rPr lang="en-US" altLang="zh-CN" sz="1400" dirty="0">
                    <a:solidFill>
                      <a:schemeClr val="tx1"/>
                    </a:solidFill>
                    <a:latin typeface="+mj-ea"/>
                    <a:ea typeface="+mj-ea"/>
                  </a:rPr>
                  <a:t>ndcg@1</a:t>
                </a:r>
                <a:r>
                  <a:rPr lang="zh-CN" altLang="en-US" sz="1400" dirty="0">
                    <a:solidFill>
                      <a:schemeClr val="tx1"/>
                    </a:solidFill>
                    <a:latin typeface="+mj-ea"/>
                    <a:ea typeface="+mj-ea"/>
                  </a:rPr>
                  <a:t>最近</a:t>
                </a:r>
                <a:r>
                  <a:rPr lang="en-US" altLang="zh-CN" sz="1400" dirty="0">
                    <a:solidFill>
                      <a:schemeClr val="tx1"/>
                    </a:solidFill>
                    <a:latin typeface="+mj-ea"/>
                    <a:ea typeface="+mj-ea"/>
                  </a:rPr>
                  <a:t>10</a:t>
                </a:r>
                <a:r>
                  <a:rPr lang="zh-CN" altLang="en-US" sz="1400" dirty="0">
                    <a:solidFill>
                      <a:schemeClr val="tx1"/>
                    </a:solidFill>
                    <a:latin typeface="+mj-ea"/>
                    <a:ea typeface="+mj-ea"/>
                  </a:rPr>
                  <a:t>轮未提升，触发</a:t>
                </a:r>
                <a14:m>
                  <m:oMath xmlns:m="http://schemas.openxmlformats.org/officeDocument/2006/math">
                    <m:r>
                      <a:rPr lang="en-US" altLang="zh-CN" sz="1400" b="1" i="1">
                        <a:latin typeface="Cambria Math" panose="02040503050406030204" pitchFamily="18" charset="0"/>
                      </a:rPr>
                      <m:t>𝒆𝒂𝒓𝒍𝒚</m:t>
                    </m:r>
                    <m:r>
                      <a:rPr lang="en-US" altLang="zh-CN" sz="1400" b="1" i="1">
                        <a:latin typeface="Cambria Math" panose="02040503050406030204" pitchFamily="18" charset="0"/>
                      </a:rPr>
                      <m:t>−</m:t>
                    </m:r>
                    <m:r>
                      <a:rPr lang="en-US" altLang="zh-CN" sz="1400" b="1" i="1">
                        <a:latin typeface="Cambria Math" panose="02040503050406030204" pitchFamily="18" charset="0"/>
                      </a:rPr>
                      <m:t>𝒔𝒕𝒐𝒑𝒑𝒊𝒏𝒈</m:t>
                    </m:r>
                  </m:oMath>
                </a14:m>
                <a:r>
                  <a:rPr lang="zh-CN" altLang="en-US" sz="1400" dirty="0">
                    <a:solidFill>
                      <a:schemeClr val="tx1"/>
                    </a:solidFill>
                    <a:latin typeface="+mj-ea"/>
                    <a:ea typeface="+mj-ea"/>
                  </a:rPr>
                  <a:t>机制，导致训练结束</a:t>
                </a:r>
                <a:endParaRPr lang="en-US" altLang="zh-CN" sz="1400" dirty="0">
                  <a:solidFill>
                    <a:schemeClr val="tx1"/>
                  </a:solidFill>
                  <a:latin typeface="+mj-ea"/>
                  <a:ea typeface="+mj-ea"/>
                </a:endParaRPr>
              </a:p>
            </p:txBody>
          </p:sp>
        </mc:Choice>
        <mc:Fallback xmlns="">
          <p:sp>
            <p:nvSpPr>
              <p:cNvPr id="31" name="文本框 30">
                <a:extLst>
                  <a:ext uri="{FF2B5EF4-FFF2-40B4-BE49-F238E27FC236}">
                    <a16:creationId xmlns:a16="http://schemas.microsoft.com/office/drawing/2014/main" id="{3219D6C0-BDF9-4EE2-BA2F-1077EC7DD94A}"/>
                  </a:ext>
                </a:extLst>
              </p:cNvPr>
              <p:cNvSpPr txBox="1">
                <a:spLocks noRot="1" noChangeAspect="1" noMove="1" noResize="1" noEditPoints="1" noAdjustHandles="1" noChangeArrowheads="1" noChangeShapeType="1" noTextEdit="1"/>
              </p:cNvSpPr>
              <p:nvPr/>
            </p:nvSpPr>
            <p:spPr>
              <a:xfrm>
                <a:off x="6102061" y="951802"/>
                <a:ext cx="6010342" cy="1346907"/>
              </a:xfrm>
              <a:prstGeom prst="rect">
                <a:avLst/>
              </a:prstGeom>
              <a:blipFill>
                <a:blip r:embed="rId8"/>
                <a:stretch>
                  <a:fillRect l="-304" b="-40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矩形 118">
                <a:extLst>
                  <a:ext uri="{FF2B5EF4-FFF2-40B4-BE49-F238E27FC236}">
                    <a16:creationId xmlns:a16="http://schemas.microsoft.com/office/drawing/2014/main" id="{11518234-AEF9-413B-AD65-3C74CEC09D38}"/>
                  </a:ext>
                </a:extLst>
              </p:cNvPr>
              <p:cNvSpPr/>
              <p:nvPr/>
            </p:nvSpPr>
            <p:spPr>
              <a:xfrm>
                <a:off x="136548" y="4072743"/>
                <a:ext cx="5705032" cy="784830"/>
              </a:xfrm>
              <a:prstGeom prst="rect">
                <a:avLst/>
              </a:prstGeom>
            </p:spPr>
            <p:txBody>
              <a:bodyPr wrap="square">
                <a:spAutoFit/>
              </a:bodyPr>
              <a:lstStyle/>
              <a:p>
                <a:pPr>
                  <a:lnSpc>
                    <a:spcPct val="150000"/>
                  </a:lnSpc>
                </a:pPr>
                <a:r>
                  <a:rPr lang="zh-CN" altLang="en-US" sz="1600" dirty="0">
                    <a:latin typeface="+mj-ea"/>
                    <a:ea typeface="+mj-ea"/>
                  </a:rPr>
                  <a:t>训练时</a:t>
                </a:r>
                <a14:m>
                  <m:oMath xmlns:m="http://schemas.openxmlformats.org/officeDocument/2006/math">
                    <m:r>
                      <a:rPr lang="en-US" altLang="zh-CN" sz="1600" i="1" dirty="0">
                        <a:latin typeface="Cambria Math" panose="02040503050406030204" pitchFamily="18" charset="0"/>
                        <a:ea typeface="+mj-ea"/>
                      </a:rPr>
                      <m:t>𝑒𝑎𝑟𝑙𝑦</m:t>
                    </m:r>
                    <m:r>
                      <a:rPr lang="en-US" altLang="zh-CN" sz="1600" i="1" dirty="0">
                        <a:latin typeface="Cambria Math" panose="02040503050406030204" pitchFamily="18" charset="0"/>
                        <a:ea typeface="+mj-ea"/>
                      </a:rPr>
                      <m:t>−</m:t>
                    </m:r>
                    <m:r>
                      <a:rPr lang="en-US" altLang="zh-CN" sz="1600" i="1" dirty="0">
                        <a:latin typeface="Cambria Math" panose="02040503050406030204" pitchFamily="18" charset="0"/>
                        <a:ea typeface="+mj-ea"/>
                      </a:rPr>
                      <m:t>𝑠𝑡𝑜𝑝𝑝𝑖𝑛𝑔</m:t>
                    </m:r>
                    <m:r>
                      <a:rPr lang="en-US" altLang="zh-CN" sz="1600" b="0" i="1" dirty="0" smtClean="0">
                        <a:latin typeface="Cambria Math" panose="02040503050406030204" pitchFamily="18" charset="0"/>
                        <a:ea typeface="+mj-ea"/>
                      </a:rPr>
                      <m:t>−</m:t>
                    </m:r>
                    <m:r>
                      <a:rPr lang="en-US" altLang="zh-CN" sz="1600" b="0" i="1" dirty="0" smtClean="0">
                        <a:latin typeface="Cambria Math" panose="02040503050406030204" pitchFamily="18" charset="0"/>
                        <a:ea typeface="+mj-ea"/>
                      </a:rPr>
                      <m:t>𝑟𝑜𝑢𝑛𝑑</m:t>
                    </m:r>
                    <m:r>
                      <a:rPr lang="en-US" altLang="zh-CN" sz="1600" b="0" i="0" dirty="0" smtClean="0">
                        <a:latin typeface="Cambria Math" panose="02040503050406030204" pitchFamily="18" charset="0"/>
                        <a:ea typeface="+mj-ea"/>
                      </a:rPr>
                      <m:t>=10</m:t>
                    </m:r>
                  </m:oMath>
                </a14:m>
                <a:r>
                  <a:rPr lang="zh-CN" altLang="en-US" sz="1600" dirty="0">
                    <a:latin typeface="+mj-ea"/>
                    <a:ea typeface="+mj-ea"/>
                  </a:rPr>
                  <a:t>，评估指标为</a:t>
                </a:r>
                <a14:m>
                  <m:oMath xmlns:m="http://schemas.openxmlformats.org/officeDocument/2006/math">
                    <m:r>
                      <a:rPr lang="en-US" altLang="zh-CN" sz="1600" b="0" i="1" smtClean="0">
                        <a:latin typeface="Cambria Math" panose="02040503050406030204" pitchFamily="18" charset="0"/>
                        <a:ea typeface="+mj-ea"/>
                      </a:rPr>
                      <m:t>𝑎𝑢𝑐</m:t>
                    </m:r>
                    <m:r>
                      <a:rPr lang="zh-CN" altLang="en-US" sz="1600" i="1">
                        <a:latin typeface="Cambria Math" panose="02040503050406030204" pitchFamily="18" charset="0"/>
                        <a:ea typeface="+mj-ea"/>
                      </a:rPr>
                      <m:t>，</m:t>
                    </m:r>
                  </m:oMath>
                </a14:m>
                <a:r>
                  <a:rPr lang="zh-CN" altLang="en-US" sz="1600" dirty="0">
                    <a:latin typeface="+mj-ea"/>
                    <a:ea typeface="+mj-ea"/>
                  </a:rPr>
                  <a:t>训练到</a:t>
                </a:r>
                <a:r>
                  <a:rPr lang="en-US" altLang="zh-CN" sz="1600" dirty="0">
                    <a:latin typeface="+mj-ea"/>
                    <a:ea typeface="+mj-ea"/>
                  </a:rPr>
                  <a:t>11</a:t>
                </a:r>
                <a:r>
                  <a:rPr lang="zh-CN" altLang="en-US" sz="1600" dirty="0">
                    <a:latin typeface="+mj-ea"/>
                    <a:ea typeface="+mj-ea"/>
                  </a:rPr>
                  <a:t>轮时</a:t>
                </a:r>
                <a14:m>
                  <m:oMath xmlns:m="http://schemas.openxmlformats.org/officeDocument/2006/math">
                    <m:r>
                      <a:rPr lang="en-US" altLang="zh-CN" sz="1600" i="1">
                        <a:latin typeface="Cambria Math" panose="02040503050406030204" pitchFamily="18" charset="0"/>
                        <a:ea typeface="+mj-ea"/>
                      </a:rPr>
                      <m:t>𝑎𝑢𝑐</m:t>
                    </m:r>
                  </m:oMath>
                </a14:m>
                <a:r>
                  <a:rPr lang="zh-CN" altLang="en-US" sz="1600" dirty="0">
                    <a:latin typeface="+mj-ea"/>
                    <a:ea typeface="+mj-ea"/>
                  </a:rPr>
                  <a:t>并未收敛，却触发</a:t>
                </a:r>
                <a14:m>
                  <m:oMath xmlns:m="http://schemas.openxmlformats.org/officeDocument/2006/math">
                    <m:r>
                      <a:rPr lang="en-US" altLang="zh-CN" sz="1600" i="1" dirty="0">
                        <a:latin typeface="Cambria Math" panose="02040503050406030204" pitchFamily="18" charset="0"/>
                        <a:ea typeface="+mj-ea"/>
                      </a:rPr>
                      <m:t>𝑒𝑎𝑟𝑙𝑦</m:t>
                    </m:r>
                    <m:r>
                      <a:rPr lang="en-US" altLang="zh-CN" sz="1600" i="1" dirty="0">
                        <a:latin typeface="Cambria Math" panose="02040503050406030204" pitchFamily="18" charset="0"/>
                        <a:ea typeface="+mj-ea"/>
                      </a:rPr>
                      <m:t>−</m:t>
                    </m:r>
                    <m:r>
                      <a:rPr lang="en-US" altLang="zh-CN" sz="1600" i="1" dirty="0">
                        <a:latin typeface="Cambria Math" panose="02040503050406030204" pitchFamily="18" charset="0"/>
                        <a:ea typeface="+mj-ea"/>
                      </a:rPr>
                      <m:t>𝑠𝑡𝑜𝑝𝑝𝑖𝑛𝑔</m:t>
                    </m:r>
                  </m:oMath>
                </a14:m>
                <a:endParaRPr lang="zh-CN" altLang="en-US" sz="1600" dirty="0">
                  <a:latin typeface="+mj-ea"/>
                  <a:ea typeface="+mj-ea"/>
                </a:endParaRPr>
              </a:p>
            </p:txBody>
          </p:sp>
        </mc:Choice>
        <mc:Fallback xmlns="">
          <p:sp>
            <p:nvSpPr>
              <p:cNvPr id="119" name="矩形 118">
                <a:extLst>
                  <a:ext uri="{FF2B5EF4-FFF2-40B4-BE49-F238E27FC236}">
                    <a16:creationId xmlns:a16="http://schemas.microsoft.com/office/drawing/2014/main" id="{11518234-AEF9-413B-AD65-3C74CEC09D38}"/>
                  </a:ext>
                </a:extLst>
              </p:cNvPr>
              <p:cNvSpPr>
                <a:spLocks noRot="1" noChangeAspect="1" noMove="1" noResize="1" noEditPoints="1" noAdjustHandles="1" noChangeArrowheads="1" noChangeShapeType="1" noTextEdit="1"/>
              </p:cNvSpPr>
              <p:nvPr/>
            </p:nvSpPr>
            <p:spPr>
              <a:xfrm>
                <a:off x="136548" y="4072743"/>
                <a:ext cx="5705032" cy="784830"/>
              </a:xfrm>
              <a:prstGeom prst="rect">
                <a:avLst/>
              </a:prstGeom>
              <a:blipFill>
                <a:blip r:embed="rId9"/>
                <a:stretch>
                  <a:fillRect l="-534" b="-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矩形 119">
                <a:extLst>
                  <a:ext uri="{FF2B5EF4-FFF2-40B4-BE49-F238E27FC236}">
                    <a16:creationId xmlns:a16="http://schemas.microsoft.com/office/drawing/2014/main" id="{914893D3-CE0C-4090-9493-021E2F553352}"/>
                  </a:ext>
                </a:extLst>
              </p:cNvPr>
              <p:cNvSpPr/>
              <p:nvPr/>
            </p:nvSpPr>
            <p:spPr>
              <a:xfrm>
                <a:off x="6102061" y="2470200"/>
                <a:ext cx="5765706" cy="584775"/>
              </a:xfrm>
              <a:prstGeom prst="rect">
                <a:avLst/>
              </a:prstGeom>
            </p:spPr>
            <p:txBody>
              <a:bodyPr wrap="square">
                <a:spAutoFit/>
              </a:bodyPr>
              <a:lstStyle/>
              <a:p>
                <a:r>
                  <a:rPr lang="zh-CN" altLang="en-US" sz="1600" dirty="0">
                    <a:latin typeface="+mj-ea"/>
                    <a:ea typeface="+mj-ea"/>
                  </a:rPr>
                  <a:t>优化：修改</a:t>
                </a:r>
                <a14:m>
                  <m:oMath xmlns:m="http://schemas.openxmlformats.org/officeDocument/2006/math">
                    <m:r>
                      <a:rPr lang="en-US" altLang="zh-CN" sz="1600" b="0" i="1" smtClean="0">
                        <a:latin typeface="Cambria Math" panose="02040503050406030204" pitchFamily="18" charset="0"/>
                        <a:ea typeface="+mj-ea"/>
                      </a:rPr>
                      <m:t>𝑒𝑎𝑟𝑙𝑦</m:t>
                    </m:r>
                    <m:r>
                      <a:rPr lang="en-US" altLang="zh-CN" sz="1600" b="0" i="1" smtClean="0">
                        <a:latin typeface="Cambria Math" panose="02040503050406030204" pitchFamily="18" charset="0"/>
                        <a:ea typeface="+mj-ea"/>
                      </a:rPr>
                      <m:t>−</m:t>
                    </m:r>
                    <m:r>
                      <a:rPr lang="en-US" altLang="zh-CN" sz="1600" b="0" i="1" smtClean="0">
                        <a:latin typeface="Cambria Math" panose="02040503050406030204" pitchFamily="18" charset="0"/>
                        <a:ea typeface="+mj-ea"/>
                      </a:rPr>
                      <m:t>𝑠𝑡𝑜𝑝𝑝𝑖𝑛𝑔</m:t>
                    </m:r>
                  </m:oMath>
                </a14:m>
                <a:r>
                  <a:rPr lang="zh-CN" altLang="en-US" sz="1600" dirty="0">
                    <a:latin typeface="+mj-ea"/>
                    <a:ea typeface="+mj-ea"/>
                  </a:rPr>
                  <a:t>机制，指定唯一训练监控指标为</a:t>
                </a:r>
                <a14:m>
                  <m:oMath xmlns:m="http://schemas.openxmlformats.org/officeDocument/2006/math">
                    <m:r>
                      <a:rPr lang="en-US" altLang="zh-CN" sz="1600" b="0" i="1" smtClean="0">
                        <a:latin typeface="Cambria Math" panose="02040503050406030204" pitchFamily="18" charset="0"/>
                        <a:ea typeface="+mj-ea"/>
                      </a:rPr>
                      <m:t>𝑎𝑢𝑐</m:t>
                    </m:r>
                  </m:oMath>
                </a14:m>
                <a:endParaRPr lang="zh-CN" altLang="en-US" sz="1600" dirty="0">
                  <a:latin typeface="+mj-ea"/>
                  <a:ea typeface="+mj-ea"/>
                </a:endParaRPr>
              </a:p>
            </p:txBody>
          </p:sp>
        </mc:Choice>
        <mc:Fallback xmlns="">
          <p:sp>
            <p:nvSpPr>
              <p:cNvPr id="120" name="矩形 119">
                <a:extLst>
                  <a:ext uri="{FF2B5EF4-FFF2-40B4-BE49-F238E27FC236}">
                    <a16:creationId xmlns:a16="http://schemas.microsoft.com/office/drawing/2014/main" id="{914893D3-CE0C-4090-9493-021E2F553352}"/>
                  </a:ext>
                </a:extLst>
              </p:cNvPr>
              <p:cNvSpPr>
                <a:spLocks noRot="1" noChangeAspect="1" noMove="1" noResize="1" noEditPoints="1" noAdjustHandles="1" noChangeArrowheads="1" noChangeShapeType="1" noTextEdit="1"/>
              </p:cNvSpPr>
              <p:nvPr/>
            </p:nvSpPr>
            <p:spPr>
              <a:xfrm>
                <a:off x="6102061" y="2470200"/>
                <a:ext cx="5765706" cy="584775"/>
              </a:xfrm>
              <a:prstGeom prst="rect">
                <a:avLst/>
              </a:prstGeom>
              <a:blipFill>
                <a:blip r:embed="rId10"/>
                <a:stretch>
                  <a:fillRect l="-634" t="-3125"/>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D991164A-D4CE-4A8A-A02D-77F55E95975B}"/>
              </a:ext>
            </a:extLst>
          </p:cNvPr>
          <p:cNvGrpSpPr/>
          <p:nvPr/>
        </p:nvGrpSpPr>
        <p:grpSpPr>
          <a:xfrm>
            <a:off x="2929584" y="1673027"/>
            <a:ext cx="2662131" cy="1668821"/>
            <a:chOff x="27945" y="4082830"/>
            <a:chExt cx="4505007" cy="2074297"/>
          </a:xfrm>
        </p:grpSpPr>
        <p:grpSp>
          <p:nvGrpSpPr>
            <p:cNvPr id="115" name="组合 114">
              <a:extLst>
                <a:ext uri="{FF2B5EF4-FFF2-40B4-BE49-F238E27FC236}">
                  <a16:creationId xmlns:a16="http://schemas.microsoft.com/office/drawing/2014/main" id="{D6CB7DB0-D02F-453F-A148-7B120C4C0246}"/>
                </a:ext>
              </a:extLst>
            </p:cNvPr>
            <p:cNvGrpSpPr/>
            <p:nvPr/>
          </p:nvGrpSpPr>
          <p:grpSpPr>
            <a:xfrm>
              <a:off x="1055445" y="4082830"/>
              <a:ext cx="3477507" cy="2074297"/>
              <a:chOff x="10163683" y="1216687"/>
              <a:chExt cx="1949688" cy="1558931"/>
            </a:xfrm>
          </p:grpSpPr>
          <p:sp>
            <p:nvSpPr>
              <p:cNvPr id="34" name="椭圆 33">
                <a:extLst>
                  <a:ext uri="{FF2B5EF4-FFF2-40B4-BE49-F238E27FC236}">
                    <a16:creationId xmlns:a16="http://schemas.microsoft.com/office/drawing/2014/main" id="{79557B9C-8949-4ED6-B898-508D30830212}"/>
                  </a:ext>
                </a:extLst>
              </p:cNvPr>
              <p:cNvSpPr/>
              <p:nvPr/>
            </p:nvSpPr>
            <p:spPr>
              <a:xfrm>
                <a:off x="11110835" y="1216687"/>
                <a:ext cx="163327" cy="154886"/>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CCECB27-4051-4683-8A7F-29F2676A1256}"/>
                  </a:ext>
                </a:extLst>
              </p:cNvPr>
              <p:cNvSpPr/>
              <p:nvPr/>
            </p:nvSpPr>
            <p:spPr>
              <a:xfrm>
                <a:off x="11347249" y="1463325"/>
                <a:ext cx="163327" cy="155795"/>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EC13E5A3-19E4-4870-BB81-151373414A2A}"/>
                  </a:ext>
                </a:extLst>
              </p:cNvPr>
              <p:cNvSpPr/>
              <p:nvPr/>
            </p:nvSpPr>
            <p:spPr>
              <a:xfrm>
                <a:off x="11074554" y="1721166"/>
                <a:ext cx="163327" cy="154886"/>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F8EFB330-A79A-4239-8EEF-D83611B307DA}"/>
                  </a:ext>
                </a:extLst>
              </p:cNvPr>
              <p:cNvSpPr/>
              <p:nvPr/>
            </p:nvSpPr>
            <p:spPr>
              <a:xfrm>
                <a:off x="11591721" y="1717038"/>
                <a:ext cx="163327" cy="154886"/>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1D62362F-D185-4EDA-ABED-329B41A14DA7}"/>
                  </a:ext>
                </a:extLst>
              </p:cNvPr>
              <p:cNvCxnSpPr>
                <a:cxnSpLocks/>
                <a:stCxn id="34" idx="3"/>
                <a:endCxn id="44" idx="7"/>
              </p:cNvCxnSpPr>
              <p:nvPr/>
            </p:nvCxnSpPr>
            <p:spPr>
              <a:xfrm flipH="1">
                <a:off x="11012980" y="1348890"/>
                <a:ext cx="121773" cy="137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3CE69A6-579A-42C0-A5C0-48A50A150678}"/>
                  </a:ext>
                </a:extLst>
              </p:cNvPr>
              <p:cNvCxnSpPr>
                <a:stCxn id="34" idx="5"/>
                <a:endCxn id="35" idx="1"/>
              </p:cNvCxnSpPr>
              <p:nvPr/>
            </p:nvCxnSpPr>
            <p:spPr>
              <a:xfrm>
                <a:off x="11250243" y="1348890"/>
                <a:ext cx="120925" cy="137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36153BB4-CE75-4A4C-816A-E334FE8FD724}"/>
                  </a:ext>
                </a:extLst>
              </p:cNvPr>
              <p:cNvCxnSpPr>
                <a:cxnSpLocks/>
                <a:stCxn id="35" idx="5"/>
                <a:endCxn id="37" idx="1"/>
              </p:cNvCxnSpPr>
              <p:nvPr/>
            </p:nvCxnSpPr>
            <p:spPr>
              <a:xfrm>
                <a:off x="11486657" y="1596304"/>
                <a:ext cx="128982" cy="143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476B261-FA54-4D78-BB6E-08B81BADFE2C}"/>
                  </a:ext>
                </a:extLst>
              </p:cNvPr>
              <p:cNvCxnSpPr>
                <a:cxnSpLocks/>
                <a:stCxn id="44" idx="5"/>
                <a:endCxn id="36" idx="1"/>
              </p:cNvCxnSpPr>
              <p:nvPr/>
            </p:nvCxnSpPr>
            <p:spPr>
              <a:xfrm>
                <a:off x="11012980" y="1596303"/>
                <a:ext cx="85493" cy="14754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54CCC674-313D-46AE-B6FA-0B043F70CFED}"/>
                  </a:ext>
                </a:extLst>
              </p:cNvPr>
              <p:cNvSpPr/>
              <p:nvPr/>
            </p:nvSpPr>
            <p:spPr>
              <a:xfrm>
                <a:off x="11429839" y="1980889"/>
                <a:ext cx="163327" cy="155795"/>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cxnSp>
            <p:nvCxnSpPr>
              <p:cNvPr id="43" name="直接连接符 42">
                <a:extLst>
                  <a:ext uri="{FF2B5EF4-FFF2-40B4-BE49-F238E27FC236}">
                    <a16:creationId xmlns:a16="http://schemas.microsoft.com/office/drawing/2014/main" id="{20EEBE35-6250-4A49-99ED-4A842B72DD79}"/>
                  </a:ext>
                </a:extLst>
              </p:cNvPr>
              <p:cNvCxnSpPr>
                <a:cxnSpLocks/>
                <a:stCxn id="37" idx="3"/>
                <a:endCxn id="42" idx="7"/>
              </p:cNvCxnSpPr>
              <p:nvPr/>
            </p:nvCxnSpPr>
            <p:spPr>
              <a:xfrm flipH="1">
                <a:off x="11569247" y="1849241"/>
                <a:ext cx="46393" cy="154464"/>
              </a:xfrm>
              <a:prstGeom prst="line">
                <a:avLst/>
              </a:prstGeom>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BC6A6E2D-2480-41CC-9AF8-5C5DDC7D4C3D}"/>
                  </a:ext>
                </a:extLst>
              </p:cNvPr>
              <p:cNvSpPr/>
              <p:nvPr/>
            </p:nvSpPr>
            <p:spPr>
              <a:xfrm>
                <a:off x="10873572" y="1463324"/>
                <a:ext cx="163327" cy="155795"/>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F3F34E28-7B49-4A09-BF02-37BEEB44B555}"/>
                  </a:ext>
                </a:extLst>
              </p:cNvPr>
              <p:cNvSpPr/>
              <p:nvPr/>
            </p:nvSpPr>
            <p:spPr>
              <a:xfrm>
                <a:off x="10873572" y="1980889"/>
                <a:ext cx="163327" cy="154886"/>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A2C8BCF6-038C-442E-9547-EA54060A8418}"/>
                  </a:ext>
                </a:extLst>
              </p:cNvPr>
              <p:cNvCxnSpPr>
                <a:cxnSpLocks/>
                <a:stCxn id="36" idx="3"/>
                <a:endCxn id="45" idx="7"/>
              </p:cNvCxnSpPr>
              <p:nvPr/>
            </p:nvCxnSpPr>
            <p:spPr>
              <a:xfrm flipH="1">
                <a:off x="11012980" y="1853369"/>
                <a:ext cx="85493" cy="150203"/>
              </a:xfrm>
              <a:prstGeom prst="line">
                <a:avLst/>
              </a:prstGeom>
            </p:spPr>
            <p:style>
              <a:lnRef idx="1">
                <a:schemeClr val="accent1"/>
              </a:lnRef>
              <a:fillRef idx="0">
                <a:schemeClr val="accent1"/>
              </a:fillRef>
              <a:effectRef idx="0">
                <a:schemeClr val="accent1"/>
              </a:effectRef>
              <a:fontRef idx="minor">
                <a:schemeClr val="tx1"/>
              </a:fontRef>
            </p:style>
          </p:cxnSp>
          <p:sp>
            <p:nvSpPr>
              <p:cNvPr id="47" name="椭圆 46">
                <a:extLst>
                  <a:ext uri="{FF2B5EF4-FFF2-40B4-BE49-F238E27FC236}">
                    <a16:creationId xmlns:a16="http://schemas.microsoft.com/office/drawing/2014/main" id="{3D40DDC1-E611-43F2-B853-97B64C305217}"/>
                  </a:ext>
                </a:extLst>
              </p:cNvPr>
              <p:cNvSpPr/>
              <p:nvPr/>
            </p:nvSpPr>
            <p:spPr>
              <a:xfrm>
                <a:off x="10664096" y="1705669"/>
                <a:ext cx="163327" cy="154886"/>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8FD956AE-59E5-4141-84A9-925241BC0E23}"/>
                  </a:ext>
                </a:extLst>
              </p:cNvPr>
              <p:cNvSpPr/>
              <p:nvPr/>
            </p:nvSpPr>
            <p:spPr>
              <a:xfrm>
                <a:off x="11210658" y="1993030"/>
                <a:ext cx="163327" cy="155795"/>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98FF85A3-3A4B-43A2-864A-78EF3619E0F3}"/>
                  </a:ext>
                </a:extLst>
              </p:cNvPr>
              <p:cNvCxnSpPr>
                <a:cxnSpLocks/>
                <a:stCxn id="36" idx="5"/>
                <a:endCxn id="49" idx="0"/>
              </p:cNvCxnSpPr>
              <p:nvPr/>
            </p:nvCxnSpPr>
            <p:spPr>
              <a:xfrm>
                <a:off x="11213962" y="1853369"/>
                <a:ext cx="78360" cy="139661"/>
              </a:xfrm>
              <a:prstGeom prst="line">
                <a:avLst/>
              </a:prstGeom>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a16="http://schemas.microsoft.com/office/drawing/2014/main" id="{8DA597AA-D0CC-471C-9D94-E4399B1E2022}"/>
                  </a:ext>
                </a:extLst>
              </p:cNvPr>
              <p:cNvSpPr/>
              <p:nvPr/>
            </p:nvSpPr>
            <p:spPr>
              <a:xfrm>
                <a:off x="11788427" y="2001166"/>
                <a:ext cx="163327" cy="154886"/>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C533218E-E146-4E66-B694-7976B850557B}"/>
                  </a:ext>
                </a:extLst>
              </p:cNvPr>
              <p:cNvSpPr/>
              <p:nvPr/>
            </p:nvSpPr>
            <p:spPr>
              <a:xfrm>
                <a:off x="10500769" y="1980889"/>
                <a:ext cx="163327" cy="154886"/>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F45B8BE8-18FE-4D36-8D29-FEF91D9457B1}"/>
                  </a:ext>
                </a:extLst>
              </p:cNvPr>
              <p:cNvSpPr/>
              <p:nvPr/>
            </p:nvSpPr>
            <p:spPr>
              <a:xfrm>
                <a:off x="10163683" y="2265164"/>
                <a:ext cx="163327" cy="154886"/>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23A8DAAE-861F-40F8-91E3-1F688E6621EA}"/>
                  </a:ext>
                </a:extLst>
              </p:cNvPr>
              <p:cNvSpPr/>
              <p:nvPr/>
            </p:nvSpPr>
            <p:spPr>
              <a:xfrm>
                <a:off x="10454510" y="2271388"/>
                <a:ext cx="163327" cy="155795"/>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EBEFAC8-1D45-419B-9CB6-8B95CDDBCFE5}"/>
                  </a:ext>
                </a:extLst>
              </p:cNvPr>
              <p:cNvSpPr/>
              <p:nvPr/>
            </p:nvSpPr>
            <p:spPr>
              <a:xfrm>
                <a:off x="10745759" y="2277440"/>
                <a:ext cx="163327" cy="154886"/>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5DBF9F2A-68A9-463D-8DB7-C8EECDA277B5}"/>
                  </a:ext>
                </a:extLst>
              </p:cNvPr>
              <p:cNvSpPr/>
              <p:nvPr/>
            </p:nvSpPr>
            <p:spPr>
              <a:xfrm>
                <a:off x="11012980" y="2277440"/>
                <a:ext cx="163327" cy="155795"/>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A2E2097A-DCA1-43F4-9DB3-4C24F75A8F46}"/>
                  </a:ext>
                </a:extLst>
              </p:cNvPr>
              <p:cNvSpPr/>
              <p:nvPr/>
            </p:nvSpPr>
            <p:spPr>
              <a:xfrm>
                <a:off x="11707836" y="2300617"/>
                <a:ext cx="167780" cy="154886"/>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2266D18F-EAA2-4C39-90FD-449EF258DBB7}"/>
                  </a:ext>
                </a:extLst>
              </p:cNvPr>
              <p:cNvSpPr/>
              <p:nvPr/>
            </p:nvSpPr>
            <p:spPr>
              <a:xfrm>
                <a:off x="11971946" y="2288965"/>
                <a:ext cx="141425" cy="155795"/>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47943A48-6E2C-44B5-9446-C70DCE460554}"/>
                  </a:ext>
                </a:extLst>
              </p:cNvPr>
              <p:cNvSpPr/>
              <p:nvPr/>
            </p:nvSpPr>
            <p:spPr>
              <a:xfrm>
                <a:off x="10804633" y="2607335"/>
                <a:ext cx="167780" cy="154886"/>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A860C281-8A63-430B-BCD1-85DDFF144216}"/>
                  </a:ext>
                </a:extLst>
              </p:cNvPr>
              <p:cNvSpPr/>
              <p:nvPr/>
            </p:nvSpPr>
            <p:spPr>
              <a:xfrm>
                <a:off x="11193644" y="2600802"/>
                <a:ext cx="141425" cy="155795"/>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a16="http://schemas.microsoft.com/office/drawing/2014/main" id="{6972C693-5156-4D0B-8269-0C09D730F657}"/>
                  </a:ext>
                </a:extLst>
              </p:cNvPr>
              <p:cNvCxnSpPr>
                <a:cxnSpLocks/>
              </p:cNvCxnSpPr>
              <p:nvPr/>
            </p:nvCxnSpPr>
            <p:spPr>
              <a:xfrm flipH="1">
                <a:off x="10617837" y="1852074"/>
                <a:ext cx="85493" cy="150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8E6A4E03-ABDC-49F0-8076-11D256096A71}"/>
                  </a:ext>
                </a:extLst>
              </p:cNvPr>
              <p:cNvCxnSpPr>
                <a:cxnSpLocks/>
                <a:stCxn id="37" idx="5"/>
                <a:endCxn id="51" idx="0"/>
              </p:cNvCxnSpPr>
              <p:nvPr/>
            </p:nvCxnSpPr>
            <p:spPr>
              <a:xfrm>
                <a:off x="11731129" y="1849241"/>
                <a:ext cx="138962" cy="151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367B7D60-CD30-4B2E-96E0-EF3FC40C66E7}"/>
                  </a:ext>
                </a:extLst>
              </p:cNvPr>
              <p:cNvCxnSpPr>
                <a:cxnSpLocks/>
                <a:stCxn id="52" idx="3"/>
                <a:endCxn id="53" idx="0"/>
              </p:cNvCxnSpPr>
              <p:nvPr/>
            </p:nvCxnSpPr>
            <p:spPr>
              <a:xfrm flipH="1">
                <a:off x="10245347" y="2113092"/>
                <a:ext cx="279341" cy="152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B11C4BA-C269-42C4-9062-968EB3C9AA90}"/>
                  </a:ext>
                </a:extLst>
              </p:cNvPr>
              <p:cNvCxnSpPr>
                <a:cxnSpLocks/>
                <a:stCxn id="52" idx="4"/>
                <a:endCxn id="54" idx="0"/>
              </p:cNvCxnSpPr>
              <p:nvPr/>
            </p:nvCxnSpPr>
            <p:spPr>
              <a:xfrm flipH="1">
                <a:off x="10536174" y="2135775"/>
                <a:ext cx="46259" cy="135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50D66EBC-5B49-4E3D-9953-D1143A9971B0}"/>
                  </a:ext>
                </a:extLst>
              </p:cNvPr>
              <p:cNvCxnSpPr>
                <a:cxnSpLocks/>
                <a:stCxn id="45" idx="4"/>
                <a:endCxn id="55" idx="0"/>
              </p:cNvCxnSpPr>
              <p:nvPr/>
            </p:nvCxnSpPr>
            <p:spPr>
              <a:xfrm flipH="1">
                <a:off x="10827423" y="2135775"/>
                <a:ext cx="127813" cy="141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DF6C0AD6-BFB1-4825-A351-A65893875E8C}"/>
                  </a:ext>
                </a:extLst>
              </p:cNvPr>
              <p:cNvCxnSpPr>
                <a:cxnSpLocks/>
                <a:stCxn id="45" idx="4"/>
                <a:endCxn id="56" idx="0"/>
              </p:cNvCxnSpPr>
              <p:nvPr/>
            </p:nvCxnSpPr>
            <p:spPr>
              <a:xfrm>
                <a:off x="10955236" y="2135775"/>
                <a:ext cx="139408" cy="141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B475AADF-4F76-4942-A57F-4EABA42197B9}"/>
                  </a:ext>
                </a:extLst>
              </p:cNvPr>
              <p:cNvCxnSpPr>
                <a:cxnSpLocks/>
                <a:stCxn id="51" idx="4"/>
                <a:endCxn id="57" idx="0"/>
              </p:cNvCxnSpPr>
              <p:nvPr/>
            </p:nvCxnSpPr>
            <p:spPr>
              <a:xfrm flipH="1">
                <a:off x="11791726" y="2156052"/>
                <a:ext cx="78365" cy="144565"/>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C492E86B-815F-4D4F-AAA2-AE278876E1C3}"/>
                  </a:ext>
                </a:extLst>
              </p:cNvPr>
              <p:cNvCxnSpPr>
                <a:cxnSpLocks/>
                <a:stCxn id="51" idx="4"/>
                <a:endCxn id="58" idx="1"/>
              </p:cNvCxnSpPr>
              <p:nvPr/>
            </p:nvCxnSpPr>
            <p:spPr>
              <a:xfrm>
                <a:off x="11870091" y="2156052"/>
                <a:ext cx="122566" cy="155729"/>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26EB3952-DD67-42A4-A19D-5EE556AC84AC}"/>
                  </a:ext>
                </a:extLst>
              </p:cNvPr>
              <p:cNvCxnSpPr>
                <a:cxnSpLocks/>
                <a:stCxn id="44" idx="3"/>
                <a:endCxn id="47" idx="7"/>
              </p:cNvCxnSpPr>
              <p:nvPr/>
            </p:nvCxnSpPr>
            <p:spPr>
              <a:xfrm flipH="1">
                <a:off x="10803504" y="1596303"/>
                <a:ext cx="93987" cy="132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E79131DF-672C-4DFF-A69D-6B442CE6A313}"/>
                  </a:ext>
                </a:extLst>
              </p:cNvPr>
              <p:cNvCxnSpPr>
                <a:cxnSpLocks/>
                <a:stCxn id="59" idx="0"/>
                <a:endCxn id="56" idx="3"/>
              </p:cNvCxnSpPr>
              <p:nvPr/>
            </p:nvCxnSpPr>
            <p:spPr>
              <a:xfrm flipV="1">
                <a:off x="10888523" y="2410419"/>
                <a:ext cx="148376" cy="196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F63180A6-9725-4F59-A4E0-2989906C708F}"/>
                  </a:ext>
                </a:extLst>
              </p:cNvPr>
              <p:cNvCxnSpPr>
                <a:cxnSpLocks/>
                <a:stCxn id="60" idx="0"/>
                <a:endCxn id="56" idx="5"/>
              </p:cNvCxnSpPr>
              <p:nvPr/>
            </p:nvCxnSpPr>
            <p:spPr>
              <a:xfrm flipH="1" flipV="1">
                <a:off x="11152388" y="2410419"/>
                <a:ext cx="111969" cy="190383"/>
              </a:xfrm>
              <a:prstGeom prst="line">
                <a:avLst/>
              </a:prstGeom>
            </p:spPr>
            <p:style>
              <a:lnRef idx="1">
                <a:schemeClr val="accent1"/>
              </a:lnRef>
              <a:fillRef idx="0">
                <a:schemeClr val="accent1"/>
              </a:fillRef>
              <a:effectRef idx="0">
                <a:schemeClr val="accent1"/>
              </a:effectRef>
              <a:fontRef idx="minor">
                <a:schemeClr val="tx1"/>
              </a:fontRef>
            </p:style>
          </p:cxnSp>
          <p:sp>
            <p:nvSpPr>
              <p:cNvPr id="96" name="椭圆 95">
                <a:extLst>
                  <a:ext uri="{FF2B5EF4-FFF2-40B4-BE49-F238E27FC236}">
                    <a16:creationId xmlns:a16="http://schemas.microsoft.com/office/drawing/2014/main" id="{34C8DC1D-2B3B-4E7C-B2D9-F338FF9EE83B}"/>
                  </a:ext>
                </a:extLst>
              </p:cNvPr>
              <p:cNvSpPr/>
              <p:nvPr/>
            </p:nvSpPr>
            <p:spPr>
              <a:xfrm>
                <a:off x="11485357" y="2612146"/>
                <a:ext cx="167780" cy="154886"/>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D9DCE076-B617-40A4-8F29-524167F57E66}"/>
                  </a:ext>
                </a:extLst>
              </p:cNvPr>
              <p:cNvSpPr/>
              <p:nvPr/>
            </p:nvSpPr>
            <p:spPr>
              <a:xfrm>
                <a:off x="11860446" y="2619823"/>
                <a:ext cx="141425" cy="155795"/>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68FFDBC5-66CA-4FDC-AB77-A2109B26673C}"/>
                  </a:ext>
                </a:extLst>
              </p:cNvPr>
              <p:cNvCxnSpPr>
                <a:cxnSpLocks/>
                <a:stCxn id="96" idx="7"/>
                <a:endCxn id="57" idx="3"/>
              </p:cNvCxnSpPr>
              <p:nvPr/>
            </p:nvCxnSpPr>
            <p:spPr>
              <a:xfrm flipV="1">
                <a:off x="11628566" y="2432820"/>
                <a:ext cx="103841" cy="202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6817B62A-E0FA-42DC-8423-F2F966F31748}"/>
                  </a:ext>
                </a:extLst>
              </p:cNvPr>
              <p:cNvCxnSpPr>
                <a:cxnSpLocks/>
                <a:stCxn id="97" idx="0"/>
                <a:endCxn id="57" idx="5"/>
              </p:cNvCxnSpPr>
              <p:nvPr/>
            </p:nvCxnSpPr>
            <p:spPr>
              <a:xfrm flipH="1" flipV="1">
                <a:off x="11851045" y="2432820"/>
                <a:ext cx="80114" cy="187003"/>
              </a:xfrm>
              <a:prstGeom prst="line">
                <a:avLst/>
              </a:prstGeom>
            </p:spPr>
            <p:style>
              <a:lnRef idx="1">
                <a:schemeClr val="accent1"/>
              </a:lnRef>
              <a:fillRef idx="0">
                <a:schemeClr val="accent1"/>
              </a:fillRef>
              <a:effectRef idx="0">
                <a:schemeClr val="accent1"/>
              </a:effectRef>
              <a:fontRef idx="minor">
                <a:schemeClr val="tx1"/>
              </a:fontRef>
            </p:style>
          </p:cxnSp>
          <p:sp>
            <p:nvSpPr>
              <p:cNvPr id="103" name="椭圆 102">
                <a:extLst>
                  <a:ext uri="{FF2B5EF4-FFF2-40B4-BE49-F238E27FC236}">
                    <a16:creationId xmlns:a16="http://schemas.microsoft.com/office/drawing/2014/main" id="{1CF5D4F2-A28A-48C8-A82A-B793D9B5196B}"/>
                  </a:ext>
                </a:extLst>
              </p:cNvPr>
              <p:cNvSpPr/>
              <p:nvPr/>
            </p:nvSpPr>
            <p:spPr>
              <a:xfrm>
                <a:off x="10229113" y="2612146"/>
                <a:ext cx="163327" cy="154886"/>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973E8959-6CE7-4316-B580-67A966EA6FF1}"/>
                  </a:ext>
                </a:extLst>
              </p:cNvPr>
              <p:cNvSpPr/>
              <p:nvPr/>
            </p:nvSpPr>
            <p:spPr>
              <a:xfrm>
                <a:off x="10537637" y="2618370"/>
                <a:ext cx="163327" cy="155795"/>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E4CD2537-7ADF-4B8E-BA93-C3E868911882}"/>
                  </a:ext>
                </a:extLst>
              </p:cNvPr>
              <p:cNvCxnSpPr>
                <a:cxnSpLocks/>
                <a:stCxn id="54" idx="3"/>
                <a:endCxn id="103" idx="0"/>
              </p:cNvCxnSpPr>
              <p:nvPr/>
            </p:nvCxnSpPr>
            <p:spPr>
              <a:xfrm flipH="1">
                <a:off x="10310777" y="2404367"/>
                <a:ext cx="167652" cy="207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84B161BD-1FDB-4003-8358-033385FA2BC2}"/>
                  </a:ext>
                </a:extLst>
              </p:cNvPr>
              <p:cNvCxnSpPr>
                <a:cxnSpLocks/>
                <a:stCxn id="54" idx="4"/>
                <a:endCxn id="104" idx="7"/>
              </p:cNvCxnSpPr>
              <p:nvPr/>
            </p:nvCxnSpPr>
            <p:spPr>
              <a:xfrm>
                <a:off x="10536174" y="2427183"/>
                <a:ext cx="140871" cy="214003"/>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 name="直接箭头连接符 6">
              <a:extLst>
                <a:ext uri="{FF2B5EF4-FFF2-40B4-BE49-F238E27FC236}">
                  <a16:creationId xmlns:a16="http://schemas.microsoft.com/office/drawing/2014/main" id="{5A751C40-643A-4D03-9021-EB0DFF990ABD}"/>
                </a:ext>
              </a:extLst>
            </p:cNvPr>
            <p:cNvCxnSpPr>
              <a:cxnSpLocks/>
              <a:endCxn id="17" idx="3"/>
            </p:cNvCxnSpPr>
            <p:nvPr/>
          </p:nvCxnSpPr>
          <p:spPr>
            <a:xfrm flipH="1">
              <a:off x="27945" y="5087216"/>
              <a:ext cx="13895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457CCF4B-01B6-49B2-A224-F6EFD828A49B}"/>
                </a:ext>
              </a:extLst>
            </p:cNvPr>
            <p:cNvSpPr txBox="1"/>
            <p:nvPr/>
          </p:nvSpPr>
          <p:spPr>
            <a:xfrm>
              <a:off x="366792" y="4725185"/>
              <a:ext cx="834311" cy="344302"/>
            </a:xfrm>
            <a:prstGeom prst="rect">
              <a:avLst/>
            </a:prstGeom>
            <a:noFill/>
          </p:spPr>
          <p:txBody>
            <a:bodyPr wrap="square" rtlCol="0">
              <a:spAutoFit/>
            </a:bodyPr>
            <a:lstStyle/>
            <a:p>
              <a:r>
                <a:rPr lang="zh-CN" altLang="en-US" sz="1200" dirty="0">
                  <a:latin typeface="+mj-ea"/>
                  <a:ea typeface="+mj-ea"/>
                </a:rPr>
                <a:t>引发</a:t>
              </a:r>
            </a:p>
          </p:txBody>
        </p:sp>
      </p:grpSp>
      <p:grpSp>
        <p:nvGrpSpPr>
          <p:cNvPr id="166" name="组合 165">
            <a:extLst>
              <a:ext uri="{FF2B5EF4-FFF2-40B4-BE49-F238E27FC236}">
                <a16:creationId xmlns:a16="http://schemas.microsoft.com/office/drawing/2014/main" id="{7C8D1C95-8386-4E61-B299-A6C9173D12A3}"/>
              </a:ext>
            </a:extLst>
          </p:cNvPr>
          <p:cNvGrpSpPr/>
          <p:nvPr/>
        </p:nvGrpSpPr>
        <p:grpSpPr>
          <a:xfrm>
            <a:off x="6076011" y="3165611"/>
            <a:ext cx="2833074" cy="2227184"/>
            <a:chOff x="6047232" y="1124387"/>
            <a:chExt cx="4582998" cy="3499895"/>
          </a:xfrm>
        </p:grpSpPr>
        <p:pic>
          <p:nvPicPr>
            <p:cNvPr id="181" name="图片 180">
              <a:extLst>
                <a:ext uri="{FF2B5EF4-FFF2-40B4-BE49-F238E27FC236}">
                  <a16:creationId xmlns:a16="http://schemas.microsoft.com/office/drawing/2014/main" id="{34A0D357-FC7D-4FF9-80E7-D8AC27955E9E}"/>
                </a:ext>
              </a:extLst>
            </p:cNvPr>
            <p:cNvPicPr>
              <a:picLocks noChangeAspect="1"/>
            </p:cNvPicPr>
            <p:nvPr/>
          </p:nvPicPr>
          <p:blipFill>
            <a:blip r:embed="rId4"/>
            <a:stretch>
              <a:fillRect/>
            </a:stretch>
          </p:blipFill>
          <p:spPr>
            <a:xfrm>
              <a:off x="6047232" y="1187034"/>
              <a:ext cx="4582998" cy="3437248"/>
            </a:xfrm>
            <a:prstGeom prst="rect">
              <a:avLst/>
            </a:prstGeom>
          </p:spPr>
        </p:pic>
        <p:sp>
          <p:nvSpPr>
            <p:cNvPr id="183" name="矩形 182">
              <a:extLst>
                <a:ext uri="{FF2B5EF4-FFF2-40B4-BE49-F238E27FC236}">
                  <a16:creationId xmlns:a16="http://schemas.microsoft.com/office/drawing/2014/main" id="{C2BBB3BA-BA45-46D8-AAD4-5817D3F7EAED}"/>
                </a:ext>
              </a:extLst>
            </p:cNvPr>
            <p:cNvSpPr/>
            <p:nvPr/>
          </p:nvSpPr>
          <p:spPr>
            <a:xfrm>
              <a:off x="7029450" y="1124387"/>
              <a:ext cx="3136900" cy="265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mj-ea"/>
                  <a:ea typeface="+mj-ea"/>
                </a:rPr>
                <a:t>B</a:t>
              </a:r>
              <a:r>
                <a:rPr lang="zh-CN" altLang="en-US" sz="1000" dirty="0">
                  <a:solidFill>
                    <a:schemeClr val="tx1"/>
                  </a:solidFill>
                  <a:latin typeface="+mj-ea"/>
                  <a:ea typeface="+mj-ea"/>
                </a:rPr>
                <a:t>站游戏</a:t>
              </a:r>
              <a:r>
                <a:rPr lang="en-US" altLang="zh-CN" sz="1000" dirty="0">
                  <a:solidFill>
                    <a:schemeClr val="tx1"/>
                  </a:solidFill>
                  <a:latin typeface="+mj-ea"/>
                  <a:ea typeface="+mj-ea"/>
                </a:rPr>
                <a:t>(272)</a:t>
              </a:r>
              <a:r>
                <a:rPr lang="zh-CN" altLang="en-US" sz="1000" dirty="0">
                  <a:solidFill>
                    <a:schemeClr val="tx1"/>
                  </a:solidFill>
                  <a:latin typeface="+mj-ea"/>
                  <a:ea typeface="+mj-ea"/>
                </a:rPr>
                <a:t>加强因子分布</a:t>
              </a:r>
            </a:p>
          </p:txBody>
        </p:sp>
      </p:grpSp>
      <p:grpSp>
        <p:nvGrpSpPr>
          <p:cNvPr id="230" name="组合 229">
            <a:extLst>
              <a:ext uri="{FF2B5EF4-FFF2-40B4-BE49-F238E27FC236}">
                <a16:creationId xmlns:a16="http://schemas.microsoft.com/office/drawing/2014/main" id="{C660218B-AA7F-4810-B99E-A391C98A65B2}"/>
              </a:ext>
            </a:extLst>
          </p:cNvPr>
          <p:cNvGrpSpPr/>
          <p:nvPr/>
        </p:nvGrpSpPr>
        <p:grpSpPr>
          <a:xfrm>
            <a:off x="8824316" y="3070685"/>
            <a:ext cx="3325163" cy="2322110"/>
            <a:chOff x="8824316" y="3070685"/>
            <a:chExt cx="3325163" cy="2322110"/>
          </a:xfrm>
        </p:grpSpPr>
        <p:grpSp>
          <p:nvGrpSpPr>
            <p:cNvPr id="228" name="组合 227">
              <a:extLst>
                <a:ext uri="{FF2B5EF4-FFF2-40B4-BE49-F238E27FC236}">
                  <a16:creationId xmlns:a16="http://schemas.microsoft.com/office/drawing/2014/main" id="{6EE135E5-DDC4-477A-855F-E924C8DFFD41}"/>
                </a:ext>
              </a:extLst>
            </p:cNvPr>
            <p:cNvGrpSpPr/>
            <p:nvPr/>
          </p:nvGrpSpPr>
          <p:grpSpPr>
            <a:xfrm>
              <a:off x="8824316" y="3070685"/>
              <a:ext cx="3325163" cy="2322110"/>
              <a:chOff x="8824316" y="3070685"/>
              <a:chExt cx="3325163" cy="2322110"/>
            </a:xfrm>
          </p:grpSpPr>
          <p:pic>
            <p:nvPicPr>
              <p:cNvPr id="16" name="图片 15">
                <a:extLst>
                  <a:ext uri="{FF2B5EF4-FFF2-40B4-BE49-F238E27FC236}">
                    <a16:creationId xmlns:a16="http://schemas.microsoft.com/office/drawing/2014/main" id="{56DA6D25-0EFD-4AC2-A14B-420E13BADA7C}"/>
                  </a:ext>
                </a:extLst>
              </p:cNvPr>
              <p:cNvPicPr>
                <a:picLocks noChangeAspect="1"/>
              </p:cNvPicPr>
              <p:nvPr/>
            </p:nvPicPr>
            <p:blipFill>
              <a:blip r:embed="rId11"/>
              <a:stretch>
                <a:fillRect/>
              </a:stretch>
            </p:blipFill>
            <p:spPr>
              <a:xfrm>
                <a:off x="9053344" y="3070685"/>
                <a:ext cx="3096135" cy="2322110"/>
              </a:xfrm>
              <a:prstGeom prst="rect">
                <a:avLst/>
              </a:prstGeom>
            </p:spPr>
          </p:pic>
          <p:cxnSp>
            <p:nvCxnSpPr>
              <p:cNvPr id="224" name="直接箭头连接符 223">
                <a:extLst>
                  <a:ext uri="{FF2B5EF4-FFF2-40B4-BE49-F238E27FC236}">
                    <a16:creationId xmlns:a16="http://schemas.microsoft.com/office/drawing/2014/main" id="{A8B4DB36-6DB2-4D4D-8617-A4DA0EC33656}"/>
                  </a:ext>
                </a:extLst>
              </p:cNvPr>
              <p:cNvCxnSpPr/>
              <p:nvPr/>
            </p:nvCxnSpPr>
            <p:spPr>
              <a:xfrm>
                <a:off x="8895437" y="4874991"/>
                <a:ext cx="4805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7" name="文本框 226">
                <a:extLst>
                  <a:ext uri="{FF2B5EF4-FFF2-40B4-BE49-F238E27FC236}">
                    <a16:creationId xmlns:a16="http://schemas.microsoft.com/office/drawing/2014/main" id="{A9B0562F-89A4-4F26-8520-CF3CEFA071FD}"/>
                  </a:ext>
                </a:extLst>
              </p:cNvPr>
              <p:cNvSpPr txBox="1"/>
              <p:nvPr/>
            </p:nvSpPr>
            <p:spPr>
              <a:xfrm>
                <a:off x="8824316" y="4933725"/>
                <a:ext cx="686585" cy="246221"/>
              </a:xfrm>
              <a:prstGeom prst="rect">
                <a:avLst/>
              </a:prstGeom>
              <a:noFill/>
            </p:spPr>
            <p:txBody>
              <a:bodyPr wrap="square" rtlCol="0">
                <a:spAutoFit/>
              </a:bodyPr>
              <a:lstStyle/>
              <a:p>
                <a:r>
                  <a:rPr lang="zh-CN" altLang="en-US" sz="1000" dirty="0">
                    <a:latin typeface="+mj-ea"/>
                    <a:ea typeface="+mj-ea"/>
                  </a:rPr>
                  <a:t>优化后</a:t>
                </a:r>
              </a:p>
            </p:txBody>
          </p:sp>
        </p:grpSp>
        <p:sp>
          <p:nvSpPr>
            <p:cNvPr id="184" name="矩形 183">
              <a:extLst>
                <a:ext uri="{FF2B5EF4-FFF2-40B4-BE49-F238E27FC236}">
                  <a16:creationId xmlns:a16="http://schemas.microsoft.com/office/drawing/2014/main" id="{5556D5EA-3FDA-4BBA-827A-28BDFB80F0B1}"/>
                </a:ext>
              </a:extLst>
            </p:cNvPr>
            <p:cNvSpPr/>
            <p:nvPr/>
          </p:nvSpPr>
          <p:spPr>
            <a:xfrm>
              <a:off x="9667662" y="3088100"/>
              <a:ext cx="2069413" cy="117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mj-ea"/>
                  <a:ea typeface="+mj-ea"/>
                </a:rPr>
                <a:t>B</a:t>
              </a:r>
              <a:r>
                <a:rPr lang="zh-CN" altLang="en-US" sz="1000" dirty="0">
                  <a:solidFill>
                    <a:schemeClr val="tx1"/>
                  </a:solidFill>
                  <a:latin typeface="+mj-ea"/>
                  <a:ea typeface="+mj-ea"/>
                </a:rPr>
                <a:t>站游戏</a:t>
              </a:r>
              <a:r>
                <a:rPr lang="en-US" altLang="zh-CN" sz="1000" dirty="0">
                  <a:solidFill>
                    <a:schemeClr val="tx1"/>
                  </a:solidFill>
                  <a:latin typeface="+mj-ea"/>
                  <a:ea typeface="+mj-ea"/>
                </a:rPr>
                <a:t>(272)</a:t>
              </a:r>
              <a:r>
                <a:rPr lang="zh-CN" altLang="en-US" sz="1000" dirty="0">
                  <a:solidFill>
                    <a:schemeClr val="tx1"/>
                  </a:solidFill>
                  <a:latin typeface="+mj-ea"/>
                  <a:ea typeface="+mj-ea"/>
                </a:rPr>
                <a:t>加强因子分布</a:t>
              </a:r>
            </a:p>
          </p:txBody>
        </p:sp>
      </p:grpSp>
      <mc:AlternateContent xmlns:mc="http://schemas.openxmlformats.org/markup-compatibility/2006" xmlns:a14="http://schemas.microsoft.com/office/drawing/2010/main">
        <mc:Choice Requires="a14">
          <p:sp>
            <p:nvSpPr>
              <p:cNvPr id="185" name="矩形 184">
                <a:extLst>
                  <a:ext uri="{FF2B5EF4-FFF2-40B4-BE49-F238E27FC236}">
                    <a16:creationId xmlns:a16="http://schemas.microsoft.com/office/drawing/2014/main" id="{0570D332-F3F3-44B8-9AAB-0D6AEFB3E5F1}"/>
                  </a:ext>
                </a:extLst>
              </p:cNvPr>
              <p:cNvSpPr/>
              <p:nvPr/>
            </p:nvSpPr>
            <p:spPr>
              <a:xfrm>
                <a:off x="6102061" y="5391397"/>
                <a:ext cx="5765706" cy="1156342"/>
              </a:xfrm>
              <a:prstGeom prst="rect">
                <a:avLst/>
              </a:prstGeom>
            </p:spPr>
            <p:txBody>
              <a:bodyPr wrap="square">
                <a:spAutoFit/>
              </a:bodyPr>
              <a:lstStyle/>
              <a:p>
                <a:pPr>
                  <a:lnSpc>
                    <a:spcPct val="150000"/>
                  </a:lnSpc>
                </a:pPr>
                <a:r>
                  <a:rPr lang="zh-CN" altLang="en-US" sz="1600" dirty="0">
                    <a:latin typeface="+mj-ea"/>
                    <a:ea typeface="+mj-ea"/>
                  </a:rPr>
                  <a:t>优化效果：</a:t>
                </a:r>
                <a:endParaRPr lang="en-US" altLang="zh-CN" sz="1600" dirty="0">
                  <a:latin typeface="+mj-ea"/>
                  <a:ea typeface="+mj-ea"/>
                </a:endParaRPr>
              </a:p>
              <a:p>
                <a:pPr marL="285750" indent="-285750">
                  <a:lnSpc>
                    <a:spcPct val="150000"/>
                  </a:lnSpc>
                  <a:buFont typeface="Arial" panose="020B0604020202020204" pitchFamily="34" charset="0"/>
                  <a:buChar char="•"/>
                </a:pPr>
                <a:r>
                  <a:rPr lang="zh-CN" altLang="en-US" sz="1600" dirty="0">
                    <a:latin typeface="+mj-ea"/>
                    <a:ea typeface="+mj-ea"/>
                  </a:rPr>
                  <a:t>模型分分布分散，趋于正常</a:t>
                </a:r>
                <a:endParaRPr lang="en-US" altLang="zh-CN" sz="1600" dirty="0">
                  <a:latin typeface="+mj-ea"/>
                  <a:ea typeface="+mj-ea"/>
                </a:endParaRPr>
              </a:p>
              <a:p>
                <a:pPr marL="285750" indent="-285750">
                  <a:lnSpc>
                    <a:spcPct val="150000"/>
                  </a:lnSpc>
                  <a:buFont typeface="Arial" panose="020B0604020202020204" pitchFamily="34" charset="0"/>
                  <a:buChar char="•"/>
                </a:pPr>
                <a14:m>
                  <m:oMath xmlns:m="http://schemas.openxmlformats.org/officeDocument/2006/math">
                    <m:r>
                      <a:rPr lang="en-US" altLang="zh-CN" sz="1600" i="1" dirty="0" smtClean="0">
                        <a:latin typeface="Cambria Math" panose="02040503050406030204" pitchFamily="18" charset="0"/>
                        <a:ea typeface="+mj-ea"/>
                      </a:rPr>
                      <m:t>𝑎𝑢𝑐</m:t>
                    </m:r>
                    <m:r>
                      <a:rPr lang="zh-CN" altLang="en-US" sz="1600" i="1" dirty="0" smtClean="0">
                        <a:latin typeface="Cambria Math" panose="02040503050406030204" pitchFamily="18" charset="0"/>
                        <a:ea typeface="+mj-ea"/>
                      </a:rPr>
                      <m:t>从</m:t>
                    </m:r>
                    <m:r>
                      <a:rPr lang="en-US" altLang="zh-CN" sz="1600" i="1" dirty="0" smtClean="0">
                        <a:latin typeface="Cambria Math" panose="02040503050406030204" pitchFamily="18" charset="0"/>
                        <a:ea typeface="+mj-ea"/>
                      </a:rPr>
                      <m:t>0.5701</m:t>
                    </m:r>
                    <m:r>
                      <a:rPr lang="zh-CN" altLang="en-US" sz="1600" i="1" dirty="0" smtClean="0">
                        <a:latin typeface="Cambria Math" panose="02040503050406030204" pitchFamily="18" charset="0"/>
                        <a:ea typeface="+mj-ea"/>
                      </a:rPr>
                      <m:t>提升到</m:t>
                    </m:r>
                    <m:r>
                      <a:rPr lang="en-US" altLang="zh-CN" sz="1600" i="1" dirty="0" smtClean="0">
                        <a:latin typeface="Cambria Math" panose="02040503050406030204" pitchFamily="18" charset="0"/>
                        <a:ea typeface="+mj-ea"/>
                      </a:rPr>
                      <m:t>0.</m:t>
                    </m:r>
                    <m:r>
                      <a:rPr lang="en-US" altLang="zh-CN" sz="1600" b="0" i="1" dirty="0" smtClean="0">
                        <a:latin typeface="Cambria Math" panose="02040503050406030204" pitchFamily="18" charset="0"/>
                        <a:ea typeface="+mj-ea"/>
                      </a:rPr>
                      <m:t>58</m:t>
                    </m:r>
                    <m:r>
                      <a:rPr lang="en-US" altLang="zh-CN" sz="1600" i="1" dirty="0" smtClean="0">
                        <a:latin typeface="Cambria Math" panose="02040503050406030204" pitchFamily="18" charset="0"/>
                        <a:ea typeface="+mj-ea"/>
                      </a:rPr>
                      <m:t>03(+</m:t>
                    </m:r>
                    <m:r>
                      <a:rPr lang="en-US" altLang="zh-CN" sz="1600" b="0" i="1" dirty="0" smtClean="0">
                        <a:latin typeface="Cambria Math" panose="02040503050406030204" pitchFamily="18" charset="0"/>
                        <a:ea typeface="+mj-ea"/>
                      </a:rPr>
                      <m:t>1</m:t>
                    </m:r>
                    <m:r>
                      <a:rPr lang="en-US" altLang="zh-CN" sz="1600" i="1" dirty="0" smtClean="0">
                        <a:latin typeface="Cambria Math" panose="02040503050406030204" pitchFamily="18" charset="0"/>
                        <a:ea typeface="+mj-ea"/>
                      </a:rPr>
                      <m:t>.02%)</m:t>
                    </m:r>
                  </m:oMath>
                </a14:m>
                <a:endParaRPr lang="zh-CN" altLang="en-US" sz="1600" dirty="0">
                  <a:latin typeface="+mj-ea"/>
                  <a:ea typeface="+mj-ea"/>
                </a:endParaRPr>
              </a:p>
            </p:txBody>
          </p:sp>
        </mc:Choice>
        <mc:Fallback xmlns="">
          <p:sp>
            <p:nvSpPr>
              <p:cNvPr id="185" name="矩形 184">
                <a:extLst>
                  <a:ext uri="{FF2B5EF4-FFF2-40B4-BE49-F238E27FC236}">
                    <a16:creationId xmlns:a16="http://schemas.microsoft.com/office/drawing/2014/main" id="{0570D332-F3F3-44B8-9AAB-0D6AEFB3E5F1}"/>
                  </a:ext>
                </a:extLst>
              </p:cNvPr>
              <p:cNvSpPr>
                <a:spLocks noRot="1" noChangeAspect="1" noMove="1" noResize="1" noEditPoints="1" noAdjustHandles="1" noChangeArrowheads="1" noChangeShapeType="1" noTextEdit="1"/>
              </p:cNvSpPr>
              <p:nvPr/>
            </p:nvSpPr>
            <p:spPr>
              <a:xfrm>
                <a:off x="6102061" y="5391397"/>
                <a:ext cx="5765706" cy="1156342"/>
              </a:xfrm>
              <a:prstGeom prst="rect">
                <a:avLst/>
              </a:prstGeom>
              <a:blipFill>
                <a:blip r:embed="rId12"/>
                <a:stretch>
                  <a:fillRect l="-634" b="-47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845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31" grpId="0"/>
      <p:bldP spid="119" grpId="0"/>
      <p:bldP spid="120" grpId="0"/>
      <p:bldP spid="18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B3CFF46-493F-7C4E-A7EE-83A0B50C1A9A}"/>
              </a:ext>
            </a:extLst>
          </p:cNvPr>
          <p:cNvSpPr txBox="1"/>
          <p:nvPr/>
        </p:nvSpPr>
        <p:spPr>
          <a:xfrm>
            <a:off x="128122" y="261900"/>
            <a:ext cx="11237788" cy="523220"/>
          </a:xfrm>
          <a:prstGeom prst="rect">
            <a:avLst/>
          </a:prstGeom>
          <a:noFill/>
        </p:spPr>
        <p:txBody>
          <a:bodyPr wrap="square" rtlCol="0">
            <a:spAutoFit/>
          </a:bodyPr>
          <a:lstStyle/>
          <a:p>
            <a:r>
              <a:rPr lang="zh-CN" altLang="en-US" sz="2800" b="1" dirty="0">
                <a:latin typeface="+mj-ea"/>
                <a:ea typeface="+mj-ea"/>
              </a:rPr>
              <a:t>主要工作成果</a:t>
            </a:r>
          </a:p>
        </p:txBody>
      </p:sp>
      <p:cxnSp>
        <p:nvCxnSpPr>
          <p:cNvPr id="5" name="直接连接符 3">
            <a:extLst>
              <a:ext uri="{FF2B5EF4-FFF2-40B4-BE49-F238E27FC236}">
                <a16:creationId xmlns:a16="http://schemas.microsoft.com/office/drawing/2014/main" id="{0121A6CD-ADA7-BA4E-8A34-F2E4803BA530}"/>
              </a:ext>
            </a:extLst>
          </p:cNvPr>
          <p:cNvCxnSpPr/>
          <p:nvPr/>
        </p:nvCxnSpPr>
        <p:spPr bwMode="auto">
          <a:xfrm>
            <a:off x="0" y="818826"/>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4">
            <a:extLst>
              <a:ext uri="{FF2B5EF4-FFF2-40B4-BE49-F238E27FC236}">
                <a16:creationId xmlns:a16="http://schemas.microsoft.com/office/drawing/2014/main" id="{D9887F68-5299-AE48-9F0A-EBB7C887AE6D}"/>
              </a:ext>
            </a:extLst>
          </p:cNvPr>
          <p:cNvCxnSpPr/>
          <p:nvPr/>
        </p:nvCxnSpPr>
        <p:spPr bwMode="auto">
          <a:xfrm>
            <a:off x="6047232" y="818826"/>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6">
            <a:extLst>
              <a:ext uri="{FF2B5EF4-FFF2-40B4-BE49-F238E27FC236}">
                <a16:creationId xmlns:a16="http://schemas.microsoft.com/office/drawing/2014/main" id="{8CFFB166-9675-5B42-A915-5A6814A82557}"/>
              </a:ext>
            </a:extLst>
          </p:cNvPr>
          <p:cNvCxnSpPr/>
          <p:nvPr/>
        </p:nvCxnSpPr>
        <p:spPr bwMode="auto">
          <a:xfrm>
            <a:off x="9107232" y="818826"/>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5">
            <a:extLst>
              <a:ext uri="{FF2B5EF4-FFF2-40B4-BE49-F238E27FC236}">
                <a16:creationId xmlns:a16="http://schemas.microsoft.com/office/drawing/2014/main" id="{2973C2F1-1723-49EE-B775-ED4E81128A64}"/>
              </a:ext>
            </a:extLst>
          </p:cNvPr>
          <p:cNvCxnSpPr/>
          <p:nvPr/>
        </p:nvCxnSpPr>
        <p:spPr bwMode="auto">
          <a:xfrm>
            <a:off x="3060000" y="818826"/>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graphicFrame>
            <p:nvGraphicFramePr>
              <p:cNvPr id="21" name="表格 20">
                <a:extLst>
                  <a:ext uri="{FF2B5EF4-FFF2-40B4-BE49-F238E27FC236}">
                    <a16:creationId xmlns:a16="http://schemas.microsoft.com/office/drawing/2014/main" id="{43447552-9520-4AB5-9DAA-3246927CA032}"/>
                  </a:ext>
                </a:extLst>
              </p:cNvPr>
              <p:cNvGraphicFramePr>
                <a:graphicFrameLocks noGrp="1"/>
              </p:cNvGraphicFramePr>
              <p:nvPr>
                <p:extLst>
                  <p:ext uri="{D42A27DB-BD31-4B8C-83A1-F6EECF244321}">
                    <p14:modId xmlns:p14="http://schemas.microsoft.com/office/powerpoint/2010/main" val="969915684"/>
                  </p:ext>
                </p:extLst>
              </p:nvPr>
            </p:nvGraphicFramePr>
            <p:xfrm>
              <a:off x="376853" y="1078139"/>
              <a:ext cx="11340757" cy="5517960"/>
            </p:xfrm>
            <a:graphic>
              <a:graphicData uri="http://schemas.openxmlformats.org/drawingml/2006/table">
                <a:tbl>
                  <a:tblPr firstRow="1" bandRow="1">
                    <a:tableStyleId>{69CF1AB2-1976-4502-BF36-3FF5EA218861}</a:tableStyleId>
                  </a:tblPr>
                  <a:tblGrid>
                    <a:gridCol w="3060204">
                      <a:extLst>
                        <a:ext uri="{9D8B030D-6E8A-4147-A177-3AD203B41FA5}">
                          <a16:colId xmlns:a16="http://schemas.microsoft.com/office/drawing/2014/main" val="3424018262"/>
                        </a:ext>
                      </a:extLst>
                    </a:gridCol>
                    <a:gridCol w="6345423">
                      <a:extLst>
                        <a:ext uri="{9D8B030D-6E8A-4147-A177-3AD203B41FA5}">
                          <a16:colId xmlns:a16="http://schemas.microsoft.com/office/drawing/2014/main" val="1034173880"/>
                        </a:ext>
                      </a:extLst>
                    </a:gridCol>
                    <a:gridCol w="1935130">
                      <a:extLst>
                        <a:ext uri="{9D8B030D-6E8A-4147-A177-3AD203B41FA5}">
                          <a16:colId xmlns:a16="http://schemas.microsoft.com/office/drawing/2014/main" val="560224018"/>
                        </a:ext>
                      </a:extLst>
                    </a:gridCol>
                  </a:tblGrid>
                  <a:tr h="617482">
                    <a:tc>
                      <a:txBody>
                        <a:bodyPr/>
                        <a:lstStyle/>
                        <a:p>
                          <a:pPr algn="ctr"/>
                          <a:r>
                            <a:rPr lang="zh-CN" altLang="en-US" sz="2400" dirty="0">
                              <a:solidFill>
                                <a:schemeClr val="bg1"/>
                              </a:solidFill>
                            </a:rPr>
                            <a:t>项目名称</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a:r>
                            <a:rPr lang="zh-CN" altLang="en-US" sz="2400" dirty="0">
                              <a:solidFill>
                                <a:schemeClr val="bg1"/>
                              </a:solidFill>
                            </a:rPr>
                            <a:t>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a:r>
                            <a:rPr lang="zh-CN" altLang="en-US" sz="2400" dirty="0">
                              <a:solidFill>
                                <a:schemeClr val="bg1"/>
                              </a:solidFill>
                            </a:rPr>
                            <a:t>角色</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4199540906"/>
                      </a:ext>
                    </a:extLst>
                  </a:tr>
                  <a:tr h="134827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r>
                                <a:rPr lang="en-US" altLang="zh-CN" sz="1800" i="1" dirty="0" smtClean="0">
                                  <a:latin typeface="Cambria Math" panose="02040503050406030204" pitchFamily="18" charset="0"/>
                                  <a:ea typeface="+mj-ea"/>
                                </a:rPr>
                                <m:t>𝑜𝐶𝑃𝑀</m:t>
                              </m:r>
                            </m:oMath>
                          </a14:m>
                          <a:r>
                            <a:rPr lang="zh-CN" altLang="en-US" sz="1800" dirty="0">
                              <a:latin typeface="+mj-ea"/>
                              <a:ea typeface="+mj-ea"/>
                            </a:rPr>
                            <a:t>智能调价</a:t>
                          </a:r>
                          <a:endParaRPr lang="en-US" altLang="zh-CN" sz="1800" dirty="0">
                            <a:latin typeface="+mj-ea"/>
                            <a:ea typeface="+mj-ea"/>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800" dirty="0">
                              <a:latin typeface="+mj-ea"/>
                              <a:ea typeface="+mj-ea"/>
                            </a:rPr>
                            <a:t>(2017H2 ~ 2019H2)</a:t>
                          </a:r>
                          <a:endParaRPr lang="zh-CN" altLang="en-US" sz="1800" dirty="0">
                            <a:latin typeface="+mj-ea"/>
                            <a:ea typeface="+mj-ea"/>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zh-CN" altLang="en-US" sz="1800" dirty="0">
                              <a:latin typeface="+mj-ea"/>
                              <a:ea typeface="+mj-ea"/>
                            </a:rPr>
                            <a:t>消耗持续提升：由</a:t>
                          </a:r>
                          <a:r>
                            <a:rPr lang="en-US" altLang="zh-CN" sz="1800" dirty="0">
                              <a:latin typeface="+mj-ea"/>
                              <a:ea typeface="+mj-ea"/>
                            </a:rPr>
                            <a:t>200w</a:t>
                          </a:r>
                          <a:r>
                            <a:rPr lang="zh-CN" altLang="en-US" sz="1800" dirty="0">
                              <a:latin typeface="+mj-ea"/>
                              <a:ea typeface="+mj-ea"/>
                            </a:rPr>
                            <a:t>提升到</a:t>
                          </a:r>
                          <a:r>
                            <a:rPr lang="en-US" altLang="zh-CN" sz="1800" dirty="0">
                              <a:latin typeface="+mj-ea"/>
                              <a:ea typeface="+mj-ea"/>
                            </a:rPr>
                            <a:t>9000w</a:t>
                          </a:r>
                        </a:p>
                        <a:p>
                          <a:pPr algn="l">
                            <a:lnSpc>
                              <a:spcPct val="150000"/>
                            </a:lnSpc>
                          </a:pPr>
                          <a:r>
                            <a:rPr lang="zh-CN" altLang="en-US" sz="1800" dirty="0">
                              <a:latin typeface="+mj-ea"/>
                              <a:ea typeface="+mj-ea"/>
                            </a:rPr>
                            <a:t>消耗达成率持续提升：三天</a:t>
                          </a:r>
                          <a:r>
                            <a:rPr lang="en-US" altLang="zh-CN" sz="1800" dirty="0">
                              <a:latin typeface="+mj-ea"/>
                              <a:ea typeface="+mj-ea"/>
                            </a:rPr>
                            <a:t>(75%</a:t>
                          </a:r>
                          <a:r>
                            <a:rPr lang="en-US" altLang="zh-CN" sz="1800" dirty="0">
                              <a:latin typeface="+mj-ea"/>
                              <a:ea typeface="+mj-ea"/>
                              <a:sym typeface="Wingdings" panose="05000000000000000000" pitchFamily="2" charset="2"/>
                            </a:rPr>
                            <a:t></a:t>
                          </a:r>
                          <a:r>
                            <a:rPr lang="en-US" altLang="zh-CN" sz="1800" dirty="0">
                              <a:latin typeface="+mj-ea"/>
                              <a:ea typeface="+mj-ea"/>
                            </a:rPr>
                            <a:t>94%)</a:t>
                          </a:r>
                          <a:r>
                            <a:rPr lang="zh-CN" altLang="en-US" sz="1800" dirty="0">
                              <a:latin typeface="+mj-ea"/>
                              <a:ea typeface="+mj-ea"/>
                            </a:rPr>
                            <a:t>、一天</a:t>
                          </a:r>
                          <a:r>
                            <a:rPr lang="en-US" altLang="zh-CN" sz="1800" dirty="0">
                              <a:latin typeface="+mj-ea"/>
                              <a:ea typeface="+mj-ea"/>
                            </a:rPr>
                            <a:t>(42%</a:t>
                          </a:r>
                          <a:r>
                            <a:rPr lang="en-US" altLang="zh-CN" sz="1800" dirty="0">
                              <a:latin typeface="+mj-ea"/>
                              <a:ea typeface="+mj-ea"/>
                              <a:sym typeface="Wingdings" panose="05000000000000000000" pitchFamily="2" charset="2"/>
                            </a:rPr>
                            <a:t>85%</a:t>
                          </a:r>
                          <a:r>
                            <a:rPr lang="en-US" altLang="zh-CN" sz="1800" dirty="0">
                              <a:latin typeface="+mj-ea"/>
                              <a:ea typeface="+mj-ea"/>
                            </a:rPr>
                            <a:t>)</a:t>
                          </a:r>
                        </a:p>
                        <a:p>
                          <a:pPr algn="l">
                            <a:lnSpc>
                              <a:spcPct val="150000"/>
                            </a:lnSpc>
                          </a:pPr>
                          <a:r>
                            <a:rPr lang="zh-CN" altLang="en-US" sz="1800" dirty="0">
                              <a:latin typeface="+mj-ea"/>
                              <a:ea typeface="+mj-ea"/>
                            </a:rPr>
                            <a:t>产品能力不断完善：支持</a:t>
                          </a:r>
                          <a:r>
                            <a:rPr lang="en-US" altLang="zh-CN" sz="1800" dirty="0">
                              <a:latin typeface="+mj-ea"/>
                              <a:ea typeface="+mj-ea"/>
                            </a:rPr>
                            <a:t>60+</a:t>
                          </a:r>
                          <a:r>
                            <a:rPr lang="zh-CN" altLang="en-US" sz="1800" dirty="0">
                              <a:latin typeface="+mj-ea"/>
                              <a:ea typeface="+mj-ea"/>
                            </a:rPr>
                            <a:t>优化目标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dirty="0">
                              <a:latin typeface="+mj-ea"/>
                              <a:ea typeface="+mj-ea"/>
                            </a:rPr>
                            <a:t>技术</a:t>
                          </a:r>
                          <a:r>
                            <a:rPr lang="en-US" altLang="zh-CN" sz="1800" dirty="0">
                              <a:latin typeface="+mj-ea"/>
                              <a:ea typeface="+mj-ea"/>
                            </a:rPr>
                            <a:t>owner</a:t>
                          </a:r>
                          <a:endParaRPr lang="zh-CN" altLang="en-US" sz="1800" dirty="0">
                            <a:latin typeface="+mj-ea"/>
                            <a:ea typeface="+mj-ea"/>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5822769"/>
                      </a:ext>
                    </a:extLst>
                  </a:tr>
                  <a:tr h="134827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r>
                                <a:rPr lang="en-US" altLang="zh-CN" sz="1800" i="1" kern="1200" dirty="0" smtClean="0">
                                  <a:solidFill>
                                    <a:schemeClr val="dk1"/>
                                  </a:solidFill>
                                  <a:latin typeface="Cambria Math" panose="02040503050406030204" pitchFamily="18" charset="0"/>
                                  <a:ea typeface="+mj-ea"/>
                                  <a:cs typeface="+mn-cs"/>
                                </a:rPr>
                                <m:t>𝑜𝐶𝑃𝑀</m:t>
                              </m:r>
                            </m:oMath>
                          </a14:m>
                          <a:r>
                            <a:rPr lang="zh-CN" altLang="en-US" sz="1800" kern="1200" dirty="0">
                              <a:solidFill>
                                <a:schemeClr val="dk1"/>
                              </a:solidFill>
                              <a:latin typeface="+mj-ea"/>
                              <a:ea typeface="+mj-ea"/>
                              <a:cs typeface="+mn-cs"/>
                            </a:rPr>
                            <a:t>实时数据架构改进</a:t>
                          </a:r>
                          <a:endParaRPr lang="en-US" altLang="zh-CN" sz="1800" kern="1200" dirty="0">
                            <a:solidFill>
                              <a:schemeClr val="dk1"/>
                            </a:solidFill>
                            <a:latin typeface="+mj-ea"/>
                            <a:ea typeface="+mj-ea"/>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800" kern="1200" dirty="0">
                              <a:solidFill>
                                <a:schemeClr val="dk1"/>
                              </a:solidFill>
                              <a:latin typeface="+mj-ea"/>
                              <a:ea typeface="+mj-ea"/>
                              <a:cs typeface="+mn-cs"/>
                            </a:rPr>
                            <a:t>(2018H2 ~ 2019H1)</a:t>
                          </a:r>
                          <a:endParaRPr lang="zh-CN" altLang="en-US" sz="1800" kern="1200" dirty="0">
                            <a:solidFill>
                              <a:schemeClr val="dk1"/>
                            </a:solidFill>
                            <a:latin typeface="+mj-ea"/>
                            <a:ea typeface="+mj-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kern="1200" dirty="0">
                              <a:solidFill>
                                <a:schemeClr val="dk1"/>
                              </a:solidFill>
                              <a:latin typeface="+mj-ea"/>
                              <a:ea typeface="+mj-ea"/>
                              <a:cs typeface="+mn-cs"/>
                            </a:rPr>
                            <a:t>图形</a:t>
                          </a:r>
                          <a:r>
                            <a:rPr lang="en-US" altLang="zh-CN" sz="1800" kern="1200" dirty="0">
                              <a:solidFill>
                                <a:schemeClr val="dk1"/>
                              </a:solidFill>
                              <a:latin typeface="+mj-ea"/>
                              <a:ea typeface="+mj-ea"/>
                              <a:cs typeface="+mn-cs"/>
                            </a:rPr>
                            <a:t>KMP</a:t>
                          </a:r>
                          <a:r>
                            <a:rPr lang="zh-CN" altLang="en-US" sz="1800" kern="1200" dirty="0">
                              <a:solidFill>
                                <a:schemeClr val="dk1"/>
                              </a:solidFill>
                              <a:latin typeface="+mj-ea"/>
                              <a:ea typeface="+mj-ea"/>
                              <a:cs typeface="+mn-cs"/>
                            </a:rPr>
                            <a:t>：提取关键词效率提升复杂度由</a:t>
                          </a:r>
                          <a14:m>
                            <m:oMath xmlns:m="http://schemas.openxmlformats.org/officeDocument/2006/math">
                              <m:r>
                                <a:rPr lang="en-US" altLang="zh-CN" sz="1800" kern="1200" smtClean="0">
                                  <a:solidFill>
                                    <a:schemeClr val="dk1"/>
                                  </a:solidFill>
                                  <a:latin typeface="Cambria Math" panose="02040503050406030204" pitchFamily="18" charset="0"/>
                                  <a:ea typeface="+mj-ea"/>
                                  <a:cs typeface="+mn-cs"/>
                                </a:rPr>
                                <m:t>𝑂</m:t>
                              </m:r>
                              <m:r>
                                <a:rPr lang="en-US" altLang="zh-CN" sz="1800" kern="1200" smtClean="0">
                                  <a:solidFill>
                                    <a:schemeClr val="dk1"/>
                                  </a:solidFill>
                                  <a:latin typeface="Cambria Math" panose="02040503050406030204" pitchFamily="18" charset="0"/>
                                  <a:ea typeface="+mj-ea"/>
                                  <a:cs typeface="+mn-cs"/>
                                </a:rPr>
                                <m:t>(</m:t>
                              </m:r>
                              <m:r>
                                <a:rPr lang="en-US" altLang="zh-CN" sz="1800" kern="1200" smtClean="0">
                                  <a:solidFill>
                                    <a:schemeClr val="dk1"/>
                                  </a:solidFill>
                                  <a:latin typeface="Cambria Math" panose="02040503050406030204" pitchFamily="18" charset="0"/>
                                  <a:ea typeface="+mj-ea"/>
                                  <a:cs typeface="+mn-cs"/>
                                </a:rPr>
                                <m:t>𝑘𝑛</m:t>
                              </m:r>
                              <m:r>
                                <a:rPr lang="en-US" altLang="zh-CN" sz="1800" kern="1200" smtClean="0">
                                  <a:solidFill>
                                    <a:schemeClr val="dk1"/>
                                  </a:solidFill>
                                  <a:latin typeface="Cambria Math" panose="02040503050406030204" pitchFamily="18" charset="0"/>
                                  <a:ea typeface="+mj-ea"/>
                                  <a:cs typeface="+mn-cs"/>
                                </a:rPr>
                                <m:t>)</m:t>
                              </m:r>
                            </m:oMath>
                          </a14:m>
                          <a:r>
                            <a:rPr lang="zh-CN" altLang="en-US" sz="1800" kern="1200" dirty="0">
                              <a:solidFill>
                                <a:schemeClr val="dk1"/>
                              </a:solidFill>
                              <a:latin typeface="+mj-ea"/>
                              <a:ea typeface="+mj-ea"/>
                              <a:cs typeface="+mn-cs"/>
                            </a:rPr>
                            <a:t>降低到</a:t>
                          </a:r>
                          <a14:m>
                            <m:oMath xmlns:m="http://schemas.openxmlformats.org/officeDocument/2006/math">
                              <m:r>
                                <a:rPr lang="en-US" altLang="zh-CN" sz="1800" kern="1200" smtClean="0">
                                  <a:solidFill>
                                    <a:schemeClr val="dk1"/>
                                  </a:solidFill>
                                  <a:latin typeface="Cambria Math" panose="02040503050406030204" pitchFamily="18" charset="0"/>
                                  <a:ea typeface="+mj-ea"/>
                                  <a:cs typeface="+mn-cs"/>
                                </a:rPr>
                                <m:t>𝑂</m:t>
                              </m:r>
                              <m:r>
                                <a:rPr lang="en-US" altLang="zh-CN" sz="1800" kern="1200" smtClean="0">
                                  <a:solidFill>
                                    <a:schemeClr val="dk1"/>
                                  </a:solidFill>
                                  <a:latin typeface="Cambria Math" panose="02040503050406030204" pitchFamily="18" charset="0"/>
                                  <a:ea typeface="+mj-ea"/>
                                  <a:cs typeface="+mn-cs"/>
                                </a:rPr>
                                <m:t>(</m:t>
                              </m:r>
                              <m:r>
                                <a:rPr lang="en-US" altLang="zh-CN" sz="1800" kern="1200" smtClean="0">
                                  <a:solidFill>
                                    <a:schemeClr val="dk1"/>
                                  </a:solidFill>
                                  <a:latin typeface="Cambria Math" panose="02040503050406030204" pitchFamily="18" charset="0"/>
                                  <a:ea typeface="+mj-ea"/>
                                  <a:cs typeface="+mn-cs"/>
                                </a:rPr>
                                <m:t>𝑛</m:t>
                              </m:r>
                              <m:r>
                                <a:rPr lang="en-US" altLang="zh-CN" sz="1800" kern="1200" smtClean="0">
                                  <a:solidFill>
                                    <a:schemeClr val="dk1"/>
                                  </a:solidFill>
                                  <a:latin typeface="Cambria Math" panose="02040503050406030204" pitchFamily="18" charset="0"/>
                                  <a:ea typeface="+mj-ea"/>
                                  <a:cs typeface="+mn-cs"/>
                                </a:rPr>
                                <m:t>)</m:t>
                              </m:r>
                            </m:oMath>
                          </a14:m>
                          <a:endParaRPr lang="en-US" altLang="zh-CN" sz="1800" kern="1200" dirty="0">
                            <a:solidFill>
                              <a:schemeClr val="dk1"/>
                            </a:solidFill>
                            <a:latin typeface="+mj-ea"/>
                            <a:ea typeface="+mj-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kern="1200" dirty="0">
                              <a:solidFill>
                                <a:schemeClr val="dk1"/>
                              </a:solidFill>
                              <a:latin typeface="+mj-ea"/>
                              <a:ea typeface="+mj-ea"/>
                              <a:cs typeface="+mn-cs"/>
                            </a:rPr>
                            <a:t>实时聚合特征延迟改进：线上数据延时由</a:t>
                          </a:r>
                          <a:r>
                            <a:rPr lang="en-US" altLang="zh-CN" sz="1800" kern="1200" dirty="0">
                              <a:solidFill>
                                <a:schemeClr val="dk1"/>
                              </a:solidFill>
                              <a:latin typeface="+mj-ea"/>
                              <a:ea typeface="+mj-ea"/>
                              <a:cs typeface="+mn-cs"/>
                            </a:rPr>
                            <a:t>15min</a:t>
                          </a:r>
                          <a:r>
                            <a:rPr lang="zh-CN" altLang="en-US" sz="1800" kern="1200" dirty="0">
                              <a:solidFill>
                                <a:schemeClr val="dk1"/>
                              </a:solidFill>
                              <a:latin typeface="+mj-ea"/>
                              <a:ea typeface="+mj-ea"/>
                              <a:cs typeface="+mn-cs"/>
                            </a:rPr>
                            <a:t>减低到</a:t>
                          </a:r>
                          <a:r>
                            <a:rPr lang="en-US" altLang="zh-CN" sz="1800" kern="1200" dirty="0">
                              <a:solidFill>
                                <a:schemeClr val="dk1"/>
                              </a:solidFill>
                              <a:latin typeface="+mj-ea"/>
                              <a:ea typeface="+mj-ea"/>
                              <a:cs typeface="+mn-cs"/>
                            </a:rPr>
                            <a:t>1min</a:t>
                          </a: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kern="1200" dirty="0">
                              <a:solidFill>
                                <a:schemeClr val="dk1"/>
                              </a:solidFill>
                              <a:latin typeface="+mj-ea"/>
                              <a:ea typeface="+mj-ea"/>
                              <a:cs typeface="+mn-cs"/>
                            </a:rPr>
                            <a:t>灵活支持新的运营数据需求：数据屏蔽</a:t>
                          </a:r>
                          <a:r>
                            <a:rPr lang="en-US" altLang="zh-CN" sz="1800" kern="1200" dirty="0">
                              <a:solidFill>
                                <a:schemeClr val="dk1"/>
                              </a:solidFill>
                              <a:latin typeface="+mj-ea"/>
                              <a:ea typeface="+mj-ea"/>
                              <a:cs typeface="+mn-cs"/>
                            </a:rPr>
                            <a:t>/</a:t>
                          </a:r>
                          <a:r>
                            <a:rPr lang="zh-CN" altLang="en-US" sz="1800" kern="1200" dirty="0">
                              <a:solidFill>
                                <a:schemeClr val="dk1"/>
                              </a:solidFill>
                              <a:latin typeface="+mj-ea"/>
                              <a:ea typeface="+mj-ea"/>
                              <a:cs typeface="+mn-cs"/>
                            </a:rPr>
                            <a:t>成本重置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dirty="0">
                              <a:latin typeface="+mj-ea"/>
                              <a:ea typeface="+mj-ea"/>
                            </a:rPr>
                            <a:t>技术</a:t>
                          </a:r>
                          <a:r>
                            <a:rPr lang="en-US" altLang="zh-CN" sz="1800" dirty="0">
                              <a:latin typeface="+mj-ea"/>
                              <a:ea typeface="+mj-ea"/>
                            </a:rPr>
                            <a:t>owner</a:t>
                          </a:r>
                          <a:endParaRPr lang="zh-CN" altLang="en-US" sz="1800" dirty="0">
                            <a:latin typeface="+mj-ea"/>
                            <a:ea typeface="+mj-ea"/>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9637068"/>
                      </a:ext>
                    </a:extLst>
                  </a:tr>
                  <a:tr h="1101969">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r>
                                <a:rPr lang="en-US" altLang="zh-CN" sz="1800" i="1" kern="1200" dirty="0" smtClean="0">
                                  <a:solidFill>
                                    <a:schemeClr val="dk1"/>
                                  </a:solidFill>
                                  <a:latin typeface="Cambria Math" panose="02040503050406030204" pitchFamily="18" charset="0"/>
                                  <a:ea typeface="+mj-ea"/>
                                  <a:cs typeface="+mn-cs"/>
                                </a:rPr>
                                <m:t>𝑜𝐶𝑃𝑀</m:t>
                              </m:r>
                            </m:oMath>
                          </a14:m>
                          <a:r>
                            <a:rPr lang="zh-CN" altLang="en-US" sz="1800" kern="1200" dirty="0">
                              <a:solidFill>
                                <a:schemeClr val="dk1"/>
                              </a:solidFill>
                              <a:latin typeface="+mj-ea"/>
                              <a:ea typeface="+mj-ea"/>
                              <a:cs typeface="+mn-cs"/>
                            </a:rPr>
                            <a:t>双出价次留策略优化</a:t>
                          </a:r>
                          <a:endParaRPr lang="en-US" altLang="zh-CN" sz="1800" kern="1200" dirty="0">
                            <a:solidFill>
                              <a:schemeClr val="dk1"/>
                            </a:solidFill>
                            <a:latin typeface="+mj-ea"/>
                            <a:ea typeface="+mj-ea"/>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800" kern="1200" dirty="0">
                              <a:solidFill>
                                <a:schemeClr val="dk1"/>
                              </a:solidFill>
                              <a:latin typeface="+mj-ea"/>
                              <a:ea typeface="+mj-ea"/>
                              <a:cs typeface="+mn-cs"/>
                            </a:rPr>
                            <a:t>(2020H1 ~ 2021H1)</a:t>
                          </a:r>
                          <a:endParaRPr lang="zh-CN" altLang="en-US" sz="1800" kern="1200" dirty="0">
                            <a:solidFill>
                              <a:schemeClr val="dk1"/>
                            </a:solidFill>
                            <a:latin typeface="+mj-ea"/>
                            <a:ea typeface="+mj-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kern="1200" dirty="0">
                              <a:solidFill>
                                <a:schemeClr val="dk1"/>
                              </a:solidFill>
                              <a:latin typeface="+mj-ea"/>
                              <a:ea typeface="+mj-ea"/>
                              <a:cs typeface="+mn-cs"/>
                            </a:rPr>
                            <a:t>消耗持续提升：日均消耗由</a:t>
                          </a:r>
                          <a:r>
                            <a:rPr lang="en-US" altLang="zh-CN" sz="1800" kern="1200" dirty="0">
                              <a:solidFill>
                                <a:schemeClr val="dk1"/>
                              </a:solidFill>
                              <a:latin typeface="+mj-ea"/>
                              <a:ea typeface="+mj-ea"/>
                              <a:cs typeface="+mn-cs"/>
                            </a:rPr>
                            <a:t>0</a:t>
                          </a:r>
                          <a:r>
                            <a:rPr lang="zh-CN" altLang="en-US" sz="1800" kern="1200" dirty="0">
                              <a:solidFill>
                                <a:schemeClr val="dk1"/>
                              </a:solidFill>
                              <a:latin typeface="+mj-ea"/>
                              <a:ea typeface="+mj-ea"/>
                              <a:cs typeface="+mn-cs"/>
                            </a:rPr>
                            <a:t>提升到</a:t>
                          </a:r>
                          <a:r>
                            <a:rPr lang="en-US" altLang="zh-CN" sz="1800" kern="1200" dirty="0">
                              <a:solidFill>
                                <a:schemeClr val="dk1"/>
                              </a:solidFill>
                              <a:latin typeface="+mj-ea"/>
                              <a:ea typeface="+mj-ea"/>
                              <a:cs typeface="+mn-cs"/>
                            </a:rPr>
                            <a:t>2000w+</a:t>
                          </a: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kern="1200" dirty="0">
                              <a:solidFill>
                                <a:schemeClr val="dk1"/>
                              </a:solidFill>
                              <a:latin typeface="+mj-ea"/>
                              <a:ea typeface="+mj-ea"/>
                              <a:cs typeface="+mn-cs"/>
                            </a:rPr>
                            <a:t>考核达标率持续提升：由</a:t>
                          </a:r>
                          <a:r>
                            <a:rPr lang="en-US" altLang="zh-CN" sz="1800" kern="1200" dirty="0">
                              <a:solidFill>
                                <a:schemeClr val="dk1"/>
                              </a:solidFill>
                              <a:latin typeface="+mj-ea"/>
                              <a:ea typeface="+mj-ea"/>
                              <a:cs typeface="+mn-cs"/>
                            </a:rPr>
                            <a:t>10%</a:t>
                          </a:r>
                          <a:r>
                            <a:rPr lang="zh-CN" altLang="en-US" sz="1800" kern="1200" dirty="0">
                              <a:solidFill>
                                <a:schemeClr val="dk1"/>
                              </a:solidFill>
                              <a:latin typeface="+mj-ea"/>
                              <a:ea typeface="+mj-ea"/>
                              <a:cs typeface="+mn-cs"/>
                            </a:rPr>
                            <a:t>提升到</a:t>
                          </a:r>
                          <a:r>
                            <a:rPr lang="en-US" altLang="zh-CN" sz="1800" kern="1200" dirty="0">
                              <a:solidFill>
                                <a:schemeClr val="dk1"/>
                              </a:solidFill>
                              <a:latin typeface="+mj-ea"/>
                              <a:ea typeface="+mj-ea"/>
                              <a:cs typeface="+mn-cs"/>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dirty="0">
                              <a:latin typeface="+mj-ea"/>
                              <a:ea typeface="+mj-ea"/>
                            </a:rPr>
                            <a:t>技术</a:t>
                          </a:r>
                          <a:r>
                            <a:rPr lang="en-US" altLang="zh-CN" sz="1800" dirty="0">
                              <a:latin typeface="+mj-ea"/>
                              <a:ea typeface="+mj-ea"/>
                            </a:rPr>
                            <a:t>owner</a:t>
                          </a:r>
                          <a:endParaRPr lang="zh-CN" altLang="en-US" sz="1800" dirty="0">
                            <a:latin typeface="+mj-ea"/>
                            <a:ea typeface="+mj-ea"/>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6894123"/>
                      </a:ext>
                    </a:extLst>
                  </a:tr>
                  <a:tr h="1101969">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800" b="0" kern="1200" dirty="0">
                              <a:solidFill>
                                <a:schemeClr val="tx1"/>
                              </a:solidFill>
                              <a:latin typeface="+mj-ea"/>
                              <a:ea typeface="+mj-ea"/>
                              <a:cs typeface="+mn-cs"/>
                            </a:rPr>
                            <a:t>微信流量位系统加强</a:t>
                          </a:r>
                          <a:endParaRPr lang="en-US" altLang="zh-CN" sz="1800" b="0" kern="1200" dirty="0">
                            <a:solidFill>
                              <a:schemeClr val="tx1"/>
                            </a:solidFill>
                            <a:latin typeface="+mj-ea"/>
                            <a:ea typeface="+mj-ea"/>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800" b="0" kern="1200" dirty="0">
                              <a:solidFill>
                                <a:schemeClr val="tx1"/>
                              </a:solidFill>
                              <a:latin typeface="+mj-ea"/>
                              <a:ea typeface="+mj-ea"/>
                              <a:cs typeface="+mn-cs"/>
                            </a:rPr>
                            <a:t>(2021H1 ~ </a:t>
                          </a:r>
                          <a:r>
                            <a:rPr lang="zh-CN" altLang="en-US" sz="1800" b="0" kern="1200" dirty="0">
                              <a:solidFill>
                                <a:schemeClr val="tx1"/>
                              </a:solidFill>
                              <a:latin typeface="+mj-ea"/>
                              <a:ea typeface="+mj-ea"/>
                              <a:cs typeface="+mn-cs"/>
                            </a:rPr>
                            <a:t>至今</a:t>
                          </a:r>
                          <a:r>
                            <a:rPr lang="en-US" altLang="zh-CN" sz="1800" b="0" kern="1200" dirty="0">
                              <a:solidFill>
                                <a:schemeClr val="tx1"/>
                              </a:solidFill>
                              <a:latin typeface="+mj-ea"/>
                              <a:ea typeface="+mj-ea"/>
                              <a:cs typeface="+mn-cs"/>
                            </a:rPr>
                            <a:t>)</a:t>
                          </a:r>
                          <a:endParaRPr lang="zh-CN" altLang="en-US" sz="1800" b="0" kern="1200" dirty="0">
                            <a:solidFill>
                              <a:schemeClr val="tx1"/>
                            </a:solidFill>
                            <a:latin typeface="+mj-ea"/>
                            <a:ea typeface="+mj-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b="0" kern="1200" dirty="0">
                              <a:solidFill>
                                <a:schemeClr val="tx1"/>
                              </a:solidFill>
                              <a:latin typeface="+mj-ea"/>
                              <a:ea typeface="+mj-ea"/>
                              <a:cs typeface="+mn-cs"/>
                            </a:rPr>
                            <a:t>消耗持续提升：日均消耗由</a:t>
                          </a:r>
                          <a:r>
                            <a:rPr lang="en-US" altLang="zh-CN" sz="1800" b="0" kern="1200" dirty="0">
                              <a:solidFill>
                                <a:schemeClr val="tx1"/>
                              </a:solidFill>
                              <a:latin typeface="+mj-ea"/>
                              <a:ea typeface="+mj-ea"/>
                              <a:cs typeface="+mn-cs"/>
                            </a:rPr>
                            <a:t>0</a:t>
                          </a:r>
                          <a:r>
                            <a:rPr lang="zh-CN" altLang="en-US" sz="1800" b="0" kern="1200" dirty="0">
                              <a:solidFill>
                                <a:schemeClr val="tx1"/>
                              </a:solidFill>
                              <a:latin typeface="+mj-ea"/>
                              <a:ea typeface="+mj-ea"/>
                              <a:cs typeface="+mn-cs"/>
                            </a:rPr>
                            <a:t>提升到</a:t>
                          </a:r>
                          <a:r>
                            <a:rPr lang="en-US" altLang="zh-CN" sz="1800" b="0" kern="1200" dirty="0">
                              <a:solidFill>
                                <a:schemeClr val="tx1"/>
                              </a:solidFill>
                              <a:latin typeface="+mj-ea"/>
                              <a:ea typeface="+mj-ea"/>
                              <a:cs typeface="+mn-cs"/>
                            </a:rPr>
                            <a:t>660w+</a:t>
                          </a: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b="0" kern="1200" dirty="0">
                              <a:solidFill>
                                <a:schemeClr val="tx1"/>
                              </a:solidFill>
                              <a:latin typeface="+mj-ea"/>
                              <a:ea typeface="+mj-ea"/>
                              <a:cs typeface="+mn-cs"/>
                            </a:rPr>
                            <a:t>后端效果提升明显：内测广告主整体后端效果提升</a:t>
                          </a:r>
                          <a:r>
                            <a:rPr lang="en-US" altLang="zh-CN" sz="1800" b="0" kern="1200" dirty="0">
                              <a:solidFill>
                                <a:schemeClr val="tx1"/>
                              </a:solidFill>
                              <a:latin typeface="+mj-ea"/>
                              <a:ea typeface="+mj-ea"/>
                              <a:cs typeface="+mn-cs"/>
                            </a:rPr>
                            <a:t>10%+</a:t>
                          </a:r>
                          <a:endParaRPr lang="zh-CN" altLang="en-US" sz="1800" b="0" kern="1200" dirty="0">
                            <a:solidFill>
                              <a:schemeClr val="tx1"/>
                            </a:solidFill>
                            <a:latin typeface="+mj-ea"/>
                            <a:ea typeface="+mj-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zh-CN" altLang="en-US" sz="1800" b="0" dirty="0">
                              <a:solidFill>
                                <a:schemeClr val="tx1"/>
                              </a:solidFill>
                              <a:latin typeface="+mj-ea"/>
                              <a:ea typeface="+mj-ea"/>
                            </a:rPr>
                            <a:t>技术</a:t>
                          </a:r>
                          <a:r>
                            <a:rPr lang="en-US" altLang="zh-CN" sz="1800" b="0" dirty="0">
                              <a:solidFill>
                                <a:schemeClr val="tx1"/>
                              </a:solidFill>
                              <a:latin typeface="+mj-ea"/>
                              <a:ea typeface="+mj-ea"/>
                            </a:rPr>
                            <a:t>owner</a:t>
                          </a:r>
                          <a:endParaRPr lang="zh-CN" altLang="en-US" sz="1800" b="0" dirty="0">
                            <a:solidFill>
                              <a:schemeClr val="tx1"/>
                            </a:solidFill>
                            <a:latin typeface="+mj-ea"/>
                            <a:ea typeface="+mj-ea"/>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9415813"/>
                      </a:ext>
                    </a:extLst>
                  </a:tr>
                </a:tbl>
              </a:graphicData>
            </a:graphic>
          </p:graphicFrame>
        </mc:Choice>
        <mc:Fallback xmlns="">
          <p:graphicFrame>
            <p:nvGraphicFramePr>
              <p:cNvPr id="21" name="表格 20">
                <a:extLst>
                  <a:ext uri="{FF2B5EF4-FFF2-40B4-BE49-F238E27FC236}">
                    <a16:creationId xmlns:a16="http://schemas.microsoft.com/office/drawing/2014/main" id="{43447552-9520-4AB5-9DAA-3246927CA032}"/>
                  </a:ext>
                </a:extLst>
              </p:cNvPr>
              <p:cNvGraphicFramePr>
                <a:graphicFrameLocks noGrp="1"/>
              </p:cNvGraphicFramePr>
              <p:nvPr>
                <p:extLst>
                  <p:ext uri="{D42A27DB-BD31-4B8C-83A1-F6EECF244321}">
                    <p14:modId xmlns:p14="http://schemas.microsoft.com/office/powerpoint/2010/main" val="969915684"/>
                  </p:ext>
                </p:extLst>
              </p:nvPr>
            </p:nvGraphicFramePr>
            <p:xfrm>
              <a:off x="376853" y="1078139"/>
              <a:ext cx="11340757" cy="5517960"/>
            </p:xfrm>
            <a:graphic>
              <a:graphicData uri="http://schemas.openxmlformats.org/drawingml/2006/table">
                <a:tbl>
                  <a:tblPr firstRow="1" bandRow="1">
                    <a:tableStyleId>{69CF1AB2-1976-4502-BF36-3FF5EA218861}</a:tableStyleId>
                  </a:tblPr>
                  <a:tblGrid>
                    <a:gridCol w="3060204">
                      <a:extLst>
                        <a:ext uri="{9D8B030D-6E8A-4147-A177-3AD203B41FA5}">
                          <a16:colId xmlns:a16="http://schemas.microsoft.com/office/drawing/2014/main" val="3424018262"/>
                        </a:ext>
                      </a:extLst>
                    </a:gridCol>
                    <a:gridCol w="6345423">
                      <a:extLst>
                        <a:ext uri="{9D8B030D-6E8A-4147-A177-3AD203B41FA5}">
                          <a16:colId xmlns:a16="http://schemas.microsoft.com/office/drawing/2014/main" val="1034173880"/>
                        </a:ext>
                      </a:extLst>
                    </a:gridCol>
                    <a:gridCol w="1935130">
                      <a:extLst>
                        <a:ext uri="{9D8B030D-6E8A-4147-A177-3AD203B41FA5}">
                          <a16:colId xmlns:a16="http://schemas.microsoft.com/office/drawing/2014/main" val="560224018"/>
                        </a:ext>
                      </a:extLst>
                    </a:gridCol>
                  </a:tblGrid>
                  <a:tr h="617482">
                    <a:tc>
                      <a:txBody>
                        <a:bodyPr/>
                        <a:lstStyle/>
                        <a:p>
                          <a:pPr algn="ctr"/>
                          <a:r>
                            <a:rPr lang="zh-CN" altLang="en-US" sz="2400" dirty="0">
                              <a:solidFill>
                                <a:schemeClr val="bg1"/>
                              </a:solidFill>
                            </a:rPr>
                            <a:t>项目名称</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a:r>
                            <a:rPr lang="zh-CN" altLang="en-US" sz="2400" dirty="0">
                              <a:solidFill>
                                <a:schemeClr val="bg1"/>
                              </a:solidFill>
                            </a:rPr>
                            <a:t>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a:r>
                            <a:rPr lang="zh-CN" altLang="en-US" sz="2400" dirty="0">
                              <a:solidFill>
                                <a:schemeClr val="bg1"/>
                              </a:solidFill>
                            </a:rPr>
                            <a:t>角色</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4199540906"/>
                      </a:ext>
                    </a:extLst>
                  </a:tr>
                  <a:tr h="1348270">
                    <a:tc>
                      <a:txBody>
                        <a:bodyPr/>
                        <a:lstStyle/>
                        <a:p>
                          <a:endParaRPr lang="zh-CN"/>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 t="-45946" r="-271315" b="-263964"/>
                          </a:stretch>
                        </a:blipFill>
                      </a:tcPr>
                    </a:tc>
                    <a:tc>
                      <a:txBody>
                        <a:bodyPr/>
                        <a:lstStyle/>
                        <a:p>
                          <a:pPr algn="l">
                            <a:lnSpc>
                              <a:spcPct val="150000"/>
                            </a:lnSpc>
                          </a:pPr>
                          <a:r>
                            <a:rPr lang="zh-CN" altLang="en-US" sz="1800" dirty="0">
                              <a:latin typeface="+mj-ea"/>
                              <a:ea typeface="+mj-ea"/>
                            </a:rPr>
                            <a:t>消耗持续提升：由</a:t>
                          </a:r>
                          <a:r>
                            <a:rPr lang="en-US" altLang="zh-CN" sz="1800" dirty="0">
                              <a:latin typeface="+mj-ea"/>
                              <a:ea typeface="+mj-ea"/>
                            </a:rPr>
                            <a:t>200w</a:t>
                          </a:r>
                          <a:r>
                            <a:rPr lang="zh-CN" altLang="en-US" sz="1800" dirty="0">
                              <a:latin typeface="+mj-ea"/>
                              <a:ea typeface="+mj-ea"/>
                            </a:rPr>
                            <a:t>提升到</a:t>
                          </a:r>
                          <a:r>
                            <a:rPr lang="en-US" altLang="zh-CN" sz="1800" dirty="0">
                              <a:latin typeface="+mj-ea"/>
                              <a:ea typeface="+mj-ea"/>
                            </a:rPr>
                            <a:t>9000w</a:t>
                          </a:r>
                        </a:p>
                        <a:p>
                          <a:pPr algn="l">
                            <a:lnSpc>
                              <a:spcPct val="150000"/>
                            </a:lnSpc>
                          </a:pPr>
                          <a:r>
                            <a:rPr lang="zh-CN" altLang="en-US" sz="1800" dirty="0">
                              <a:latin typeface="+mj-ea"/>
                              <a:ea typeface="+mj-ea"/>
                            </a:rPr>
                            <a:t>消耗达成率持续提升：三天</a:t>
                          </a:r>
                          <a:r>
                            <a:rPr lang="en-US" altLang="zh-CN" sz="1800" dirty="0">
                              <a:latin typeface="+mj-ea"/>
                              <a:ea typeface="+mj-ea"/>
                            </a:rPr>
                            <a:t>(75%</a:t>
                          </a:r>
                          <a:r>
                            <a:rPr lang="en-US" altLang="zh-CN" sz="1800" dirty="0">
                              <a:latin typeface="+mj-ea"/>
                              <a:ea typeface="+mj-ea"/>
                              <a:sym typeface="Wingdings" panose="05000000000000000000" pitchFamily="2" charset="2"/>
                            </a:rPr>
                            <a:t></a:t>
                          </a:r>
                          <a:r>
                            <a:rPr lang="en-US" altLang="zh-CN" sz="1800" dirty="0">
                              <a:latin typeface="+mj-ea"/>
                              <a:ea typeface="+mj-ea"/>
                            </a:rPr>
                            <a:t>94%)</a:t>
                          </a:r>
                          <a:r>
                            <a:rPr lang="zh-CN" altLang="en-US" sz="1800" dirty="0">
                              <a:latin typeface="+mj-ea"/>
                              <a:ea typeface="+mj-ea"/>
                            </a:rPr>
                            <a:t>、一天</a:t>
                          </a:r>
                          <a:r>
                            <a:rPr lang="en-US" altLang="zh-CN" sz="1800" dirty="0">
                              <a:latin typeface="+mj-ea"/>
                              <a:ea typeface="+mj-ea"/>
                            </a:rPr>
                            <a:t>(42%</a:t>
                          </a:r>
                          <a:r>
                            <a:rPr lang="en-US" altLang="zh-CN" sz="1800" dirty="0">
                              <a:latin typeface="+mj-ea"/>
                              <a:ea typeface="+mj-ea"/>
                              <a:sym typeface="Wingdings" panose="05000000000000000000" pitchFamily="2" charset="2"/>
                            </a:rPr>
                            <a:t>85%</a:t>
                          </a:r>
                          <a:r>
                            <a:rPr lang="en-US" altLang="zh-CN" sz="1800" dirty="0">
                              <a:latin typeface="+mj-ea"/>
                              <a:ea typeface="+mj-ea"/>
                            </a:rPr>
                            <a:t>)</a:t>
                          </a:r>
                        </a:p>
                        <a:p>
                          <a:pPr algn="l">
                            <a:lnSpc>
                              <a:spcPct val="150000"/>
                            </a:lnSpc>
                          </a:pPr>
                          <a:r>
                            <a:rPr lang="zh-CN" altLang="en-US" sz="1800" dirty="0">
                              <a:latin typeface="+mj-ea"/>
                              <a:ea typeface="+mj-ea"/>
                            </a:rPr>
                            <a:t>产品能力不断完善：支持</a:t>
                          </a:r>
                          <a:r>
                            <a:rPr lang="en-US" altLang="zh-CN" sz="1800" dirty="0">
                              <a:latin typeface="+mj-ea"/>
                              <a:ea typeface="+mj-ea"/>
                            </a:rPr>
                            <a:t>60+</a:t>
                          </a:r>
                          <a:r>
                            <a:rPr lang="zh-CN" altLang="en-US" sz="1800" dirty="0">
                              <a:latin typeface="+mj-ea"/>
                              <a:ea typeface="+mj-ea"/>
                            </a:rPr>
                            <a:t>优化目标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dirty="0">
                              <a:latin typeface="+mj-ea"/>
                              <a:ea typeface="+mj-ea"/>
                            </a:rPr>
                            <a:t>技术</a:t>
                          </a:r>
                          <a:r>
                            <a:rPr lang="en-US" altLang="zh-CN" sz="1800" dirty="0">
                              <a:latin typeface="+mj-ea"/>
                              <a:ea typeface="+mj-ea"/>
                            </a:rPr>
                            <a:t>owner</a:t>
                          </a:r>
                          <a:endParaRPr lang="zh-CN" altLang="en-US" sz="1800" dirty="0">
                            <a:latin typeface="+mj-ea"/>
                            <a:ea typeface="+mj-ea"/>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5822769"/>
                      </a:ext>
                    </a:extLst>
                  </a:tr>
                  <a:tr h="1348270">
                    <a:tc>
                      <a:txBody>
                        <a:bodyPr/>
                        <a:lstStyle/>
                        <a:p>
                          <a:endParaRPr lang="zh-CN"/>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 t="-145946" r="-271315" b="-163964"/>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8273" t="-145946" r="-30710" b="-163964"/>
                          </a:stretch>
                        </a:blipFill>
                      </a:tcPr>
                    </a:tc>
                    <a:tc>
                      <a:txBody>
                        <a:bodyPr/>
                        <a:lstStyle/>
                        <a:p>
                          <a:pPr algn="ctr"/>
                          <a:r>
                            <a:rPr lang="zh-CN" altLang="en-US" sz="1800" dirty="0">
                              <a:latin typeface="+mj-ea"/>
                              <a:ea typeface="+mj-ea"/>
                            </a:rPr>
                            <a:t>技术</a:t>
                          </a:r>
                          <a:r>
                            <a:rPr lang="en-US" altLang="zh-CN" sz="1800" dirty="0">
                              <a:latin typeface="+mj-ea"/>
                              <a:ea typeface="+mj-ea"/>
                            </a:rPr>
                            <a:t>owner</a:t>
                          </a:r>
                          <a:endParaRPr lang="zh-CN" altLang="en-US" sz="1800" dirty="0">
                            <a:latin typeface="+mj-ea"/>
                            <a:ea typeface="+mj-ea"/>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9637068"/>
                      </a:ext>
                    </a:extLst>
                  </a:tr>
                  <a:tr h="1101969">
                    <a:tc>
                      <a:txBody>
                        <a:bodyPr/>
                        <a:lstStyle/>
                        <a:p>
                          <a:endParaRPr lang="zh-CN"/>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 t="-301657" r="-271315" b="-101105"/>
                          </a:stretch>
                        </a:blip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kern="1200" dirty="0">
                              <a:solidFill>
                                <a:schemeClr val="dk1"/>
                              </a:solidFill>
                              <a:latin typeface="+mj-ea"/>
                              <a:ea typeface="+mj-ea"/>
                              <a:cs typeface="+mn-cs"/>
                            </a:rPr>
                            <a:t>消耗持续提升：日均消耗由</a:t>
                          </a:r>
                          <a:r>
                            <a:rPr lang="en-US" altLang="zh-CN" sz="1800" kern="1200" dirty="0">
                              <a:solidFill>
                                <a:schemeClr val="dk1"/>
                              </a:solidFill>
                              <a:latin typeface="+mj-ea"/>
                              <a:ea typeface="+mj-ea"/>
                              <a:cs typeface="+mn-cs"/>
                            </a:rPr>
                            <a:t>0</a:t>
                          </a:r>
                          <a:r>
                            <a:rPr lang="zh-CN" altLang="en-US" sz="1800" kern="1200" dirty="0">
                              <a:solidFill>
                                <a:schemeClr val="dk1"/>
                              </a:solidFill>
                              <a:latin typeface="+mj-ea"/>
                              <a:ea typeface="+mj-ea"/>
                              <a:cs typeface="+mn-cs"/>
                            </a:rPr>
                            <a:t>提升到</a:t>
                          </a:r>
                          <a:r>
                            <a:rPr lang="en-US" altLang="zh-CN" sz="1800" kern="1200" dirty="0">
                              <a:solidFill>
                                <a:schemeClr val="dk1"/>
                              </a:solidFill>
                              <a:latin typeface="+mj-ea"/>
                              <a:ea typeface="+mj-ea"/>
                              <a:cs typeface="+mn-cs"/>
                            </a:rPr>
                            <a:t>2000w+</a:t>
                          </a: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kern="1200" dirty="0">
                              <a:solidFill>
                                <a:schemeClr val="dk1"/>
                              </a:solidFill>
                              <a:latin typeface="+mj-ea"/>
                              <a:ea typeface="+mj-ea"/>
                              <a:cs typeface="+mn-cs"/>
                            </a:rPr>
                            <a:t>考核达标率持续提升：由</a:t>
                          </a:r>
                          <a:r>
                            <a:rPr lang="en-US" altLang="zh-CN" sz="1800" kern="1200" dirty="0">
                              <a:solidFill>
                                <a:schemeClr val="dk1"/>
                              </a:solidFill>
                              <a:latin typeface="+mj-ea"/>
                              <a:ea typeface="+mj-ea"/>
                              <a:cs typeface="+mn-cs"/>
                            </a:rPr>
                            <a:t>10%</a:t>
                          </a:r>
                          <a:r>
                            <a:rPr lang="zh-CN" altLang="en-US" sz="1800" kern="1200" dirty="0">
                              <a:solidFill>
                                <a:schemeClr val="dk1"/>
                              </a:solidFill>
                              <a:latin typeface="+mj-ea"/>
                              <a:ea typeface="+mj-ea"/>
                              <a:cs typeface="+mn-cs"/>
                            </a:rPr>
                            <a:t>提升到</a:t>
                          </a:r>
                          <a:r>
                            <a:rPr lang="en-US" altLang="zh-CN" sz="1800" kern="1200" dirty="0">
                              <a:solidFill>
                                <a:schemeClr val="dk1"/>
                              </a:solidFill>
                              <a:latin typeface="+mj-ea"/>
                              <a:ea typeface="+mj-ea"/>
                              <a:cs typeface="+mn-cs"/>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dirty="0">
                              <a:latin typeface="+mj-ea"/>
                              <a:ea typeface="+mj-ea"/>
                            </a:rPr>
                            <a:t>技术</a:t>
                          </a:r>
                          <a:r>
                            <a:rPr lang="en-US" altLang="zh-CN" sz="1800" dirty="0">
                              <a:latin typeface="+mj-ea"/>
                              <a:ea typeface="+mj-ea"/>
                            </a:rPr>
                            <a:t>owner</a:t>
                          </a:r>
                          <a:endParaRPr lang="zh-CN" altLang="en-US" sz="1800" dirty="0">
                            <a:latin typeface="+mj-ea"/>
                            <a:ea typeface="+mj-ea"/>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6894123"/>
                      </a:ext>
                    </a:extLst>
                  </a:tr>
                  <a:tr h="1101969">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800" b="0" kern="1200" dirty="0">
                              <a:solidFill>
                                <a:schemeClr val="tx1"/>
                              </a:solidFill>
                              <a:latin typeface="+mj-ea"/>
                              <a:ea typeface="+mj-ea"/>
                              <a:cs typeface="+mn-cs"/>
                            </a:rPr>
                            <a:t>微信流量位系统加强</a:t>
                          </a:r>
                          <a:endParaRPr lang="en-US" altLang="zh-CN" sz="1800" b="0" kern="1200" dirty="0">
                            <a:solidFill>
                              <a:schemeClr val="tx1"/>
                            </a:solidFill>
                            <a:latin typeface="+mj-ea"/>
                            <a:ea typeface="+mj-ea"/>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800" b="0" kern="1200" dirty="0">
                              <a:solidFill>
                                <a:schemeClr val="tx1"/>
                              </a:solidFill>
                              <a:latin typeface="+mj-ea"/>
                              <a:ea typeface="+mj-ea"/>
                              <a:cs typeface="+mn-cs"/>
                            </a:rPr>
                            <a:t>(2021H1 ~ </a:t>
                          </a:r>
                          <a:r>
                            <a:rPr lang="zh-CN" altLang="en-US" sz="1800" b="0" kern="1200" dirty="0">
                              <a:solidFill>
                                <a:schemeClr val="tx1"/>
                              </a:solidFill>
                              <a:latin typeface="+mj-ea"/>
                              <a:ea typeface="+mj-ea"/>
                              <a:cs typeface="+mn-cs"/>
                            </a:rPr>
                            <a:t>至今</a:t>
                          </a:r>
                          <a:r>
                            <a:rPr lang="en-US" altLang="zh-CN" sz="1800" b="0" kern="1200" dirty="0">
                              <a:solidFill>
                                <a:schemeClr val="tx1"/>
                              </a:solidFill>
                              <a:latin typeface="+mj-ea"/>
                              <a:ea typeface="+mj-ea"/>
                              <a:cs typeface="+mn-cs"/>
                            </a:rPr>
                            <a:t>)</a:t>
                          </a:r>
                          <a:endParaRPr lang="zh-CN" altLang="en-US" sz="1800" b="0" kern="1200" dirty="0">
                            <a:solidFill>
                              <a:schemeClr val="tx1"/>
                            </a:solidFill>
                            <a:latin typeface="+mj-ea"/>
                            <a:ea typeface="+mj-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b="0" kern="1200" dirty="0">
                              <a:solidFill>
                                <a:schemeClr val="tx1"/>
                              </a:solidFill>
                              <a:latin typeface="+mj-ea"/>
                              <a:ea typeface="+mj-ea"/>
                              <a:cs typeface="+mn-cs"/>
                            </a:rPr>
                            <a:t>消耗持续提升：日均消耗由</a:t>
                          </a:r>
                          <a:r>
                            <a:rPr lang="en-US" altLang="zh-CN" sz="1800" b="0" kern="1200" dirty="0">
                              <a:solidFill>
                                <a:schemeClr val="tx1"/>
                              </a:solidFill>
                              <a:latin typeface="+mj-ea"/>
                              <a:ea typeface="+mj-ea"/>
                              <a:cs typeface="+mn-cs"/>
                            </a:rPr>
                            <a:t>0</a:t>
                          </a:r>
                          <a:r>
                            <a:rPr lang="zh-CN" altLang="en-US" sz="1800" b="0" kern="1200" dirty="0">
                              <a:solidFill>
                                <a:schemeClr val="tx1"/>
                              </a:solidFill>
                              <a:latin typeface="+mj-ea"/>
                              <a:ea typeface="+mj-ea"/>
                              <a:cs typeface="+mn-cs"/>
                            </a:rPr>
                            <a:t>提升到</a:t>
                          </a:r>
                          <a:r>
                            <a:rPr lang="en-US" altLang="zh-CN" sz="1800" b="0" kern="1200" dirty="0">
                              <a:solidFill>
                                <a:schemeClr val="tx1"/>
                              </a:solidFill>
                              <a:latin typeface="+mj-ea"/>
                              <a:ea typeface="+mj-ea"/>
                              <a:cs typeface="+mn-cs"/>
                            </a:rPr>
                            <a:t>660w+</a:t>
                          </a: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b="0" kern="1200" dirty="0">
                              <a:solidFill>
                                <a:schemeClr val="tx1"/>
                              </a:solidFill>
                              <a:latin typeface="+mj-ea"/>
                              <a:ea typeface="+mj-ea"/>
                              <a:cs typeface="+mn-cs"/>
                            </a:rPr>
                            <a:t>后端效果提升明显：内测广告主整体后端效果提升</a:t>
                          </a:r>
                          <a:r>
                            <a:rPr lang="en-US" altLang="zh-CN" sz="1800" b="0" kern="1200" dirty="0">
                              <a:solidFill>
                                <a:schemeClr val="tx1"/>
                              </a:solidFill>
                              <a:latin typeface="+mj-ea"/>
                              <a:ea typeface="+mj-ea"/>
                              <a:cs typeface="+mn-cs"/>
                            </a:rPr>
                            <a:t>10%+</a:t>
                          </a:r>
                          <a:endParaRPr lang="zh-CN" altLang="en-US" sz="1800" b="0" kern="1200" dirty="0">
                            <a:solidFill>
                              <a:schemeClr val="tx1"/>
                            </a:solidFill>
                            <a:latin typeface="+mj-ea"/>
                            <a:ea typeface="+mj-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zh-CN" altLang="en-US" sz="1800" b="0" dirty="0">
                              <a:solidFill>
                                <a:schemeClr val="tx1"/>
                              </a:solidFill>
                              <a:latin typeface="+mj-ea"/>
                              <a:ea typeface="+mj-ea"/>
                            </a:rPr>
                            <a:t>技术</a:t>
                          </a:r>
                          <a:r>
                            <a:rPr lang="en-US" altLang="zh-CN" sz="1800" b="0" dirty="0">
                              <a:solidFill>
                                <a:schemeClr val="tx1"/>
                              </a:solidFill>
                              <a:latin typeface="+mj-ea"/>
                              <a:ea typeface="+mj-ea"/>
                            </a:rPr>
                            <a:t>owner</a:t>
                          </a:r>
                          <a:endParaRPr lang="zh-CN" altLang="en-US" sz="1800" b="0" dirty="0">
                            <a:solidFill>
                              <a:schemeClr val="tx1"/>
                            </a:solidFill>
                            <a:latin typeface="+mj-ea"/>
                            <a:ea typeface="+mj-ea"/>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9415813"/>
                      </a:ext>
                    </a:extLst>
                  </a:tr>
                </a:tbl>
              </a:graphicData>
            </a:graphic>
          </p:graphicFrame>
        </mc:Fallback>
      </mc:AlternateContent>
    </p:spTree>
    <p:extLst>
      <p:ext uri="{BB962C8B-B14F-4D97-AF65-F5344CB8AC3E}">
        <p14:creationId xmlns:p14="http://schemas.microsoft.com/office/powerpoint/2010/main" val="1707152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1FA6A0B4-BD38-419F-86A3-750C1B349F56}"/>
              </a:ext>
            </a:extLst>
          </p:cNvPr>
          <p:cNvGrpSpPr/>
          <p:nvPr/>
        </p:nvGrpSpPr>
        <p:grpSpPr>
          <a:xfrm>
            <a:off x="-1" y="0"/>
            <a:ext cx="12184064" cy="818826"/>
            <a:chOff x="-1" y="0"/>
            <a:chExt cx="12184064" cy="818826"/>
          </a:xfrm>
        </p:grpSpPr>
        <p:sp>
          <p:nvSpPr>
            <p:cNvPr id="23" name="矩形 22">
              <a:extLst>
                <a:ext uri="{FF2B5EF4-FFF2-40B4-BE49-F238E27FC236}">
                  <a16:creationId xmlns:a16="http://schemas.microsoft.com/office/drawing/2014/main" id="{6DD18559-3317-413F-8DEA-50E62B4F822A}"/>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4" name="组合 23">
              <a:extLst>
                <a:ext uri="{FF2B5EF4-FFF2-40B4-BE49-F238E27FC236}">
                  <a16:creationId xmlns:a16="http://schemas.microsoft.com/office/drawing/2014/main" id="{9ADF8EE0-66A2-4426-BF16-6776C84CE042}"/>
                </a:ext>
              </a:extLst>
            </p:cNvPr>
            <p:cNvGrpSpPr/>
            <p:nvPr/>
          </p:nvGrpSpPr>
          <p:grpSpPr>
            <a:xfrm>
              <a:off x="0" y="818826"/>
              <a:ext cx="12167232" cy="0"/>
              <a:chOff x="0" y="683817"/>
              <a:chExt cx="12167232" cy="0"/>
            </a:xfrm>
          </p:grpSpPr>
          <p:cxnSp>
            <p:nvCxnSpPr>
              <p:cNvPr id="25" name="直接连接符 24">
                <a:extLst>
                  <a:ext uri="{FF2B5EF4-FFF2-40B4-BE49-F238E27FC236}">
                    <a16:creationId xmlns:a16="http://schemas.microsoft.com/office/drawing/2014/main" id="{66FACF06-C70E-43E2-A62B-63BF920D3B2B}"/>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F32D15E6-82E3-4226-9297-AACFAE495E31}"/>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AD72D347-0F75-4898-BEC7-98503F244DE1}"/>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0CDFB7BE-3B7E-442C-8B39-B3E82ADBE20C}"/>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C4F2FB6-935A-4940-95A5-510DA9A22DE4}"/>
                  </a:ext>
                </a:extLst>
              </p:cNvPr>
              <p:cNvSpPr txBox="1"/>
              <p:nvPr/>
            </p:nvSpPr>
            <p:spPr>
              <a:xfrm>
                <a:off x="151635" y="162630"/>
                <a:ext cx="11925795" cy="523220"/>
              </a:xfrm>
              <a:prstGeom prst="rect">
                <a:avLst/>
              </a:prstGeom>
              <a:noFill/>
            </p:spPr>
            <p:txBody>
              <a:bodyPr wrap="square" rtlCol="0">
                <a:spAutoFit/>
              </a:bodyPr>
              <a:lstStyle/>
              <a:p>
                <a14:m>
                  <m:oMath xmlns:m="http://schemas.openxmlformats.org/officeDocument/2006/math">
                    <m:r>
                      <a:rPr lang="en-US" altLang="zh-CN" sz="2800" b="1" i="1" dirty="0" smtClean="0">
                        <a:latin typeface="Cambria Math" panose="02040503050406030204" pitchFamily="18" charset="0"/>
                        <a:ea typeface="+mj-ea"/>
                      </a:rPr>
                      <m:t>𝑸</m:t>
                    </m:r>
                    <m:r>
                      <a:rPr lang="en-US" altLang="zh-CN" sz="2800" b="1" i="1" dirty="0" smtClean="0">
                        <a:latin typeface="Cambria Math" panose="02040503050406030204" pitchFamily="18" charset="0"/>
                        <a:ea typeface="+mj-ea"/>
                      </a:rPr>
                      <m:t>𝟏</m:t>
                    </m:r>
                  </m:oMath>
                </a14:m>
                <a:r>
                  <a:rPr lang="zh-CN" altLang="en-US" sz="2800" b="1" dirty="0">
                    <a:latin typeface="+mj-ea"/>
                    <a:ea typeface="+mj-ea"/>
                  </a:rPr>
                  <a:t>：</a:t>
                </a:r>
                <a14:m>
                  <m:oMath xmlns:m="http://schemas.openxmlformats.org/officeDocument/2006/math">
                    <m:r>
                      <a:rPr lang="en-US" altLang="zh-CN" sz="2800" b="1" i="1" smtClean="0">
                        <a:latin typeface="Cambria Math" panose="02040503050406030204" pitchFamily="18" charset="0"/>
                        <a:ea typeface="+mj-ea"/>
                      </a:rPr>
                      <m:t>𝒍𝒊𝒈𝒉𝒕𝒈𝒃𝒎</m:t>
                    </m:r>
                  </m:oMath>
                </a14:m>
                <a:r>
                  <a:rPr lang="zh-CN" altLang="en-US" sz="2800" b="1" dirty="0">
                    <a:latin typeface="+mj-ea"/>
                    <a:ea typeface="+mj-ea"/>
                  </a:rPr>
                  <a:t>泛化性差，无法支持增量训练</a:t>
                </a:r>
              </a:p>
            </p:txBody>
          </p:sp>
        </mc:Choice>
        <mc:Fallback xmlns="">
          <p:sp>
            <p:nvSpPr>
              <p:cNvPr id="29" name="文本框 28">
                <a:extLst>
                  <a:ext uri="{FF2B5EF4-FFF2-40B4-BE49-F238E27FC236}">
                    <a16:creationId xmlns:a16="http://schemas.microsoft.com/office/drawing/2014/main" id="{6C4F2FB6-935A-4940-95A5-510DA9A22DE4}"/>
                  </a:ext>
                </a:extLst>
              </p:cNvPr>
              <p:cNvSpPr txBox="1">
                <a:spLocks noRot="1" noChangeAspect="1" noMove="1" noResize="1" noEditPoints="1" noAdjustHandles="1" noChangeArrowheads="1" noChangeShapeType="1" noTextEdit="1"/>
              </p:cNvSpPr>
              <p:nvPr/>
            </p:nvSpPr>
            <p:spPr>
              <a:xfrm>
                <a:off x="151635" y="162630"/>
                <a:ext cx="11925795" cy="523220"/>
              </a:xfrm>
              <a:prstGeom prst="rect">
                <a:avLst/>
              </a:prstGeom>
              <a:blipFill>
                <a:blip r:embed="rId3"/>
                <a:stretch>
                  <a:fillRect t="-12791"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AA672EC-EBA3-4C25-B5F2-3FD48F05F590}"/>
                  </a:ext>
                </a:extLst>
              </p:cNvPr>
              <p:cNvSpPr txBox="1"/>
              <p:nvPr/>
            </p:nvSpPr>
            <p:spPr>
              <a:xfrm>
                <a:off x="151635" y="962526"/>
                <a:ext cx="5895597" cy="418191"/>
              </a:xfrm>
              <a:prstGeom prst="rect">
                <a:avLst/>
              </a:prstGeom>
              <a:noFill/>
            </p:spPr>
            <p:txBody>
              <a:bodyPr wrap="square" rtlCol="0">
                <a:spAutoFit/>
              </a:bodyPr>
              <a:lstStyle/>
              <a:p>
                <a:pPr>
                  <a:lnSpc>
                    <a:spcPct val="150000"/>
                  </a:lnSpc>
                </a:pPr>
                <a:r>
                  <a:rPr lang="zh-CN" altLang="en-US" sz="1600" dirty="0">
                    <a:latin typeface="+mj-ea"/>
                    <a:ea typeface="+mj-ea"/>
                  </a:rPr>
                  <a:t>优化采样和</a:t>
                </a:r>
                <a14:m>
                  <m:oMath xmlns:m="http://schemas.openxmlformats.org/officeDocument/2006/math">
                    <m:r>
                      <a:rPr lang="en-US" altLang="zh-CN" sz="1600" b="0" i="1" smtClean="0">
                        <a:latin typeface="Cambria Math" panose="02040503050406030204" pitchFamily="18" charset="0"/>
                        <a:ea typeface="+mj-ea"/>
                      </a:rPr>
                      <m:t>𝑒𝑎𝑟𝑙𝑦</m:t>
                    </m:r>
                    <m:r>
                      <a:rPr lang="en-US" altLang="zh-CN" sz="1600" b="0" i="1" smtClean="0">
                        <a:latin typeface="Cambria Math" panose="02040503050406030204" pitchFamily="18" charset="0"/>
                        <a:ea typeface="+mj-ea"/>
                      </a:rPr>
                      <m:t>−</m:t>
                    </m:r>
                    <m:r>
                      <a:rPr lang="en-US" altLang="zh-CN" sz="1600" b="0" i="1" smtClean="0">
                        <a:latin typeface="Cambria Math" panose="02040503050406030204" pitchFamily="18" charset="0"/>
                        <a:ea typeface="+mj-ea"/>
                      </a:rPr>
                      <m:t>𝑠𝑡𝑜𝑝𝑝𝑖𝑛𝑔</m:t>
                    </m:r>
                  </m:oMath>
                </a14:m>
                <a:r>
                  <a:rPr lang="zh-CN" altLang="en-US" sz="1600" dirty="0">
                    <a:latin typeface="+mj-ea"/>
                    <a:ea typeface="+mj-ea"/>
                  </a:rPr>
                  <a:t>机制后，后端效果有提升</a:t>
                </a:r>
              </a:p>
            </p:txBody>
          </p:sp>
        </mc:Choice>
        <mc:Fallback xmlns="">
          <p:sp>
            <p:nvSpPr>
              <p:cNvPr id="2" name="文本框 1">
                <a:extLst>
                  <a:ext uri="{FF2B5EF4-FFF2-40B4-BE49-F238E27FC236}">
                    <a16:creationId xmlns:a16="http://schemas.microsoft.com/office/drawing/2014/main" id="{3AA672EC-EBA3-4C25-B5F2-3FD48F05F590}"/>
                  </a:ext>
                </a:extLst>
              </p:cNvPr>
              <p:cNvSpPr txBox="1">
                <a:spLocks noRot="1" noChangeAspect="1" noMove="1" noResize="1" noEditPoints="1" noAdjustHandles="1" noChangeArrowheads="1" noChangeShapeType="1" noTextEdit="1"/>
              </p:cNvSpPr>
              <p:nvPr/>
            </p:nvSpPr>
            <p:spPr>
              <a:xfrm>
                <a:off x="151635" y="962526"/>
                <a:ext cx="5895597" cy="418191"/>
              </a:xfrm>
              <a:prstGeom prst="rect">
                <a:avLst/>
              </a:prstGeom>
              <a:blipFill>
                <a:blip r:embed="rId4"/>
                <a:stretch>
                  <a:fillRect l="-620" b="-19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815518A0-6A4A-4CA0-A8AC-7EBB71CC4171}"/>
                  </a:ext>
                </a:extLst>
              </p:cNvPr>
              <p:cNvGraphicFramePr>
                <a:graphicFrameLocks noGrp="1"/>
              </p:cNvGraphicFramePr>
              <p:nvPr>
                <p:extLst>
                  <p:ext uri="{D42A27DB-BD31-4B8C-83A1-F6EECF244321}">
                    <p14:modId xmlns:p14="http://schemas.microsoft.com/office/powerpoint/2010/main" val="617488953"/>
                  </p:ext>
                </p:extLst>
              </p:nvPr>
            </p:nvGraphicFramePr>
            <p:xfrm>
              <a:off x="296779" y="1495425"/>
              <a:ext cx="5210572" cy="1828275"/>
            </p:xfrm>
            <a:graphic>
              <a:graphicData uri="http://schemas.openxmlformats.org/drawingml/2006/table">
                <a:tbl>
                  <a:tblPr>
                    <a:tableStyleId>{5940675A-B579-460E-94D1-54222C63F5DA}</a:tableStyleId>
                  </a:tblPr>
                  <a:tblGrid>
                    <a:gridCol w="741446">
                      <a:extLst>
                        <a:ext uri="{9D8B030D-6E8A-4147-A177-3AD203B41FA5}">
                          <a16:colId xmlns:a16="http://schemas.microsoft.com/office/drawing/2014/main" val="2064938452"/>
                        </a:ext>
                      </a:extLst>
                    </a:gridCol>
                    <a:gridCol w="939044">
                      <a:extLst>
                        <a:ext uri="{9D8B030D-6E8A-4147-A177-3AD203B41FA5}">
                          <a16:colId xmlns:a16="http://schemas.microsoft.com/office/drawing/2014/main" val="2117157984"/>
                        </a:ext>
                      </a:extLst>
                    </a:gridCol>
                    <a:gridCol w="2152402">
                      <a:extLst>
                        <a:ext uri="{9D8B030D-6E8A-4147-A177-3AD203B41FA5}">
                          <a16:colId xmlns:a16="http://schemas.microsoft.com/office/drawing/2014/main" val="1102939402"/>
                        </a:ext>
                      </a:extLst>
                    </a:gridCol>
                    <a:gridCol w="1377680">
                      <a:extLst>
                        <a:ext uri="{9D8B030D-6E8A-4147-A177-3AD203B41FA5}">
                          <a16:colId xmlns:a16="http://schemas.microsoft.com/office/drawing/2014/main" val="4036535389"/>
                        </a:ext>
                      </a:extLst>
                    </a:gridCol>
                  </a:tblGrid>
                  <a:tr h="540601">
                    <a:tc>
                      <a:txBody>
                        <a:bodyPr/>
                        <a:lstStyle/>
                        <a:p>
                          <a:pPr algn="ctr" fontAlgn="ctr">
                            <a:lnSpc>
                              <a:spcPct val="100000"/>
                            </a:lnSpc>
                          </a:pPr>
                          <a:r>
                            <a:rPr lang="zh-CN" altLang="en-US" sz="1400" b="1" u="none" strike="noStrike" dirty="0">
                              <a:solidFill>
                                <a:schemeClr val="tx1"/>
                              </a:solidFill>
                              <a:effectLst/>
                              <a:latin typeface="+mj-ea"/>
                              <a:ea typeface="+mj-ea"/>
                            </a:rPr>
                            <a:t>广告主</a:t>
                          </a:r>
                          <a:endParaRPr lang="zh-CN" altLang="en-US" sz="1400" b="1" i="0" u="none" strike="noStrike" dirty="0">
                            <a:solidFill>
                              <a:schemeClr val="tx1"/>
                            </a:solidFill>
                            <a:effectLst/>
                            <a:latin typeface="+mj-ea"/>
                            <a:ea typeface="+mj-ea"/>
                          </a:endParaRPr>
                        </a:p>
                      </a:txBody>
                      <a:tcPr marL="0" marR="0" marT="0" marB="0" anchor="ctr"/>
                    </a:tc>
                    <a:tc>
                      <a:txBody>
                        <a:bodyPr/>
                        <a:lstStyle/>
                        <a:p>
                          <a:pPr algn="ctr" fontAlgn="ctr">
                            <a:lnSpc>
                              <a:spcPct val="100000"/>
                            </a:lnSpc>
                          </a:pPr>
                          <a:r>
                            <a:rPr lang="zh-CN" altLang="en-US" sz="1400" b="1" u="none" strike="noStrike" dirty="0">
                              <a:solidFill>
                                <a:schemeClr val="tx1"/>
                              </a:solidFill>
                              <a:effectLst/>
                              <a:latin typeface="+mj-ea"/>
                              <a:ea typeface="+mj-ea"/>
                            </a:rPr>
                            <a:t>后端加强点</a:t>
                          </a:r>
                          <a:endParaRPr lang="zh-CN" altLang="en-US" sz="1400" b="1" i="0" u="none" strike="noStrike" dirty="0">
                            <a:solidFill>
                              <a:schemeClr val="tx1"/>
                            </a:solidFill>
                            <a:effectLst/>
                            <a:latin typeface="+mj-ea"/>
                            <a:ea typeface="+mj-ea"/>
                          </a:endParaRPr>
                        </a:p>
                      </a:txBody>
                      <a:tcPr marL="0" marR="0" marT="0" marB="0" anchor="ctr"/>
                    </a:tc>
                    <a:tc>
                      <a:txBody>
                        <a:bodyPr/>
                        <a:lstStyle/>
                        <a:p>
                          <a:pPr algn="ctr" fontAlgn="ctr">
                            <a:lnSpc>
                              <a:spcPct val="100000"/>
                            </a:lnSpc>
                          </a:pPr>
                          <a:r>
                            <a:rPr lang="zh-CN" altLang="en-US" sz="1400" b="1" u="none" strike="noStrike" dirty="0">
                              <a:solidFill>
                                <a:schemeClr val="tx1"/>
                              </a:solidFill>
                              <a:effectLst/>
                              <a:latin typeface="+mj-ea"/>
                              <a:ea typeface="+mj-ea"/>
                            </a:rPr>
                            <a:t>后端效果</a:t>
                          </a:r>
                          <a:r>
                            <a:rPr lang="en-US" altLang="zh-CN" sz="1400" b="1" u="none" strike="noStrike" dirty="0">
                              <a:solidFill>
                                <a:schemeClr val="tx1"/>
                              </a:solidFill>
                              <a:effectLst/>
                              <a:latin typeface="+mj-ea"/>
                              <a:ea typeface="+mj-ea"/>
                            </a:rPr>
                            <a:t>(</a:t>
                          </a:r>
                          <a:r>
                            <a:rPr lang="zh-CN" altLang="en-US" sz="1400" b="1" u="none" strike="noStrike" dirty="0">
                              <a:solidFill>
                                <a:schemeClr val="tx1"/>
                              </a:solidFill>
                              <a:effectLst/>
                              <a:latin typeface="+mj-ea"/>
                              <a:ea typeface="+mj-ea"/>
                            </a:rPr>
                            <a:t>绝对提升</a:t>
                          </a:r>
                          <a:r>
                            <a:rPr lang="en-US" altLang="zh-CN" sz="1400" b="1" u="none" strike="noStrike" dirty="0">
                              <a:solidFill>
                                <a:schemeClr val="tx1"/>
                              </a:solidFill>
                              <a:effectLst/>
                              <a:latin typeface="+mj-ea"/>
                              <a:ea typeface="+mj-ea"/>
                            </a:rPr>
                            <a:t>)</a:t>
                          </a:r>
                          <a:endParaRPr lang="zh-CN" altLang="en-US" sz="1400" b="1" i="0" u="none" strike="noStrike" dirty="0">
                            <a:solidFill>
                              <a:schemeClr val="tx1"/>
                            </a:solidFill>
                            <a:effectLst/>
                            <a:latin typeface="+mj-ea"/>
                            <a:ea typeface="+mj-ea"/>
                          </a:endParaRPr>
                        </a:p>
                      </a:txBody>
                      <a:tcPr marL="0" marR="0" marT="0" marB="0" anchor="ctr"/>
                    </a:tc>
                    <a:tc>
                      <a:txBody>
                        <a:bodyPr/>
                        <a:lstStyle/>
                        <a:p>
                          <a:pPr algn="ctr" fontAlgn="ctr">
                            <a:lnSpc>
                              <a:spcPct val="100000"/>
                            </a:lnSpc>
                          </a:pPr>
                          <a:r>
                            <a:rPr lang="zh-CN" altLang="en-US" sz="1400" b="1" u="none" strike="noStrike" dirty="0">
                              <a:solidFill>
                                <a:schemeClr val="tx1"/>
                              </a:solidFill>
                              <a:effectLst/>
                              <a:latin typeface="+mj-ea"/>
                              <a:ea typeface="+mj-ea"/>
                            </a:rPr>
                            <a:t>对接产品</a:t>
                          </a:r>
                          <a:r>
                            <a:rPr lang="en-US" altLang="zh-CN" sz="1400" b="1" u="none" strike="noStrike" dirty="0">
                              <a:solidFill>
                                <a:schemeClr val="tx1"/>
                              </a:solidFill>
                              <a:effectLst/>
                              <a:latin typeface="+mj-ea"/>
                              <a:ea typeface="+mj-ea"/>
                            </a:rPr>
                            <a:t>/</a:t>
                          </a:r>
                          <a:r>
                            <a:rPr lang="zh-CN" altLang="en-US" sz="1400" b="1" u="none" strike="noStrike" dirty="0">
                              <a:solidFill>
                                <a:schemeClr val="tx1"/>
                              </a:solidFill>
                              <a:effectLst/>
                              <a:latin typeface="+mj-ea"/>
                              <a:ea typeface="+mj-ea"/>
                            </a:rPr>
                            <a:t>运营</a:t>
                          </a:r>
                          <a:endParaRPr lang="zh-CN" altLang="en-US" sz="1400" b="1" i="0" u="none" strike="noStrike" dirty="0">
                            <a:solidFill>
                              <a:schemeClr val="tx1"/>
                            </a:solidFill>
                            <a:effectLst/>
                            <a:latin typeface="+mj-ea"/>
                            <a:ea typeface="+mj-ea"/>
                          </a:endParaRPr>
                        </a:p>
                      </a:txBody>
                      <a:tcPr marL="0" marR="0" marT="0" marB="0" anchor="ctr"/>
                    </a:tc>
                    <a:extLst>
                      <a:ext uri="{0D108BD9-81ED-4DB2-BD59-A6C34878D82A}">
                        <a16:rowId xmlns:a16="http://schemas.microsoft.com/office/drawing/2014/main" val="3628611872"/>
                      </a:ext>
                    </a:extLst>
                  </a:tr>
                  <a:tr h="705492">
                    <a:tc>
                      <a:txBody>
                        <a:bodyPr/>
                        <a:lstStyle/>
                        <a:p>
                          <a:pPr algn="ctr" fontAlgn="ctr">
                            <a:lnSpc>
                              <a:spcPct val="100000"/>
                            </a:lnSpc>
                          </a:pPr>
                          <a:r>
                            <a:rPr lang="en-US" altLang="zh-CN" sz="1400" b="0" i="0" u="none" strike="noStrike" dirty="0">
                              <a:solidFill>
                                <a:srgbClr val="000000"/>
                              </a:solidFill>
                              <a:effectLst/>
                              <a:latin typeface="+mj-ea"/>
                              <a:ea typeface="+mj-ea"/>
                            </a:rPr>
                            <a:t>37</a:t>
                          </a:r>
                          <a:r>
                            <a:rPr lang="zh-CN" altLang="en-US" sz="1400" b="0" i="0" u="none" strike="noStrike" dirty="0">
                              <a:solidFill>
                                <a:srgbClr val="000000"/>
                              </a:solidFill>
                              <a:effectLst/>
                              <a:latin typeface="+mj-ea"/>
                              <a:ea typeface="+mj-ea"/>
                            </a:rPr>
                            <a:t>斗罗</a:t>
                          </a:r>
                        </a:p>
                      </a:txBody>
                      <a:tcPr marL="0" marR="0" marT="0" marB="0" anchor="ctr"/>
                    </a:tc>
                    <a:tc>
                      <a:txBody>
                        <a:bodyPr/>
                        <a:lstStyle/>
                        <a:p>
                          <a:pPr algn="ctr" fontAlgn="ctr">
                            <a:lnSpc>
                              <a:spcPct val="100000"/>
                            </a:lnSpc>
                          </a:pPr>
                          <a:r>
                            <a:rPr lang="zh-CN" altLang="en-US" sz="1400" u="none" strike="noStrike" dirty="0">
                              <a:effectLst/>
                              <a:latin typeface="+mj-ea"/>
                              <a:ea typeface="+mj-ea"/>
                            </a:rPr>
                            <a:t>首日</a:t>
                          </a:r>
                          <a:r>
                            <a:rPr lang="en-US" altLang="zh-CN" sz="1400" u="none" strike="noStrike" dirty="0">
                              <a:effectLst/>
                              <a:latin typeface="+mj-ea"/>
                              <a:ea typeface="+mj-ea"/>
                            </a:rPr>
                            <a:t>ROI/7</a:t>
                          </a:r>
                          <a:r>
                            <a:rPr lang="zh-CN" altLang="en-US" sz="1400" u="none" strike="noStrike" dirty="0">
                              <a:effectLst/>
                              <a:latin typeface="+mj-ea"/>
                              <a:ea typeface="+mj-ea"/>
                            </a:rPr>
                            <a:t>日</a:t>
                          </a:r>
                          <a:r>
                            <a:rPr lang="en-US" altLang="zh-CN" sz="1400" u="none" strike="noStrike" dirty="0">
                              <a:effectLst/>
                              <a:latin typeface="+mj-ea"/>
                              <a:ea typeface="+mj-ea"/>
                            </a:rPr>
                            <a:t>ROI</a:t>
                          </a:r>
                          <a:endParaRPr lang="zh-CN" altLang="en-US" sz="1400" b="0" i="0" u="none" strike="noStrike" dirty="0">
                            <a:solidFill>
                              <a:srgbClr val="000000"/>
                            </a:solidFill>
                            <a:effectLst/>
                            <a:latin typeface="+mj-ea"/>
                            <a:ea typeface="+mj-ea"/>
                          </a:endParaRPr>
                        </a:p>
                      </a:txBody>
                      <a:tcPr marL="0" marR="0" marT="0" marB="0" anchor="ctr"/>
                    </a:tc>
                    <a:tc>
                      <a:txBody>
                        <a:bodyPr/>
                        <a:lstStyle/>
                        <a:p>
                          <a:pPr algn="ctr" fontAlgn="ctr">
                            <a:lnSpc>
                              <a:spcPct val="100000"/>
                            </a:lnSpc>
                          </a:pPr>
                          <a:r>
                            <a:rPr lang="zh-CN" altLang="en-US" sz="1400" b="0" i="0" u="none" strike="noStrike" dirty="0">
                              <a:solidFill>
                                <a:srgbClr val="000000"/>
                              </a:solidFill>
                              <a:effectLst/>
                              <a:latin typeface="+mj-ea"/>
                              <a:ea typeface="+mj-ea"/>
                            </a:rPr>
                            <a:t>首日</a:t>
                          </a:r>
                          <a:r>
                            <a:rPr lang="en-US" altLang="zh-CN" sz="1400" b="0" i="0" u="none" strike="noStrike" dirty="0">
                              <a:solidFill>
                                <a:srgbClr val="000000"/>
                              </a:solidFill>
                              <a:effectLst/>
                              <a:latin typeface="+mj-ea"/>
                              <a:ea typeface="+mj-ea"/>
                            </a:rPr>
                            <a:t>ROI+2.36%</a:t>
                          </a:r>
                          <a:r>
                            <a:rPr lang="zh-CN" altLang="en-US" sz="1400" b="0" i="0" u="none" strike="noStrike" dirty="0">
                              <a:solidFill>
                                <a:srgbClr val="000000"/>
                              </a:solidFill>
                              <a:effectLst/>
                              <a:latin typeface="+mj-ea"/>
                              <a:ea typeface="+mj-ea"/>
                            </a:rPr>
                            <a:t>，</a:t>
                          </a:r>
                          <a:r>
                            <a:rPr lang="en-US" altLang="zh-CN" sz="1400" b="0" i="0" u="none" strike="noStrike" dirty="0">
                              <a:solidFill>
                                <a:srgbClr val="000000"/>
                              </a:solidFill>
                              <a:effectLst/>
                              <a:latin typeface="+mj-ea"/>
                              <a:ea typeface="+mj-ea"/>
                            </a:rPr>
                            <a:t>7</a:t>
                          </a:r>
                          <a:r>
                            <a:rPr lang="zh-CN" altLang="en-US" sz="1400" b="0" i="0" u="none" strike="noStrike" dirty="0">
                              <a:solidFill>
                                <a:srgbClr val="000000"/>
                              </a:solidFill>
                              <a:effectLst/>
                              <a:latin typeface="+mj-ea"/>
                              <a:ea typeface="+mj-ea"/>
                            </a:rPr>
                            <a:t>日</a:t>
                          </a:r>
                          <a:r>
                            <a:rPr lang="en-US" altLang="zh-CN" sz="1400" b="0" i="0" u="none" strike="noStrike" dirty="0">
                              <a:solidFill>
                                <a:srgbClr val="000000"/>
                              </a:solidFill>
                              <a:effectLst/>
                              <a:latin typeface="+mj-ea"/>
                              <a:ea typeface="+mj-ea"/>
                            </a:rPr>
                            <a:t>ROI+6.92%</a:t>
                          </a:r>
                        </a:p>
                      </a:txBody>
                      <a:tcPr marL="0" marR="0" marT="0" marB="0" anchor="ctr"/>
                    </a:tc>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lang="en-US" sz="1400" b="0" i="1" u="none" strike="noStrike" smtClean="0">
                                    <a:solidFill>
                                      <a:srgbClr val="000000"/>
                                    </a:solidFill>
                                    <a:effectLst/>
                                    <a:latin typeface="Cambria Math" panose="02040503050406030204" pitchFamily="18" charset="0"/>
                                    <a:ea typeface="+mj-ea"/>
                                  </a:rPr>
                                  <m:t>𝑙𝑢𝑐𝑖𝑙𝑙𝑎𝑥𝑖𝑎𝑜</m:t>
                                </m:r>
                              </m:oMath>
                            </m:oMathPara>
                          </a14:m>
                          <a:endParaRPr lang="en-US" sz="1400" b="0" i="0" u="none" strike="noStrike" dirty="0">
                            <a:solidFill>
                              <a:srgbClr val="000000"/>
                            </a:solidFill>
                            <a:effectLst/>
                            <a:latin typeface="+mj-ea"/>
                            <a:ea typeface="+mj-ea"/>
                          </a:endParaRPr>
                        </a:p>
                      </a:txBody>
                      <a:tcPr marL="0" marR="0" marT="0" marB="0" anchor="ctr"/>
                    </a:tc>
                    <a:extLst>
                      <a:ext uri="{0D108BD9-81ED-4DB2-BD59-A6C34878D82A}">
                        <a16:rowId xmlns:a16="http://schemas.microsoft.com/office/drawing/2014/main" val="3245708337"/>
                      </a:ext>
                    </a:extLst>
                  </a:tr>
                  <a:tr h="582182">
                    <a:tc>
                      <a:txBody>
                        <a:bodyPr/>
                        <a:lstStyle/>
                        <a:p>
                          <a:pPr algn="ctr" fontAlgn="ctr">
                            <a:lnSpc>
                              <a:spcPct val="100000"/>
                            </a:lnSpc>
                          </a:pPr>
                          <a:r>
                            <a:rPr lang="en-US" altLang="zh-CN" sz="1400" b="0" i="0" u="none" strike="noStrike" dirty="0">
                              <a:solidFill>
                                <a:srgbClr val="000000"/>
                              </a:solidFill>
                              <a:effectLst/>
                              <a:latin typeface="+mj-ea"/>
                              <a:ea typeface="+mj-ea"/>
                            </a:rPr>
                            <a:t>B</a:t>
                          </a:r>
                          <a:r>
                            <a:rPr lang="zh-CN" altLang="en-US" sz="1400" b="0" i="0" u="none" strike="noStrike" dirty="0">
                              <a:solidFill>
                                <a:srgbClr val="000000"/>
                              </a:solidFill>
                              <a:effectLst/>
                              <a:latin typeface="+mj-ea"/>
                              <a:ea typeface="+mj-ea"/>
                            </a:rPr>
                            <a:t>站游戏</a:t>
                          </a:r>
                        </a:p>
                      </a:txBody>
                      <a:tcPr marL="0" marR="0" marT="0" marB="0" anchor="ct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zh-CN" altLang="en-US" sz="1400" dirty="0">
                              <a:latin typeface="+mj-ea"/>
                              <a:ea typeface="+mj-ea"/>
                            </a:rPr>
                            <a:t>次留</a:t>
                          </a:r>
                          <a:r>
                            <a:rPr lang="en-US" altLang="zh-CN" sz="1400" dirty="0">
                              <a:latin typeface="+mj-ea"/>
                              <a:ea typeface="+mj-ea"/>
                            </a:rPr>
                            <a:t>/7</a:t>
                          </a:r>
                          <a:r>
                            <a:rPr lang="zh-CN" altLang="en-US" sz="1400" dirty="0">
                              <a:latin typeface="+mj-ea"/>
                              <a:ea typeface="+mj-ea"/>
                            </a:rPr>
                            <a:t>留</a:t>
                          </a:r>
                        </a:p>
                      </a:txBody>
                      <a:tcPr anchor="ctr"/>
                    </a:tc>
                    <a:tc>
                      <a:txBody>
                        <a:bodyPr/>
                        <a:lstStyle/>
                        <a:p>
                          <a:pPr algn="ctr">
                            <a:lnSpc>
                              <a:spcPct val="100000"/>
                            </a:lnSpc>
                          </a:pPr>
                          <a:r>
                            <a:rPr lang="zh-CN" altLang="en-US" sz="1400" dirty="0">
                              <a:latin typeface="+mj-ea"/>
                              <a:ea typeface="+mj-ea"/>
                            </a:rPr>
                            <a:t>次留率</a:t>
                          </a:r>
                          <a:r>
                            <a:rPr lang="en-US" altLang="zh-CN" sz="1400" dirty="0">
                              <a:latin typeface="+mj-ea"/>
                              <a:ea typeface="+mj-ea"/>
                            </a:rPr>
                            <a:t>+5.88%</a:t>
                          </a:r>
                          <a:r>
                            <a:rPr lang="zh-CN" altLang="en-US" sz="1400" dirty="0">
                              <a:latin typeface="+mj-ea"/>
                              <a:ea typeface="+mj-ea"/>
                            </a:rPr>
                            <a:t>，</a:t>
                          </a:r>
                          <a:r>
                            <a:rPr lang="en-US" altLang="zh-CN" sz="1400" dirty="0">
                              <a:latin typeface="+mj-ea"/>
                              <a:ea typeface="+mj-ea"/>
                            </a:rPr>
                            <a:t>7</a:t>
                          </a:r>
                          <a:r>
                            <a:rPr lang="zh-CN" altLang="en-US" sz="1400" dirty="0">
                              <a:latin typeface="+mj-ea"/>
                              <a:ea typeface="+mj-ea"/>
                            </a:rPr>
                            <a:t>留率</a:t>
                          </a:r>
                          <a:r>
                            <a:rPr lang="en-US" altLang="zh-CN" sz="1400" dirty="0">
                              <a:latin typeface="+mj-ea"/>
                              <a:ea typeface="+mj-ea"/>
                            </a:rPr>
                            <a:t>+3.52%</a:t>
                          </a:r>
                          <a:endParaRPr lang="zh-CN" altLang="en-US" sz="1400" dirty="0">
                            <a:latin typeface="+mj-ea"/>
                            <a:ea typeface="+mj-ea"/>
                          </a:endParaRPr>
                        </a:p>
                      </a:txBody>
                      <a:tcPr anchor="ctr"/>
                    </a:tc>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lang="en-US" sz="1400" b="0" i="1" u="none" strike="noStrike" smtClean="0">
                                    <a:solidFill>
                                      <a:srgbClr val="000000"/>
                                    </a:solidFill>
                                    <a:effectLst/>
                                    <a:latin typeface="Cambria Math" panose="02040503050406030204" pitchFamily="18" charset="0"/>
                                    <a:ea typeface="+mj-ea"/>
                                  </a:rPr>
                                  <m:t>𝑗𝑜𝑠𝑎𝑛𝑤𝑢</m:t>
                                </m:r>
                              </m:oMath>
                            </m:oMathPara>
                          </a14:m>
                          <a:endParaRPr lang="en-US" sz="1400" b="0" i="0" u="none" strike="noStrike" dirty="0">
                            <a:solidFill>
                              <a:srgbClr val="000000"/>
                            </a:solidFill>
                            <a:effectLst/>
                            <a:latin typeface="+mj-ea"/>
                            <a:ea typeface="+mj-ea"/>
                          </a:endParaRPr>
                        </a:p>
                      </a:txBody>
                      <a:tcPr marL="0" marR="0" marT="0" marB="0" anchor="ctr"/>
                    </a:tc>
                    <a:extLst>
                      <a:ext uri="{0D108BD9-81ED-4DB2-BD59-A6C34878D82A}">
                        <a16:rowId xmlns:a16="http://schemas.microsoft.com/office/drawing/2014/main" val="633738270"/>
                      </a:ext>
                    </a:extLst>
                  </a:tr>
                </a:tbl>
              </a:graphicData>
            </a:graphic>
          </p:graphicFrame>
        </mc:Choice>
        <mc:Fallback xmlns="">
          <p:graphicFrame>
            <p:nvGraphicFramePr>
              <p:cNvPr id="6" name="表格 5">
                <a:extLst>
                  <a:ext uri="{FF2B5EF4-FFF2-40B4-BE49-F238E27FC236}">
                    <a16:creationId xmlns:a16="http://schemas.microsoft.com/office/drawing/2014/main" id="{815518A0-6A4A-4CA0-A8AC-7EBB71CC4171}"/>
                  </a:ext>
                </a:extLst>
              </p:cNvPr>
              <p:cNvGraphicFramePr>
                <a:graphicFrameLocks noGrp="1"/>
              </p:cNvGraphicFramePr>
              <p:nvPr>
                <p:extLst>
                  <p:ext uri="{D42A27DB-BD31-4B8C-83A1-F6EECF244321}">
                    <p14:modId xmlns:p14="http://schemas.microsoft.com/office/powerpoint/2010/main" val="617488953"/>
                  </p:ext>
                </p:extLst>
              </p:nvPr>
            </p:nvGraphicFramePr>
            <p:xfrm>
              <a:off x="296779" y="1495425"/>
              <a:ext cx="5210572" cy="1828275"/>
            </p:xfrm>
            <a:graphic>
              <a:graphicData uri="http://schemas.openxmlformats.org/drawingml/2006/table">
                <a:tbl>
                  <a:tblPr>
                    <a:tableStyleId>{5940675A-B579-460E-94D1-54222C63F5DA}</a:tableStyleId>
                  </a:tblPr>
                  <a:tblGrid>
                    <a:gridCol w="741446">
                      <a:extLst>
                        <a:ext uri="{9D8B030D-6E8A-4147-A177-3AD203B41FA5}">
                          <a16:colId xmlns:a16="http://schemas.microsoft.com/office/drawing/2014/main" val="2064938452"/>
                        </a:ext>
                      </a:extLst>
                    </a:gridCol>
                    <a:gridCol w="939044">
                      <a:extLst>
                        <a:ext uri="{9D8B030D-6E8A-4147-A177-3AD203B41FA5}">
                          <a16:colId xmlns:a16="http://schemas.microsoft.com/office/drawing/2014/main" val="2117157984"/>
                        </a:ext>
                      </a:extLst>
                    </a:gridCol>
                    <a:gridCol w="2152402">
                      <a:extLst>
                        <a:ext uri="{9D8B030D-6E8A-4147-A177-3AD203B41FA5}">
                          <a16:colId xmlns:a16="http://schemas.microsoft.com/office/drawing/2014/main" val="1102939402"/>
                        </a:ext>
                      </a:extLst>
                    </a:gridCol>
                    <a:gridCol w="1377680">
                      <a:extLst>
                        <a:ext uri="{9D8B030D-6E8A-4147-A177-3AD203B41FA5}">
                          <a16:colId xmlns:a16="http://schemas.microsoft.com/office/drawing/2014/main" val="4036535389"/>
                        </a:ext>
                      </a:extLst>
                    </a:gridCol>
                  </a:tblGrid>
                  <a:tr h="540601">
                    <a:tc>
                      <a:txBody>
                        <a:bodyPr/>
                        <a:lstStyle/>
                        <a:p>
                          <a:pPr algn="ctr" fontAlgn="ctr">
                            <a:lnSpc>
                              <a:spcPct val="100000"/>
                            </a:lnSpc>
                          </a:pPr>
                          <a:r>
                            <a:rPr lang="zh-CN" altLang="en-US" sz="1400" b="1" u="none" strike="noStrike" dirty="0">
                              <a:solidFill>
                                <a:schemeClr val="tx1"/>
                              </a:solidFill>
                              <a:effectLst/>
                              <a:latin typeface="+mj-ea"/>
                              <a:ea typeface="+mj-ea"/>
                            </a:rPr>
                            <a:t>广告主</a:t>
                          </a:r>
                          <a:endParaRPr lang="zh-CN" altLang="en-US" sz="1400" b="1" i="0" u="none" strike="noStrike" dirty="0">
                            <a:solidFill>
                              <a:schemeClr val="tx1"/>
                            </a:solidFill>
                            <a:effectLst/>
                            <a:latin typeface="+mj-ea"/>
                            <a:ea typeface="+mj-ea"/>
                          </a:endParaRPr>
                        </a:p>
                      </a:txBody>
                      <a:tcPr marL="0" marR="0" marT="0" marB="0" anchor="ctr"/>
                    </a:tc>
                    <a:tc>
                      <a:txBody>
                        <a:bodyPr/>
                        <a:lstStyle/>
                        <a:p>
                          <a:pPr algn="ctr" fontAlgn="ctr">
                            <a:lnSpc>
                              <a:spcPct val="100000"/>
                            </a:lnSpc>
                          </a:pPr>
                          <a:r>
                            <a:rPr lang="zh-CN" altLang="en-US" sz="1400" b="1" u="none" strike="noStrike" dirty="0">
                              <a:solidFill>
                                <a:schemeClr val="tx1"/>
                              </a:solidFill>
                              <a:effectLst/>
                              <a:latin typeface="+mj-ea"/>
                              <a:ea typeface="+mj-ea"/>
                            </a:rPr>
                            <a:t>后端加强点</a:t>
                          </a:r>
                          <a:endParaRPr lang="zh-CN" altLang="en-US" sz="1400" b="1" i="0" u="none" strike="noStrike" dirty="0">
                            <a:solidFill>
                              <a:schemeClr val="tx1"/>
                            </a:solidFill>
                            <a:effectLst/>
                            <a:latin typeface="+mj-ea"/>
                            <a:ea typeface="+mj-ea"/>
                          </a:endParaRPr>
                        </a:p>
                      </a:txBody>
                      <a:tcPr marL="0" marR="0" marT="0" marB="0" anchor="ctr"/>
                    </a:tc>
                    <a:tc>
                      <a:txBody>
                        <a:bodyPr/>
                        <a:lstStyle/>
                        <a:p>
                          <a:pPr algn="ctr" fontAlgn="ctr">
                            <a:lnSpc>
                              <a:spcPct val="100000"/>
                            </a:lnSpc>
                          </a:pPr>
                          <a:r>
                            <a:rPr lang="zh-CN" altLang="en-US" sz="1400" b="1" u="none" strike="noStrike" dirty="0">
                              <a:solidFill>
                                <a:schemeClr val="tx1"/>
                              </a:solidFill>
                              <a:effectLst/>
                              <a:latin typeface="+mj-ea"/>
                              <a:ea typeface="+mj-ea"/>
                            </a:rPr>
                            <a:t>后端效果</a:t>
                          </a:r>
                          <a:r>
                            <a:rPr lang="en-US" altLang="zh-CN" sz="1400" b="1" u="none" strike="noStrike" dirty="0">
                              <a:solidFill>
                                <a:schemeClr val="tx1"/>
                              </a:solidFill>
                              <a:effectLst/>
                              <a:latin typeface="+mj-ea"/>
                              <a:ea typeface="+mj-ea"/>
                            </a:rPr>
                            <a:t>(</a:t>
                          </a:r>
                          <a:r>
                            <a:rPr lang="zh-CN" altLang="en-US" sz="1400" b="1" u="none" strike="noStrike" dirty="0">
                              <a:solidFill>
                                <a:schemeClr val="tx1"/>
                              </a:solidFill>
                              <a:effectLst/>
                              <a:latin typeface="+mj-ea"/>
                              <a:ea typeface="+mj-ea"/>
                            </a:rPr>
                            <a:t>绝对提升</a:t>
                          </a:r>
                          <a:r>
                            <a:rPr lang="en-US" altLang="zh-CN" sz="1400" b="1" u="none" strike="noStrike" dirty="0">
                              <a:solidFill>
                                <a:schemeClr val="tx1"/>
                              </a:solidFill>
                              <a:effectLst/>
                              <a:latin typeface="+mj-ea"/>
                              <a:ea typeface="+mj-ea"/>
                            </a:rPr>
                            <a:t>)</a:t>
                          </a:r>
                          <a:endParaRPr lang="zh-CN" altLang="en-US" sz="1400" b="1" i="0" u="none" strike="noStrike" dirty="0">
                            <a:solidFill>
                              <a:schemeClr val="tx1"/>
                            </a:solidFill>
                            <a:effectLst/>
                            <a:latin typeface="+mj-ea"/>
                            <a:ea typeface="+mj-ea"/>
                          </a:endParaRPr>
                        </a:p>
                      </a:txBody>
                      <a:tcPr marL="0" marR="0" marT="0" marB="0" anchor="ctr"/>
                    </a:tc>
                    <a:tc>
                      <a:txBody>
                        <a:bodyPr/>
                        <a:lstStyle/>
                        <a:p>
                          <a:pPr algn="ctr" fontAlgn="ctr">
                            <a:lnSpc>
                              <a:spcPct val="100000"/>
                            </a:lnSpc>
                          </a:pPr>
                          <a:r>
                            <a:rPr lang="zh-CN" altLang="en-US" sz="1400" b="1" u="none" strike="noStrike" dirty="0">
                              <a:solidFill>
                                <a:schemeClr val="tx1"/>
                              </a:solidFill>
                              <a:effectLst/>
                              <a:latin typeface="+mj-ea"/>
                              <a:ea typeface="+mj-ea"/>
                            </a:rPr>
                            <a:t>对接产品</a:t>
                          </a:r>
                          <a:r>
                            <a:rPr lang="en-US" altLang="zh-CN" sz="1400" b="1" u="none" strike="noStrike" dirty="0">
                              <a:solidFill>
                                <a:schemeClr val="tx1"/>
                              </a:solidFill>
                              <a:effectLst/>
                              <a:latin typeface="+mj-ea"/>
                              <a:ea typeface="+mj-ea"/>
                            </a:rPr>
                            <a:t>/</a:t>
                          </a:r>
                          <a:r>
                            <a:rPr lang="zh-CN" altLang="en-US" sz="1400" b="1" u="none" strike="noStrike" dirty="0">
                              <a:solidFill>
                                <a:schemeClr val="tx1"/>
                              </a:solidFill>
                              <a:effectLst/>
                              <a:latin typeface="+mj-ea"/>
                              <a:ea typeface="+mj-ea"/>
                            </a:rPr>
                            <a:t>运营</a:t>
                          </a:r>
                          <a:endParaRPr lang="zh-CN" altLang="en-US" sz="1400" b="1" i="0" u="none" strike="noStrike" dirty="0">
                            <a:solidFill>
                              <a:schemeClr val="tx1"/>
                            </a:solidFill>
                            <a:effectLst/>
                            <a:latin typeface="+mj-ea"/>
                            <a:ea typeface="+mj-ea"/>
                          </a:endParaRPr>
                        </a:p>
                      </a:txBody>
                      <a:tcPr marL="0" marR="0" marT="0" marB="0" anchor="ctr"/>
                    </a:tc>
                    <a:extLst>
                      <a:ext uri="{0D108BD9-81ED-4DB2-BD59-A6C34878D82A}">
                        <a16:rowId xmlns:a16="http://schemas.microsoft.com/office/drawing/2014/main" val="3628611872"/>
                      </a:ext>
                    </a:extLst>
                  </a:tr>
                  <a:tr h="705492">
                    <a:tc>
                      <a:txBody>
                        <a:bodyPr/>
                        <a:lstStyle/>
                        <a:p>
                          <a:pPr algn="ctr" fontAlgn="ctr">
                            <a:lnSpc>
                              <a:spcPct val="100000"/>
                            </a:lnSpc>
                          </a:pPr>
                          <a:r>
                            <a:rPr lang="en-US" altLang="zh-CN" sz="1400" b="0" i="0" u="none" strike="noStrike" dirty="0">
                              <a:solidFill>
                                <a:srgbClr val="000000"/>
                              </a:solidFill>
                              <a:effectLst/>
                              <a:latin typeface="+mj-ea"/>
                              <a:ea typeface="+mj-ea"/>
                            </a:rPr>
                            <a:t>37</a:t>
                          </a:r>
                          <a:r>
                            <a:rPr lang="zh-CN" altLang="en-US" sz="1400" b="0" i="0" u="none" strike="noStrike" dirty="0">
                              <a:solidFill>
                                <a:srgbClr val="000000"/>
                              </a:solidFill>
                              <a:effectLst/>
                              <a:latin typeface="+mj-ea"/>
                              <a:ea typeface="+mj-ea"/>
                            </a:rPr>
                            <a:t>斗罗</a:t>
                          </a:r>
                        </a:p>
                      </a:txBody>
                      <a:tcPr marL="0" marR="0" marT="0" marB="0" anchor="ctr"/>
                    </a:tc>
                    <a:tc>
                      <a:txBody>
                        <a:bodyPr/>
                        <a:lstStyle/>
                        <a:p>
                          <a:pPr algn="ctr" fontAlgn="ctr">
                            <a:lnSpc>
                              <a:spcPct val="100000"/>
                            </a:lnSpc>
                          </a:pPr>
                          <a:r>
                            <a:rPr lang="zh-CN" altLang="en-US" sz="1400" u="none" strike="noStrike" dirty="0">
                              <a:effectLst/>
                              <a:latin typeface="+mj-ea"/>
                              <a:ea typeface="+mj-ea"/>
                            </a:rPr>
                            <a:t>首日</a:t>
                          </a:r>
                          <a:r>
                            <a:rPr lang="en-US" altLang="zh-CN" sz="1400" u="none" strike="noStrike" dirty="0">
                              <a:effectLst/>
                              <a:latin typeface="+mj-ea"/>
                              <a:ea typeface="+mj-ea"/>
                            </a:rPr>
                            <a:t>ROI/7</a:t>
                          </a:r>
                          <a:r>
                            <a:rPr lang="zh-CN" altLang="en-US" sz="1400" u="none" strike="noStrike" dirty="0">
                              <a:effectLst/>
                              <a:latin typeface="+mj-ea"/>
                              <a:ea typeface="+mj-ea"/>
                            </a:rPr>
                            <a:t>日</a:t>
                          </a:r>
                          <a:r>
                            <a:rPr lang="en-US" altLang="zh-CN" sz="1400" u="none" strike="noStrike" dirty="0">
                              <a:effectLst/>
                              <a:latin typeface="+mj-ea"/>
                              <a:ea typeface="+mj-ea"/>
                            </a:rPr>
                            <a:t>ROI</a:t>
                          </a:r>
                          <a:endParaRPr lang="zh-CN" altLang="en-US" sz="1400" b="0" i="0" u="none" strike="noStrike" dirty="0">
                            <a:solidFill>
                              <a:srgbClr val="000000"/>
                            </a:solidFill>
                            <a:effectLst/>
                            <a:latin typeface="+mj-ea"/>
                            <a:ea typeface="+mj-ea"/>
                          </a:endParaRPr>
                        </a:p>
                      </a:txBody>
                      <a:tcPr marL="0" marR="0" marT="0" marB="0" anchor="ctr"/>
                    </a:tc>
                    <a:tc>
                      <a:txBody>
                        <a:bodyPr/>
                        <a:lstStyle/>
                        <a:p>
                          <a:pPr algn="ctr" fontAlgn="ctr">
                            <a:lnSpc>
                              <a:spcPct val="100000"/>
                            </a:lnSpc>
                          </a:pPr>
                          <a:r>
                            <a:rPr lang="zh-CN" altLang="en-US" sz="1400" b="0" i="0" u="none" strike="noStrike" dirty="0">
                              <a:solidFill>
                                <a:srgbClr val="000000"/>
                              </a:solidFill>
                              <a:effectLst/>
                              <a:latin typeface="+mj-ea"/>
                              <a:ea typeface="+mj-ea"/>
                            </a:rPr>
                            <a:t>首日</a:t>
                          </a:r>
                          <a:r>
                            <a:rPr lang="en-US" altLang="zh-CN" sz="1400" b="0" i="0" u="none" strike="noStrike" dirty="0">
                              <a:solidFill>
                                <a:srgbClr val="000000"/>
                              </a:solidFill>
                              <a:effectLst/>
                              <a:latin typeface="+mj-ea"/>
                              <a:ea typeface="+mj-ea"/>
                            </a:rPr>
                            <a:t>ROI+2.36%</a:t>
                          </a:r>
                          <a:r>
                            <a:rPr lang="zh-CN" altLang="en-US" sz="1400" b="0" i="0" u="none" strike="noStrike" dirty="0">
                              <a:solidFill>
                                <a:srgbClr val="000000"/>
                              </a:solidFill>
                              <a:effectLst/>
                              <a:latin typeface="+mj-ea"/>
                              <a:ea typeface="+mj-ea"/>
                            </a:rPr>
                            <a:t>，</a:t>
                          </a:r>
                          <a:r>
                            <a:rPr lang="en-US" altLang="zh-CN" sz="1400" b="0" i="0" u="none" strike="noStrike" dirty="0">
                              <a:solidFill>
                                <a:srgbClr val="000000"/>
                              </a:solidFill>
                              <a:effectLst/>
                              <a:latin typeface="+mj-ea"/>
                              <a:ea typeface="+mj-ea"/>
                            </a:rPr>
                            <a:t>7</a:t>
                          </a:r>
                          <a:r>
                            <a:rPr lang="zh-CN" altLang="en-US" sz="1400" b="0" i="0" u="none" strike="noStrike" dirty="0">
                              <a:solidFill>
                                <a:srgbClr val="000000"/>
                              </a:solidFill>
                              <a:effectLst/>
                              <a:latin typeface="+mj-ea"/>
                              <a:ea typeface="+mj-ea"/>
                            </a:rPr>
                            <a:t>日</a:t>
                          </a:r>
                          <a:r>
                            <a:rPr lang="en-US" altLang="zh-CN" sz="1400" b="0" i="0" u="none" strike="noStrike" dirty="0">
                              <a:solidFill>
                                <a:srgbClr val="000000"/>
                              </a:solidFill>
                              <a:effectLst/>
                              <a:latin typeface="+mj-ea"/>
                              <a:ea typeface="+mj-ea"/>
                            </a:rPr>
                            <a:t>ROI+6.92%</a:t>
                          </a:r>
                        </a:p>
                      </a:txBody>
                      <a:tcPr marL="0" marR="0" marT="0" marB="0" anchor="ctr"/>
                    </a:tc>
                    <a:tc>
                      <a:txBody>
                        <a:bodyPr/>
                        <a:lstStyle/>
                        <a:p>
                          <a:endParaRPr lang="zh-CN"/>
                        </a:p>
                      </a:txBody>
                      <a:tcPr marL="0" marR="0" marT="0" marB="0" anchor="ctr">
                        <a:blipFill>
                          <a:blip r:embed="rId5"/>
                          <a:stretch>
                            <a:fillRect l="-279204" t="-77586" r="-885" b="-86207"/>
                          </a:stretch>
                        </a:blipFill>
                      </a:tcPr>
                    </a:tc>
                    <a:extLst>
                      <a:ext uri="{0D108BD9-81ED-4DB2-BD59-A6C34878D82A}">
                        <a16:rowId xmlns:a16="http://schemas.microsoft.com/office/drawing/2014/main" val="3245708337"/>
                      </a:ext>
                    </a:extLst>
                  </a:tr>
                  <a:tr h="582182">
                    <a:tc>
                      <a:txBody>
                        <a:bodyPr/>
                        <a:lstStyle/>
                        <a:p>
                          <a:pPr algn="ctr" fontAlgn="ctr">
                            <a:lnSpc>
                              <a:spcPct val="100000"/>
                            </a:lnSpc>
                          </a:pPr>
                          <a:r>
                            <a:rPr lang="en-US" altLang="zh-CN" sz="1400" b="0" i="0" u="none" strike="noStrike" dirty="0">
                              <a:solidFill>
                                <a:srgbClr val="000000"/>
                              </a:solidFill>
                              <a:effectLst/>
                              <a:latin typeface="+mj-ea"/>
                              <a:ea typeface="+mj-ea"/>
                            </a:rPr>
                            <a:t>B</a:t>
                          </a:r>
                          <a:r>
                            <a:rPr lang="zh-CN" altLang="en-US" sz="1400" b="0" i="0" u="none" strike="noStrike" dirty="0">
                              <a:solidFill>
                                <a:srgbClr val="000000"/>
                              </a:solidFill>
                              <a:effectLst/>
                              <a:latin typeface="+mj-ea"/>
                              <a:ea typeface="+mj-ea"/>
                            </a:rPr>
                            <a:t>站游戏</a:t>
                          </a:r>
                        </a:p>
                      </a:txBody>
                      <a:tcPr marL="0" marR="0" marT="0" marB="0" anchor="ct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zh-CN" altLang="en-US" sz="1400" dirty="0">
                              <a:latin typeface="+mj-ea"/>
                              <a:ea typeface="+mj-ea"/>
                            </a:rPr>
                            <a:t>次留</a:t>
                          </a:r>
                          <a:r>
                            <a:rPr lang="en-US" altLang="zh-CN" sz="1400" dirty="0">
                              <a:latin typeface="+mj-ea"/>
                              <a:ea typeface="+mj-ea"/>
                            </a:rPr>
                            <a:t>/7</a:t>
                          </a:r>
                          <a:r>
                            <a:rPr lang="zh-CN" altLang="en-US" sz="1400" dirty="0">
                              <a:latin typeface="+mj-ea"/>
                              <a:ea typeface="+mj-ea"/>
                            </a:rPr>
                            <a:t>留</a:t>
                          </a:r>
                        </a:p>
                      </a:txBody>
                      <a:tcPr anchor="ctr"/>
                    </a:tc>
                    <a:tc>
                      <a:txBody>
                        <a:bodyPr/>
                        <a:lstStyle/>
                        <a:p>
                          <a:pPr algn="ctr">
                            <a:lnSpc>
                              <a:spcPct val="100000"/>
                            </a:lnSpc>
                          </a:pPr>
                          <a:r>
                            <a:rPr lang="zh-CN" altLang="en-US" sz="1400" dirty="0">
                              <a:latin typeface="+mj-ea"/>
                              <a:ea typeface="+mj-ea"/>
                            </a:rPr>
                            <a:t>次留率</a:t>
                          </a:r>
                          <a:r>
                            <a:rPr lang="en-US" altLang="zh-CN" sz="1400" dirty="0">
                              <a:latin typeface="+mj-ea"/>
                              <a:ea typeface="+mj-ea"/>
                            </a:rPr>
                            <a:t>+5.88%</a:t>
                          </a:r>
                          <a:r>
                            <a:rPr lang="zh-CN" altLang="en-US" sz="1400" dirty="0">
                              <a:latin typeface="+mj-ea"/>
                              <a:ea typeface="+mj-ea"/>
                            </a:rPr>
                            <a:t>，</a:t>
                          </a:r>
                          <a:r>
                            <a:rPr lang="en-US" altLang="zh-CN" sz="1400" dirty="0">
                              <a:latin typeface="+mj-ea"/>
                              <a:ea typeface="+mj-ea"/>
                            </a:rPr>
                            <a:t>7</a:t>
                          </a:r>
                          <a:r>
                            <a:rPr lang="zh-CN" altLang="en-US" sz="1400" dirty="0">
                              <a:latin typeface="+mj-ea"/>
                              <a:ea typeface="+mj-ea"/>
                            </a:rPr>
                            <a:t>留率</a:t>
                          </a:r>
                          <a:r>
                            <a:rPr lang="en-US" altLang="zh-CN" sz="1400" dirty="0">
                              <a:latin typeface="+mj-ea"/>
                              <a:ea typeface="+mj-ea"/>
                            </a:rPr>
                            <a:t>+3.52%</a:t>
                          </a:r>
                          <a:endParaRPr lang="zh-CN" altLang="en-US" sz="1400" dirty="0">
                            <a:latin typeface="+mj-ea"/>
                            <a:ea typeface="+mj-ea"/>
                          </a:endParaRPr>
                        </a:p>
                      </a:txBody>
                      <a:tcPr anchor="ctr"/>
                    </a:tc>
                    <a:tc>
                      <a:txBody>
                        <a:bodyPr/>
                        <a:lstStyle/>
                        <a:p>
                          <a:endParaRPr lang="zh-CN"/>
                        </a:p>
                      </a:txBody>
                      <a:tcPr marL="0" marR="0" marT="0" marB="0" anchor="ctr">
                        <a:blipFill>
                          <a:blip r:embed="rId5"/>
                          <a:stretch>
                            <a:fillRect l="-279204" t="-214583" r="-885" b="-4167"/>
                          </a:stretch>
                        </a:blipFill>
                      </a:tcPr>
                    </a:tc>
                    <a:extLst>
                      <a:ext uri="{0D108BD9-81ED-4DB2-BD59-A6C34878D82A}">
                        <a16:rowId xmlns:a16="http://schemas.microsoft.com/office/drawing/2014/main" val="633738270"/>
                      </a:ext>
                    </a:extLst>
                  </a:tr>
                </a:tbl>
              </a:graphicData>
            </a:graphic>
          </p:graphicFrame>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B11A264-0D09-464B-A8BA-34CA9B7424A2}"/>
                  </a:ext>
                </a:extLst>
              </p:cNvPr>
              <p:cNvSpPr txBox="1"/>
              <p:nvPr/>
            </p:nvSpPr>
            <p:spPr>
              <a:xfrm>
                <a:off x="151635" y="3403143"/>
                <a:ext cx="5210572" cy="789190"/>
              </a:xfrm>
              <a:prstGeom prst="rect">
                <a:avLst/>
              </a:prstGeom>
              <a:noFill/>
            </p:spPr>
            <p:txBody>
              <a:bodyPr wrap="square" rtlCol="0">
                <a:spAutoFit/>
              </a:bodyPr>
              <a:lstStyle/>
              <a:p>
                <a:pPr>
                  <a:lnSpc>
                    <a:spcPct val="150000"/>
                  </a:lnSpc>
                </a:pPr>
                <a14:m>
                  <m:oMath xmlns:m="http://schemas.openxmlformats.org/officeDocument/2006/math">
                    <m:r>
                      <a:rPr lang="en-US" altLang="zh-CN" sz="1600" b="1" i="1">
                        <a:latin typeface="Cambria Math" panose="02040503050406030204" pitchFamily="18" charset="0"/>
                        <a:ea typeface="+mj-ea"/>
                      </a:rPr>
                      <m:t>𝒍𝒊𝒈𝒉𝒕𝒈𝒃𝒎</m:t>
                    </m:r>
                    <m:r>
                      <a:rPr lang="zh-CN" altLang="en-US" sz="1600" b="1" i="1">
                        <a:latin typeface="Cambria Math" panose="02040503050406030204" pitchFamily="18" charset="0"/>
                        <a:ea typeface="+mj-ea"/>
                      </a:rPr>
                      <m:t>面临</m:t>
                    </m:r>
                  </m:oMath>
                </a14:m>
                <a:r>
                  <a:rPr lang="zh-CN" altLang="en-US" sz="1600" dirty="0">
                    <a:latin typeface="+mj-ea"/>
                    <a:ea typeface="+mj-ea"/>
                  </a:rPr>
                  <a:t>着一些固有问题</a:t>
                </a:r>
                <a:endParaRPr lang="en-US" altLang="zh-CN" sz="1600" dirty="0">
                  <a:latin typeface="+mj-ea"/>
                  <a:ea typeface="+mj-ea"/>
                </a:endParaRPr>
              </a:p>
              <a:p>
                <a:pPr marL="285750" indent="-285750">
                  <a:lnSpc>
                    <a:spcPct val="150000"/>
                  </a:lnSpc>
                  <a:buFont typeface="Wingdings" panose="05000000000000000000" pitchFamily="2" charset="2"/>
                  <a:buChar char="p"/>
                </a:pPr>
                <a:r>
                  <a:rPr lang="zh-CN" altLang="en-US" sz="1600" dirty="0">
                    <a:latin typeface="+mj-ea"/>
                    <a:ea typeface="+mj-ea"/>
                  </a:rPr>
                  <a:t>泛化性问题</a:t>
                </a:r>
                <a:endParaRPr lang="en-US" altLang="zh-CN" sz="1600" dirty="0">
                  <a:latin typeface="+mj-ea"/>
                  <a:ea typeface="+mj-ea"/>
                </a:endParaRPr>
              </a:p>
            </p:txBody>
          </p:sp>
        </mc:Choice>
        <mc:Fallback xmlns="">
          <p:sp>
            <p:nvSpPr>
              <p:cNvPr id="7" name="文本框 6">
                <a:extLst>
                  <a:ext uri="{FF2B5EF4-FFF2-40B4-BE49-F238E27FC236}">
                    <a16:creationId xmlns:a16="http://schemas.microsoft.com/office/drawing/2014/main" id="{3B11A264-0D09-464B-A8BA-34CA9B7424A2}"/>
                  </a:ext>
                </a:extLst>
              </p:cNvPr>
              <p:cNvSpPr txBox="1">
                <a:spLocks noRot="1" noChangeAspect="1" noMove="1" noResize="1" noEditPoints="1" noAdjustHandles="1" noChangeArrowheads="1" noChangeShapeType="1" noTextEdit="1"/>
              </p:cNvSpPr>
              <p:nvPr/>
            </p:nvSpPr>
            <p:spPr>
              <a:xfrm>
                <a:off x="151635" y="3403143"/>
                <a:ext cx="5210572" cy="789190"/>
              </a:xfrm>
              <a:prstGeom prst="rect">
                <a:avLst/>
              </a:prstGeom>
              <a:blipFill>
                <a:blip r:embed="rId6"/>
                <a:stretch>
                  <a:fillRect l="-468" b="-8462"/>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AEDD80F1-C81B-44CB-8A18-9EDE409D4AC3}"/>
              </a:ext>
            </a:extLst>
          </p:cNvPr>
          <p:cNvSpPr txBox="1"/>
          <p:nvPr/>
        </p:nvSpPr>
        <p:spPr>
          <a:xfrm>
            <a:off x="2666338" y="4745138"/>
            <a:ext cx="3648075" cy="7875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latin typeface="+mj-ea"/>
                <a:ea typeface="+mj-ea"/>
              </a:rPr>
              <a:t>分布存在突变和毛刺，泛化性较差</a:t>
            </a:r>
            <a:endParaRPr lang="en-US" altLang="zh-CN" sz="1600" dirty="0">
              <a:latin typeface="+mj-ea"/>
              <a:ea typeface="+mj-ea"/>
            </a:endParaRPr>
          </a:p>
          <a:p>
            <a:pPr marL="285750" indent="-285750">
              <a:lnSpc>
                <a:spcPct val="150000"/>
              </a:lnSpc>
              <a:buFont typeface="Arial" panose="020B0604020202020204" pitchFamily="34" charset="0"/>
              <a:buChar char="•"/>
            </a:pPr>
            <a:r>
              <a:rPr lang="zh-CN" altLang="en-US" sz="1600" dirty="0">
                <a:latin typeface="+mj-ea"/>
                <a:ea typeface="+mj-ea"/>
              </a:rPr>
              <a:t>分布值域较集中，人群区分度不强</a:t>
            </a:r>
          </a:p>
        </p:txBody>
      </p:sp>
      <mc:AlternateContent xmlns:mc="http://schemas.openxmlformats.org/markup-compatibility/2006" xmlns:a14="http://schemas.microsoft.com/office/drawing/2010/main">
        <mc:Choice Requires="a14">
          <p:sp>
            <p:nvSpPr>
              <p:cNvPr id="167" name="文本框 166">
                <a:extLst>
                  <a:ext uri="{FF2B5EF4-FFF2-40B4-BE49-F238E27FC236}">
                    <a16:creationId xmlns:a16="http://schemas.microsoft.com/office/drawing/2014/main" id="{C413D52E-6B5D-491F-9ACC-7512F50C9199}"/>
                  </a:ext>
                </a:extLst>
              </p:cNvPr>
              <p:cNvSpPr txBox="1"/>
              <p:nvPr/>
            </p:nvSpPr>
            <p:spPr>
              <a:xfrm>
                <a:off x="6321287" y="981456"/>
                <a:ext cx="5210572" cy="418833"/>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14:m>
                  <m:oMath xmlns:m="http://schemas.openxmlformats.org/officeDocument/2006/math">
                    <m:r>
                      <a:rPr lang="en-US" altLang="zh-CN" sz="1600" b="0" i="1" smtClean="0">
                        <a:latin typeface="Cambria Math" panose="02040503050406030204" pitchFamily="18" charset="0"/>
                        <a:ea typeface="+mj-ea"/>
                      </a:rPr>
                      <m:t>𝑙𝑖𝑔h𝑡𝑔𝑏𝑚</m:t>
                    </m:r>
                  </m:oMath>
                </a14:m>
                <a:r>
                  <a:rPr lang="zh-CN" altLang="en-US" sz="1600" dirty="0">
                    <a:latin typeface="+mj-ea"/>
                    <a:ea typeface="+mj-ea"/>
                  </a:rPr>
                  <a:t>不支持增量训练</a:t>
                </a:r>
                <a:endParaRPr lang="en-US" altLang="zh-CN" sz="1600" dirty="0">
                  <a:latin typeface="+mj-ea"/>
                  <a:ea typeface="+mj-ea"/>
                </a:endParaRPr>
              </a:p>
            </p:txBody>
          </p:sp>
        </mc:Choice>
        <mc:Fallback xmlns="">
          <p:sp>
            <p:nvSpPr>
              <p:cNvPr id="167" name="文本框 166">
                <a:extLst>
                  <a:ext uri="{FF2B5EF4-FFF2-40B4-BE49-F238E27FC236}">
                    <a16:creationId xmlns:a16="http://schemas.microsoft.com/office/drawing/2014/main" id="{C413D52E-6B5D-491F-9ACC-7512F50C9199}"/>
                  </a:ext>
                </a:extLst>
              </p:cNvPr>
              <p:cNvSpPr txBox="1">
                <a:spLocks noRot="1" noChangeAspect="1" noMove="1" noResize="1" noEditPoints="1" noAdjustHandles="1" noChangeArrowheads="1" noChangeShapeType="1" noTextEdit="1"/>
              </p:cNvSpPr>
              <p:nvPr/>
            </p:nvSpPr>
            <p:spPr>
              <a:xfrm>
                <a:off x="6321287" y="981456"/>
                <a:ext cx="5210572" cy="418833"/>
              </a:xfrm>
              <a:prstGeom prst="rect">
                <a:avLst/>
              </a:prstGeom>
              <a:blipFill>
                <a:blip r:embed="rId8"/>
                <a:stretch>
                  <a:fillRect l="-468" b="-17391"/>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8290C26C-6575-49EF-916D-1E8090F9824B}"/>
              </a:ext>
            </a:extLst>
          </p:cNvPr>
          <p:cNvSpPr txBox="1"/>
          <p:nvPr/>
        </p:nvSpPr>
        <p:spPr>
          <a:xfrm>
            <a:off x="6321287" y="4682869"/>
            <a:ext cx="5210572" cy="787523"/>
          </a:xfrm>
          <a:prstGeom prst="rect">
            <a:avLst/>
          </a:prstGeom>
          <a:noFill/>
        </p:spPr>
        <p:txBody>
          <a:bodyPr wrap="square" rtlCol="0">
            <a:spAutoFit/>
          </a:bodyPr>
          <a:lstStyle/>
          <a:p>
            <a:pPr>
              <a:lnSpc>
                <a:spcPct val="150000"/>
              </a:lnSpc>
            </a:pPr>
            <a:r>
              <a:rPr lang="zh-CN" altLang="en-US" sz="1600" dirty="0">
                <a:latin typeface="+mj-ea"/>
                <a:ea typeface="+mj-ea"/>
              </a:rPr>
              <a:t>模型长期在线后，效果会逐渐衰退，需要不停地基于新样本更新模型，增量更新，保证效果。</a:t>
            </a:r>
          </a:p>
        </p:txBody>
      </p:sp>
      <p:pic>
        <p:nvPicPr>
          <p:cNvPr id="181" name="图片 180">
            <a:extLst>
              <a:ext uri="{FF2B5EF4-FFF2-40B4-BE49-F238E27FC236}">
                <a16:creationId xmlns:a16="http://schemas.microsoft.com/office/drawing/2014/main" id="{4721E0F3-D10D-4F93-B4E3-D3741F212844}"/>
              </a:ext>
            </a:extLst>
          </p:cNvPr>
          <p:cNvPicPr>
            <a:picLocks noChangeAspect="1"/>
          </p:cNvPicPr>
          <p:nvPr/>
        </p:nvPicPr>
        <p:blipFill>
          <a:blip r:embed="rId9"/>
          <a:stretch>
            <a:fillRect/>
          </a:stretch>
        </p:blipFill>
        <p:spPr>
          <a:xfrm>
            <a:off x="6321287" y="1439453"/>
            <a:ext cx="4272336" cy="3204252"/>
          </a:xfrm>
          <a:prstGeom prst="rect">
            <a:avLst/>
          </a:prstGeom>
        </p:spPr>
      </p:pic>
      <mc:AlternateContent xmlns:mc="http://schemas.openxmlformats.org/markup-compatibility/2006" xmlns:a14="http://schemas.microsoft.com/office/drawing/2010/main">
        <mc:Choice Requires="a14">
          <p:sp>
            <p:nvSpPr>
              <p:cNvPr id="182" name="文本框 181">
                <a:extLst>
                  <a:ext uri="{FF2B5EF4-FFF2-40B4-BE49-F238E27FC236}">
                    <a16:creationId xmlns:a16="http://schemas.microsoft.com/office/drawing/2014/main" id="{842E99D8-EA95-44BB-ACFC-A568616393AC}"/>
                  </a:ext>
                </a:extLst>
              </p:cNvPr>
              <p:cNvSpPr txBox="1"/>
              <p:nvPr/>
            </p:nvSpPr>
            <p:spPr>
              <a:xfrm>
                <a:off x="6321287" y="5631963"/>
                <a:ext cx="5210572" cy="418191"/>
              </a:xfrm>
              <a:prstGeom prst="rect">
                <a:avLst/>
              </a:prstGeom>
              <a:noFill/>
            </p:spPr>
            <p:txBody>
              <a:bodyPr wrap="square" rtlCol="0">
                <a:spAutoFit/>
              </a:bodyPr>
              <a:lstStyle/>
              <a:p>
                <a:pPr>
                  <a:lnSpc>
                    <a:spcPct val="150000"/>
                  </a:lnSpc>
                </a:pPr>
                <a:r>
                  <a:rPr lang="zh-CN" altLang="en-US" sz="1600" dirty="0">
                    <a:latin typeface="+mj-ea"/>
                    <a:ea typeface="+mj-ea"/>
                  </a:rPr>
                  <a:t>考虑使用</a:t>
                </a:r>
                <a14:m>
                  <m:oMath xmlns:m="http://schemas.openxmlformats.org/officeDocument/2006/math">
                    <m:r>
                      <a:rPr lang="en-US" altLang="zh-CN" sz="1600" b="0" i="1" smtClean="0">
                        <a:latin typeface="Cambria Math" panose="02040503050406030204" pitchFamily="18" charset="0"/>
                        <a:ea typeface="+mj-ea"/>
                      </a:rPr>
                      <m:t>𝑁𝑁</m:t>
                    </m:r>
                  </m:oMath>
                </a14:m>
                <a:r>
                  <a:rPr lang="zh-CN" altLang="en-US" sz="1600" dirty="0">
                    <a:latin typeface="+mj-ea"/>
                    <a:ea typeface="+mj-ea"/>
                  </a:rPr>
                  <a:t>类模型进一步优化效果</a:t>
                </a:r>
              </a:p>
            </p:txBody>
          </p:sp>
        </mc:Choice>
        <mc:Fallback xmlns="">
          <p:sp>
            <p:nvSpPr>
              <p:cNvPr id="182" name="文本框 181">
                <a:extLst>
                  <a:ext uri="{FF2B5EF4-FFF2-40B4-BE49-F238E27FC236}">
                    <a16:creationId xmlns:a16="http://schemas.microsoft.com/office/drawing/2014/main" id="{842E99D8-EA95-44BB-ACFC-A568616393AC}"/>
                  </a:ext>
                </a:extLst>
              </p:cNvPr>
              <p:cNvSpPr txBox="1">
                <a:spLocks noRot="1" noChangeAspect="1" noMove="1" noResize="1" noEditPoints="1" noAdjustHandles="1" noChangeArrowheads="1" noChangeShapeType="1" noTextEdit="1"/>
              </p:cNvSpPr>
              <p:nvPr/>
            </p:nvSpPr>
            <p:spPr>
              <a:xfrm>
                <a:off x="6321287" y="5631963"/>
                <a:ext cx="5210572" cy="418191"/>
              </a:xfrm>
              <a:prstGeom prst="rect">
                <a:avLst/>
              </a:prstGeom>
              <a:blipFill>
                <a:blip r:embed="rId10"/>
                <a:stretch>
                  <a:fillRect l="-702" b="-19118"/>
                </a:stretch>
              </a:blipFill>
            </p:spPr>
            <p:txBody>
              <a:bodyPr/>
              <a:lstStyle/>
              <a:p>
                <a:r>
                  <a:rPr lang="zh-CN" altLang="en-US">
                    <a:noFill/>
                  </a:rPr>
                  <a:t> </a:t>
                </a:r>
              </a:p>
            </p:txBody>
          </p:sp>
        </mc:Fallback>
      </mc:AlternateContent>
      <p:grpSp>
        <p:nvGrpSpPr>
          <p:cNvPr id="31" name="组合 30">
            <a:extLst>
              <a:ext uri="{FF2B5EF4-FFF2-40B4-BE49-F238E27FC236}">
                <a16:creationId xmlns:a16="http://schemas.microsoft.com/office/drawing/2014/main" id="{BB5B6A89-1374-4673-9316-F7F990AD5C20}"/>
              </a:ext>
            </a:extLst>
          </p:cNvPr>
          <p:cNvGrpSpPr/>
          <p:nvPr/>
        </p:nvGrpSpPr>
        <p:grpSpPr>
          <a:xfrm>
            <a:off x="-2" y="4271777"/>
            <a:ext cx="2756849" cy="2423591"/>
            <a:chOff x="9053344" y="3070685"/>
            <a:chExt cx="3096135" cy="2322110"/>
          </a:xfrm>
        </p:grpSpPr>
        <p:pic>
          <p:nvPicPr>
            <p:cNvPr id="32" name="图片 31">
              <a:extLst>
                <a:ext uri="{FF2B5EF4-FFF2-40B4-BE49-F238E27FC236}">
                  <a16:creationId xmlns:a16="http://schemas.microsoft.com/office/drawing/2014/main" id="{876691FC-604E-45B7-99B4-40779885445B}"/>
                </a:ext>
              </a:extLst>
            </p:cNvPr>
            <p:cNvPicPr>
              <a:picLocks noChangeAspect="1"/>
            </p:cNvPicPr>
            <p:nvPr/>
          </p:nvPicPr>
          <p:blipFill>
            <a:blip r:embed="rId11"/>
            <a:stretch>
              <a:fillRect/>
            </a:stretch>
          </p:blipFill>
          <p:spPr>
            <a:xfrm>
              <a:off x="9053344" y="3070685"/>
              <a:ext cx="3096135" cy="2322110"/>
            </a:xfrm>
            <a:prstGeom prst="rect">
              <a:avLst/>
            </a:prstGeom>
          </p:spPr>
        </p:pic>
        <p:sp>
          <p:nvSpPr>
            <p:cNvPr id="33" name="矩形 32">
              <a:extLst>
                <a:ext uri="{FF2B5EF4-FFF2-40B4-BE49-F238E27FC236}">
                  <a16:creationId xmlns:a16="http://schemas.microsoft.com/office/drawing/2014/main" id="{6D685063-8672-440A-8D02-44A5763C16C3}"/>
                </a:ext>
              </a:extLst>
            </p:cNvPr>
            <p:cNvSpPr/>
            <p:nvPr/>
          </p:nvSpPr>
          <p:spPr>
            <a:xfrm>
              <a:off x="9667662" y="3088100"/>
              <a:ext cx="2069413" cy="117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mj-ea"/>
                  <a:ea typeface="+mj-ea"/>
                </a:rPr>
                <a:t>B</a:t>
              </a:r>
              <a:r>
                <a:rPr lang="zh-CN" altLang="en-US" sz="1000" dirty="0">
                  <a:solidFill>
                    <a:schemeClr val="tx1"/>
                  </a:solidFill>
                  <a:latin typeface="+mj-ea"/>
                  <a:ea typeface="+mj-ea"/>
                </a:rPr>
                <a:t>站游戏</a:t>
              </a:r>
              <a:r>
                <a:rPr lang="en-US" altLang="zh-CN" sz="1000" dirty="0">
                  <a:solidFill>
                    <a:schemeClr val="tx1"/>
                  </a:solidFill>
                  <a:latin typeface="+mj-ea"/>
                  <a:ea typeface="+mj-ea"/>
                </a:rPr>
                <a:t>(272)</a:t>
              </a:r>
              <a:r>
                <a:rPr lang="zh-CN" altLang="en-US" sz="1000" dirty="0">
                  <a:solidFill>
                    <a:schemeClr val="tx1"/>
                  </a:solidFill>
                  <a:latin typeface="+mj-ea"/>
                  <a:ea typeface="+mj-ea"/>
                </a:rPr>
                <a:t>加强因子分布</a:t>
              </a:r>
            </a:p>
          </p:txBody>
        </p:sp>
      </p:grpSp>
    </p:spTree>
    <p:extLst>
      <p:ext uri="{BB962C8B-B14F-4D97-AF65-F5344CB8AC3E}">
        <p14:creationId xmlns:p14="http://schemas.microsoft.com/office/powerpoint/2010/main" val="418140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167" grpId="0"/>
      <p:bldP spid="10" grpId="0"/>
      <p:bldP spid="18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B3CFF46-493F-7C4E-A7EE-83A0B50C1A9A}"/>
              </a:ext>
            </a:extLst>
          </p:cNvPr>
          <p:cNvSpPr txBox="1"/>
          <p:nvPr/>
        </p:nvSpPr>
        <p:spPr>
          <a:xfrm>
            <a:off x="128122" y="261900"/>
            <a:ext cx="11237788" cy="523220"/>
          </a:xfrm>
          <a:prstGeom prst="rect">
            <a:avLst/>
          </a:prstGeom>
          <a:noFill/>
        </p:spPr>
        <p:txBody>
          <a:bodyPr wrap="square" rtlCol="0">
            <a:spAutoFit/>
          </a:bodyPr>
          <a:lstStyle/>
          <a:p>
            <a:r>
              <a:rPr kumimoji="1" lang="zh-CN" altLang="en-US" sz="2800" b="1" dirty="0">
                <a:latin typeface="+mj-ea"/>
                <a:ea typeface="+mj-ea"/>
              </a:rPr>
              <a:t>大纲</a:t>
            </a:r>
            <a:endParaRPr lang="zh-CN" altLang="en-US" sz="2800" b="1" dirty="0">
              <a:latin typeface="+mj-ea"/>
              <a:ea typeface="+mj-ea"/>
            </a:endParaRPr>
          </a:p>
        </p:txBody>
      </p:sp>
      <p:cxnSp>
        <p:nvCxnSpPr>
          <p:cNvPr id="5" name="直接连接符 3">
            <a:extLst>
              <a:ext uri="{FF2B5EF4-FFF2-40B4-BE49-F238E27FC236}">
                <a16:creationId xmlns:a16="http://schemas.microsoft.com/office/drawing/2014/main" id="{0121A6CD-ADA7-BA4E-8A34-F2E4803BA530}"/>
              </a:ext>
            </a:extLst>
          </p:cNvPr>
          <p:cNvCxnSpPr/>
          <p:nvPr/>
        </p:nvCxnSpPr>
        <p:spPr bwMode="auto">
          <a:xfrm>
            <a:off x="0" y="818826"/>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4">
            <a:extLst>
              <a:ext uri="{FF2B5EF4-FFF2-40B4-BE49-F238E27FC236}">
                <a16:creationId xmlns:a16="http://schemas.microsoft.com/office/drawing/2014/main" id="{D9887F68-5299-AE48-9F0A-EBB7C887AE6D}"/>
              </a:ext>
            </a:extLst>
          </p:cNvPr>
          <p:cNvCxnSpPr/>
          <p:nvPr/>
        </p:nvCxnSpPr>
        <p:spPr bwMode="auto">
          <a:xfrm>
            <a:off x="6047232" y="818826"/>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6">
            <a:extLst>
              <a:ext uri="{FF2B5EF4-FFF2-40B4-BE49-F238E27FC236}">
                <a16:creationId xmlns:a16="http://schemas.microsoft.com/office/drawing/2014/main" id="{8CFFB166-9675-5B42-A915-5A6814A82557}"/>
              </a:ext>
            </a:extLst>
          </p:cNvPr>
          <p:cNvCxnSpPr/>
          <p:nvPr/>
        </p:nvCxnSpPr>
        <p:spPr bwMode="auto">
          <a:xfrm>
            <a:off x="9107232" y="818826"/>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5">
            <a:extLst>
              <a:ext uri="{FF2B5EF4-FFF2-40B4-BE49-F238E27FC236}">
                <a16:creationId xmlns:a16="http://schemas.microsoft.com/office/drawing/2014/main" id="{2973C2F1-1723-49EE-B775-ED4E81128A64}"/>
              </a:ext>
            </a:extLst>
          </p:cNvPr>
          <p:cNvCxnSpPr/>
          <p:nvPr/>
        </p:nvCxnSpPr>
        <p:spPr bwMode="auto">
          <a:xfrm>
            <a:off x="3060000" y="818826"/>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4844757-F6E1-4A1A-9578-72B4585980BB}"/>
                  </a:ext>
                </a:extLst>
              </p:cNvPr>
              <p:cNvSpPr txBox="1"/>
              <p:nvPr/>
            </p:nvSpPr>
            <p:spPr>
              <a:xfrm>
                <a:off x="2727342" y="1434257"/>
                <a:ext cx="7249379" cy="4810099"/>
              </a:xfrm>
              <a:prstGeom prst="rect">
                <a:avLst/>
              </a:prstGeom>
              <a:noFill/>
            </p:spPr>
            <p:txBody>
              <a:bodyPr wrap="square" rtlCol="0">
                <a:spAutoFit/>
              </a:bodyPr>
              <a:lstStyle/>
              <a:p>
                <a:pPr marL="342900" indent="-342900">
                  <a:lnSpc>
                    <a:spcPct val="200000"/>
                  </a:lnSpc>
                  <a:buFont typeface="Wingdings" panose="05000000000000000000" pitchFamily="2" charset="2"/>
                  <a:buChar char="p"/>
                </a:pP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𝑃𝑎𝑟𝑡</m:t>
                    </m:r>
                    <m:r>
                      <a:rPr lang="en-US" altLang="zh-CN" sz="2400" b="0" i="1" smtClean="0">
                        <a:latin typeface="Cambria Math" panose="02040503050406030204" pitchFamily="18" charset="0"/>
                        <a:ea typeface="微软雅黑" panose="020B0503020204020204" pitchFamily="34" charset="-122"/>
                      </a:rPr>
                      <m:t> </m:t>
                    </m:r>
                    <m:r>
                      <a:rPr lang="en-US" altLang="zh-CN" sz="2400" b="0" i="1" smtClean="0">
                        <a:latin typeface="Cambria Math" panose="02040503050406030204" pitchFamily="18" charset="0"/>
                        <a:ea typeface="微软雅黑" panose="020B0503020204020204" pitchFamily="34" charset="-122"/>
                      </a:rPr>
                      <m:t>𝐼</m:t>
                    </m:r>
                  </m:oMath>
                </a14:m>
                <a:r>
                  <a:rPr lang="zh-CN" altLang="en-US" sz="2400" dirty="0">
                    <a:latin typeface="微软雅黑" panose="020B0503020204020204" pitchFamily="34" charset="-122"/>
                    <a:ea typeface="微软雅黑" panose="020B0503020204020204" pitchFamily="34" charset="-122"/>
                  </a:rPr>
                  <a:t>：双出价次留策略优化</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项目背景</a:t>
                </a:r>
                <a:endParaRPr lang="en-US" altLang="zh-CN"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14:m>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pitchFamily="34" charset="-122"/>
                      </a:rPr>
                      <m:t>𝑉</m:t>
                    </m:r>
                    <m:r>
                      <a:rPr lang="en-US" altLang="zh-CN" b="0" i="1" smtClean="0">
                        <a:solidFill>
                          <a:schemeClr val="tx1"/>
                        </a:solidFill>
                        <a:latin typeface="Cambria Math" panose="02040503050406030204" pitchFamily="18" charset="0"/>
                        <a:ea typeface="微软雅黑" panose="020B0503020204020204" pitchFamily="34" charset="-122"/>
                      </a:rPr>
                      <m:t>1</m:t>
                    </m:r>
                    <m:r>
                      <a:rPr lang="zh-CN" altLang="en-US" i="1">
                        <a:solidFill>
                          <a:schemeClr val="tx1"/>
                        </a:solidFill>
                        <a:latin typeface="Cambria Math" panose="02040503050406030204" pitchFamily="18" charset="0"/>
                        <a:ea typeface="微软雅黑" panose="020B0503020204020204" pitchFamily="34" charset="-122"/>
                      </a:rPr>
                      <m:t>版</m:t>
                    </m:r>
                    <m:r>
                      <a:rPr lang="zh-CN" altLang="en-US" i="1" smtClean="0">
                        <a:solidFill>
                          <a:schemeClr val="tx1"/>
                        </a:solidFill>
                        <a:latin typeface="Cambria Math" panose="02040503050406030204" pitchFamily="18" charset="0"/>
                        <a:ea typeface="微软雅黑" panose="020B0503020204020204" pitchFamily="34" charset="-122"/>
                      </a:rPr>
                      <m:t>：</m:t>
                    </m:r>
                  </m:oMath>
                </a14:m>
                <a:r>
                  <a:rPr lang="zh-CN" altLang="en-US" dirty="0">
                    <a:solidFill>
                      <a:schemeClr val="tx1"/>
                    </a:solidFill>
                    <a:latin typeface="微软雅黑" panose="020B0503020204020204" pitchFamily="34" charset="-122"/>
                    <a:ea typeface="微软雅黑" panose="020B0503020204020204" pitchFamily="34" charset="-122"/>
                  </a:rPr>
                  <a:t>通过最优过滤保证考核达标</a:t>
                </a:r>
                <a:endParaRPr lang="en-US" altLang="zh-CN"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14:m>
                  <m:oMath xmlns:m="http://schemas.openxmlformats.org/officeDocument/2006/math">
                    <m:r>
                      <a:rPr lang="en-US" altLang="zh-CN" i="1" smtClean="0">
                        <a:solidFill>
                          <a:schemeClr val="tx1"/>
                        </a:solidFill>
                        <a:latin typeface="Cambria Math" panose="02040503050406030204" pitchFamily="18" charset="0"/>
                        <a:ea typeface="微软雅黑" panose="020B0503020204020204" pitchFamily="34" charset="-122"/>
                      </a:rPr>
                      <m:t>𝑉</m:t>
                    </m:r>
                    <m:r>
                      <a:rPr lang="en-US" altLang="zh-CN" b="0" i="1" smtClean="0">
                        <a:solidFill>
                          <a:schemeClr val="tx1"/>
                        </a:solidFill>
                        <a:latin typeface="Cambria Math" panose="02040503050406030204" pitchFamily="18" charset="0"/>
                        <a:ea typeface="微软雅黑" panose="020B0503020204020204" pitchFamily="34" charset="-122"/>
                      </a:rPr>
                      <m:t>2</m:t>
                    </m:r>
                    <m:r>
                      <a:rPr lang="zh-CN" altLang="en-US" i="1">
                        <a:solidFill>
                          <a:schemeClr val="tx1"/>
                        </a:solidFill>
                        <a:latin typeface="Cambria Math" panose="02040503050406030204" pitchFamily="18" charset="0"/>
                        <a:ea typeface="微软雅黑" panose="020B0503020204020204" pitchFamily="34" charset="-122"/>
                      </a:rPr>
                      <m:t>版</m:t>
                    </m:r>
                  </m:oMath>
                </a14:m>
                <a:r>
                  <a:rPr lang="zh-CN" altLang="en-US" dirty="0">
                    <a:solidFill>
                      <a:schemeClr val="tx1"/>
                    </a:solidFill>
                    <a:latin typeface="微软雅黑" panose="020B0503020204020204" pitchFamily="34" charset="-122"/>
                    <a:ea typeface="微软雅黑" panose="020B0503020204020204" pitchFamily="34" charset="-122"/>
                  </a:rPr>
                  <a:t>：调价</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模型预估提升广告消耗与效果</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p"/>
                </a:pPr>
                <a14:m>
                  <m:oMath xmlns:m="http://schemas.openxmlformats.org/officeDocument/2006/math">
                    <m:r>
                      <a:rPr lang="en-US" altLang="zh-CN" sz="2400" i="1">
                        <a:solidFill>
                          <a:schemeClr val="tx1"/>
                        </a:solidFill>
                        <a:latin typeface="Cambria Math" panose="02040503050406030204" pitchFamily="18" charset="0"/>
                        <a:ea typeface="微软雅黑" panose="020B0503020204020204" pitchFamily="34" charset="-122"/>
                      </a:rPr>
                      <m:t>𝑃𝑎𝑟𝑡</m:t>
                    </m:r>
                    <m:r>
                      <a:rPr lang="en-US" altLang="zh-CN" sz="2400" i="1">
                        <a:solidFill>
                          <a:schemeClr val="tx1"/>
                        </a:solidFill>
                        <a:latin typeface="Cambria Math" panose="02040503050406030204" pitchFamily="18" charset="0"/>
                        <a:ea typeface="微软雅黑" panose="020B0503020204020204" pitchFamily="34" charset="-122"/>
                      </a:rPr>
                      <m:t> </m:t>
                    </m:r>
                    <m:r>
                      <a:rPr lang="en-US" altLang="zh-CN" sz="2400" i="1">
                        <a:solidFill>
                          <a:schemeClr val="tx1"/>
                        </a:solidFill>
                        <a:latin typeface="Cambria Math" panose="02040503050406030204" pitchFamily="18" charset="0"/>
                        <a:ea typeface="微软雅黑" panose="020B0503020204020204" pitchFamily="34" charset="-122"/>
                      </a:rPr>
                      <m:t>𝐼𝐼</m:t>
                    </m:r>
                  </m:oMath>
                </a14:m>
                <a:r>
                  <a:rPr lang="zh-CN" altLang="en-US" sz="2400" dirty="0">
                    <a:solidFill>
                      <a:schemeClr val="tx1"/>
                    </a:solidFill>
                    <a:latin typeface="微软雅黑" panose="020B0503020204020204" pitchFamily="34" charset="-122"/>
                    <a:ea typeface="微软雅黑" panose="020B0503020204020204" pitchFamily="34" charset="-122"/>
                  </a:rPr>
                  <a:t>：微信流量位系统加强策略优化</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项目背景</a:t>
                </a:r>
                <a:endParaRPr lang="en-US" altLang="zh-CN"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基准模型</a:t>
                </a:r>
                <a14:m>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pitchFamily="34" charset="-122"/>
                      </a:rPr>
                      <m:t>𝑙𝑖𝑔h𝑡𝑔𝑏𝑚</m:t>
                    </m:r>
                    <m:r>
                      <a:rPr lang="en-US" altLang="zh-CN" b="0" i="1" smtClean="0">
                        <a:solidFill>
                          <a:schemeClr val="tx1"/>
                        </a:solidFill>
                        <a:latin typeface="Cambria Math" panose="02040503050406030204" pitchFamily="18" charset="0"/>
                        <a:ea typeface="微软雅黑" panose="020B0503020204020204" pitchFamily="34" charset="-122"/>
                      </a:rPr>
                      <m:t>−</m:t>
                    </m:r>
                    <m:r>
                      <a:rPr lang="en-US" altLang="zh-CN" b="0" i="1" smtClean="0">
                        <a:solidFill>
                          <a:schemeClr val="tx1"/>
                        </a:solidFill>
                        <a:latin typeface="Cambria Math" panose="02040503050406030204" pitchFamily="18" charset="0"/>
                        <a:ea typeface="微软雅黑" panose="020B0503020204020204" pitchFamily="34" charset="-122"/>
                      </a:rPr>
                      <m:t>𝑥𝑒𝑛𝑑𝑐𝑔</m:t>
                    </m:r>
                  </m:oMath>
                </a14:m>
                <a:r>
                  <a:rPr lang="zh-CN" altLang="en-US" dirty="0">
                    <a:solidFill>
                      <a:schemeClr val="tx1"/>
                    </a:solidFill>
                    <a:latin typeface="微软雅黑" panose="020B0503020204020204" pitchFamily="34" charset="-122"/>
                    <a:ea typeface="微软雅黑" panose="020B0503020204020204" pitchFamily="34" charset="-122"/>
                  </a:rPr>
                  <a:t>优化</a:t>
                </a:r>
                <a:endParaRPr lang="en-US" altLang="zh-CN"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旁路模型</a:t>
                </a:r>
                <a14:m>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pitchFamily="34" charset="-122"/>
                      </a:rPr>
                      <m:t>𝐷𝐶𝑁</m:t>
                    </m:r>
                    <m:r>
                      <a:rPr lang="en-US" altLang="zh-CN" b="0" i="1" smtClean="0">
                        <a:solidFill>
                          <a:schemeClr val="tx1"/>
                        </a:solidFill>
                        <a:latin typeface="Cambria Math" panose="02040503050406030204" pitchFamily="18" charset="0"/>
                        <a:ea typeface="微软雅黑" panose="020B0503020204020204" pitchFamily="34" charset="-122"/>
                      </a:rPr>
                      <m:t>−</m:t>
                    </m:r>
                    <m:r>
                      <a:rPr lang="en-US" altLang="zh-CN" b="0" i="1" smtClean="0">
                        <a:solidFill>
                          <a:schemeClr val="tx1"/>
                        </a:solidFill>
                        <a:latin typeface="Cambria Math" panose="02040503050406030204" pitchFamily="18" charset="0"/>
                        <a:ea typeface="微软雅黑" panose="020B0503020204020204" pitchFamily="34" charset="-122"/>
                      </a:rPr>
                      <m:t>𝑀</m:t>
                    </m:r>
                  </m:oMath>
                </a14:m>
                <a:r>
                  <a:rPr lang="zh-CN" altLang="en-US" dirty="0">
                    <a:solidFill>
                      <a:schemeClr val="tx1"/>
                    </a:solidFill>
                    <a:latin typeface="微软雅黑" panose="020B0503020204020204" pitchFamily="34" charset="-122"/>
                    <a:ea typeface="微软雅黑" panose="020B0503020204020204" pitchFamily="34" charset="-122"/>
                  </a:rPr>
                  <a:t>优化</a:t>
                </a:r>
                <a:endParaRPr lang="en-US" altLang="zh-CN" dirty="0">
                  <a:solidFill>
                    <a:schemeClr val="tx1"/>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24844757-F6E1-4A1A-9578-72B4585980BB}"/>
                  </a:ext>
                </a:extLst>
              </p:cNvPr>
              <p:cNvSpPr txBox="1">
                <a:spLocks noRot="1" noChangeAspect="1" noMove="1" noResize="1" noEditPoints="1" noAdjustHandles="1" noChangeArrowheads="1" noChangeShapeType="1" noTextEdit="1"/>
              </p:cNvSpPr>
              <p:nvPr/>
            </p:nvSpPr>
            <p:spPr>
              <a:xfrm>
                <a:off x="2727342" y="1434257"/>
                <a:ext cx="7249379" cy="4810099"/>
              </a:xfrm>
              <a:prstGeom prst="rect">
                <a:avLst/>
              </a:prstGeom>
              <a:blipFill>
                <a:blip r:embed="rId3"/>
                <a:stretch>
                  <a:fillRect l="-1092" b="-11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6059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1FA6A0B4-BD38-419F-86A3-750C1B349F56}"/>
              </a:ext>
            </a:extLst>
          </p:cNvPr>
          <p:cNvGrpSpPr/>
          <p:nvPr/>
        </p:nvGrpSpPr>
        <p:grpSpPr>
          <a:xfrm>
            <a:off x="-1" y="0"/>
            <a:ext cx="12184064" cy="818826"/>
            <a:chOff x="-1" y="0"/>
            <a:chExt cx="12184064" cy="818826"/>
          </a:xfrm>
        </p:grpSpPr>
        <p:sp>
          <p:nvSpPr>
            <p:cNvPr id="23" name="矩形 22">
              <a:extLst>
                <a:ext uri="{FF2B5EF4-FFF2-40B4-BE49-F238E27FC236}">
                  <a16:creationId xmlns:a16="http://schemas.microsoft.com/office/drawing/2014/main" id="{6DD18559-3317-413F-8DEA-50E62B4F822A}"/>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4" name="组合 23">
              <a:extLst>
                <a:ext uri="{FF2B5EF4-FFF2-40B4-BE49-F238E27FC236}">
                  <a16:creationId xmlns:a16="http://schemas.microsoft.com/office/drawing/2014/main" id="{9ADF8EE0-66A2-4426-BF16-6776C84CE042}"/>
                </a:ext>
              </a:extLst>
            </p:cNvPr>
            <p:cNvGrpSpPr/>
            <p:nvPr/>
          </p:nvGrpSpPr>
          <p:grpSpPr>
            <a:xfrm>
              <a:off x="0" y="818826"/>
              <a:ext cx="12167232" cy="0"/>
              <a:chOff x="0" y="683817"/>
              <a:chExt cx="12167232" cy="0"/>
            </a:xfrm>
          </p:grpSpPr>
          <p:cxnSp>
            <p:nvCxnSpPr>
              <p:cNvPr id="25" name="直接连接符 24">
                <a:extLst>
                  <a:ext uri="{FF2B5EF4-FFF2-40B4-BE49-F238E27FC236}">
                    <a16:creationId xmlns:a16="http://schemas.microsoft.com/office/drawing/2014/main" id="{66FACF06-C70E-43E2-A62B-63BF920D3B2B}"/>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F32D15E6-82E3-4226-9297-AACFAE495E31}"/>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AD72D347-0F75-4898-BEC7-98503F244DE1}"/>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0CDFB7BE-3B7E-442C-8B39-B3E82ADBE20C}"/>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C4F2FB6-935A-4940-95A5-510DA9A22DE4}"/>
                  </a:ext>
                </a:extLst>
              </p:cNvPr>
              <p:cNvSpPr txBox="1"/>
              <p:nvPr/>
            </p:nvSpPr>
            <p:spPr>
              <a:xfrm>
                <a:off x="151635" y="162630"/>
                <a:ext cx="11925795" cy="523220"/>
              </a:xfrm>
              <a:prstGeom prst="rect">
                <a:avLst/>
              </a:prstGeom>
              <a:noFill/>
            </p:spPr>
            <p:txBody>
              <a:bodyPr wrap="square" rtlCol="0">
                <a:spAutoFit/>
              </a:bodyPr>
              <a:lstStyle/>
              <a:p>
                <a14:m>
                  <m:oMath xmlns:m="http://schemas.openxmlformats.org/officeDocument/2006/math">
                    <m:r>
                      <a:rPr lang="en-US" altLang="zh-CN" sz="2800" b="1" i="1" smtClean="0">
                        <a:latin typeface="Cambria Math" panose="02040503050406030204" pitchFamily="18" charset="0"/>
                        <a:ea typeface="+mj-ea"/>
                      </a:rPr>
                      <m:t>𝑸</m:t>
                    </m:r>
                    <m:r>
                      <a:rPr lang="en-US" altLang="zh-CN" sz="2800" b="1" i="1" smtClean="0">
                        <a:latin typeface="Cambria Math" panose="02040503050406030204" pitchFamily="18" charset="0"/>
                        <a:ea typeface="+mj-ea"/>
                      </a:rPr>
                      <m:t>𝟏</m:t>
                    </m:r>
                  </m:oMath>
                </a14:m>
                <a:r>
                  <a:rPr lang="zh-CN" altLang="en-US" sz="2800" b="1" dirty="0">
                    <a:latin typeface="+mj-ea"/>
                    <a:ea typeface="+mj-ea"/>
                  </a:rPr>
                  <a:t>：使用</a:t>
                </a:r>
                <a14:m>
                  <m:oMath xmlns:m="http://schemas.openxmlformats.org/officeDocument/2006/math">
                    <m:r>
                      <a:rPr lang="en-US" altLang="zh-CN" sz="2800" b="1" i="1" dirty="0" smtClean="0">
                        <a:latin typeface="Cambria Math" panose="02040503050406030204" pitchFamily="18" charset="0"/>
                        <a:ea typeface="+mj-ea"/>
                      </a:rPr>
                      <m:t>𝑫𝑪𝑵</m:t>
                    </m:r>
                    <m:r>
                      <a:rPr lang="en-US" altLang="zh-CN" sz="2800" b="1" i="1" dirty="0" smtClean="0">
                        <a:latin typeface="Cambria Math" panose="02040503050406030204" pitchFamily="18" charset="0"/>
                        <a:ea typeface="+mj-ea"/>
                      </a:rPr>
                      <m:t>−</m:t>
                    </m:r>
                    <m:r>
                      <a:rPr lang="en-US" altLang="zh-CN" sz="2800" b="1" i="1" dirty="0" smtClean="0">
                        <a:latin typeface="Cambria Math" panose="02040503050406030204" pitchFamily="18" charset="0"/>
                        <a:ea typeface="+mj-ea"/>
                      </a:rPr>
                      <m:t>𝑴</m:t>
                    </m:r>
                  </m:oMath>
                </a14:m>
                <a:r>
                  <a:rPr lang="zh-CN" altLang="en-US" sz="2800" b="1" dirty="0">
                    <a:latin typeface="+mj-ea"/>
                    <a:ea typeface="+mj-ea"/>
                  </a:rPr>
                  <a:t>做为旁路模型，进一步提升预估效果</a:t>
                </a:r>
                <a:endParaRPr lang="zh-CN" altLang="en-US" sz="2000" b="1" dirty="0">
                  <a:latin typeface="+mj-ea"/>
                  <a:ea typeface="+mj-ea"/>
                </a:endParaRPr>
              </a:p>
            </p:txBody>
          </p:sp>
        </mc:Choice>
        <mc:Fallback xmlns="">
          <p:sp>
            <p:nvSpPr>
              <p:cNvPr id="29" name="文本框 28">
                <a:extLst>
                  <a:ext uri="{FF2B5EF4-FFF2-40B4-BE49-F238E27FC236}">
                    <a16:creationId xmlns:a16="http://schemas.microsoft.com/office/drawing/2014/main" id="{6C4F2FB6-935A-4940-95A5-510DA9A22DE4}"/>
                  </a:ext>
                </a:extLst>
              </p:cNvPr>
              <p:cNvSpPr txBox="1">
                <a:spLocks noRot="1" noChangeAspect="1" noMove="1" noResize="1" noEditPoints="1" noAdjustHandles="1" noChangeArrowheads="1" noChangeShapeType="1" noTextEdit="1"/>
              </p:cNvSpPr>
              <p:nvPr/>
            </p:nvSpPr>
            <p:spPr>
              <a:xfrm>
                <a:off x="151635" y="162630"/>
                <a:ext cx="11925795" cy="523220"/>
              </a:xfrm>
              <a:prstGeom prst="rect">
                <a:avLst/>
              </a:prstGeom>
              <a:blipFill>
                <a:blip r:embed="rId3"/>
                <a:stretch>
                  <a:fillRect t="-12791"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1B06816-4BEA-4D15-8170-4B21B6168563}"/>
                  </a:ext>
                </a:extLst>
              </p:cNvPr>
              <p:cNvSpPr txBox="1"/>
              <p:nvPr/>
            </p:nvSpPr>
            <p:spPr>
              <a:xfrm>
                <a:off x="-1" y="865057"/>
                <a:ext cx="7090609" cy="787523"/>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latin typeface="+mj-ea"/>
                    <a:ea typeface="+mj-ea"/>
                  </a:rPr>
                  <a:t>使用</a:t>
                </a:r>
                <a14:m>
                  <m:oMath xmlns:m="http://schemas.openxmlformats.org/officeDocument/2006/math">
                    <m:r>
                      <a:rPr lang="en-US" altLang="zh-CN" sz="1600" b="0" i="1" smtClean="0">
                        <a:latin typeface="Cambria Math" panose="02040503050406030204" pitchFamily="18" charset="0"/>
                        <a:ea typeface="+mj-ea"/>
                      </a:rPr>
                      <m:t>𝑁𝑁</m:t>
                    </m:r>
                  </m:oMath>
                </a14:m>
                <a:r>
                  <a:rPr lang="zh-CN" altLang="en-US" sz="1600" dirty="0">
                    <a:latin typeface="+mj-ea"/>
                    <a:ea typeface="+mj-ea"/>
                  </a:rPr>
                  <a:t>类模型进一步优化效果</a:t>
                </a:r>
                <a:endParaRPr lang="en-US" altLang="zh-CN" sz="1600" dirty="0">
                  <a:latin typeface="+mj-ea"/>
                  <a:ea typeface="+mj-ea"/>
                </a:endParaRPr>
              </a:p>
              <a:p>
                <a:pPr marL="742950" lvl="1" indent="-285750">
                  <a:lnSpc>
                    <a:spcPct val="150000"/>
                  </a:lnSpc>
                  <a:buFont typeface="Arial" panose="020B0604020202020204" pitchFamily="34" charset="0"/>
                  <a:buChar char="•"/>
                </a:pPr>
                <a:r>
                  <a:rPr lang="zh-CN" altLang="en-US" sz="1600" dirty="0">
                    <a:latin typeface="+mj-ea"/>
                    <a:ea typeface="+mj-ea"/>
                  </a:rPr>
                  <a:t>基于开源工具包</a:t>
                </a:r>
                <a14:m>
                  <m:oMath xmlns:m="http://schemas.openxmlformats.org/officeDocument/2006/math">
                    <m:r>
                      <a:rPr lang="en-US" altLang="zh-CN" sz="1600" i="1" dirty="0" smtClean="0">
                        <a:latin typeface="Cambria Math" panose="02040503050406030204" pitchFamily="18" charset="0"/>
                        <a:ea typeface="+mj-ea"/>
                      </a:rPr>
                      <m:t>𝐷𝑒𝑒𝑝𝐶𝑇𝑅</m:t>
                    </m:r>
                  </m:oMath>
                </a14:m>
                <a:r>
                  <a:rPr lang="zh-CN" altLang="en-US" sz="1600" dirty="0">
                    <a:latin typeface="+mj-ea"/>
                    <a:ea typeface="+mj-ea"/>
                  </a:rPr>
                  <a:t>实现模型，修改</a:t>
                </a:r>
                <a14:m>
                  <m:oMath xmlns:m="http://schemas.openxmlformats.org/officeDocument/2006/math">
                    <m:r>
                      <a:rPr lang="en-US" altLang="zh-CN" sz="1600" i="1" dirty="0" smtClean="0">
                        <a:latin typeface="Cambria Math" panose="02040503050406030204" pitchFamily="18" charset="0"/>
                        <a:ea typeface="+mj-ea"/>
                      </a:rPr>
                      <m:t>𝐿𝑜𝑠𝑠</m:t>
                    </m:r>
                  </m:oMath>
                </a14:m>
                <a:r>
                  <a:rPr lang="zh-CN" altLang="en-US" sz="1600" dirty="0">
                    <a:latin typeface="+mj-ea"/>
                    <a:ea typeface="+mj-ea"/>
                  </a:rPr>
                  <a:t>为</a:t>
                </a:r>
                <a14:m>
                  <m:oMath xmlns:m="http://schemas.openxmlformats.org/officeDocument/2006/math">
                    <m:r>
                      <a:rPr lang="en-US" altLang="zh-CN" sz="1600" i="1" dirty="0" smtClean="0">
                        <a:latin typeface="Cambria Math" panose="02040503050406030204" pitchFamily="18" charset="0"/>
                        <a:ea typeface="+mj-ea"/>
                      </a:rPr>
                      <m:t>𝑥𝑒𝑛𝑑𝑐𝑔</m:t>
                    </m:r>
                  </m:oMath>
                </a14:m>
                <a:endParaRPr lang="en-US" altLang="zh-CN" sz="1600" dirty="0">
                  <a:latin typeface="+mj-ea"/>
                  <a:ea typeface="+mj-ea"/>
                </a:endParaRPr>
              </a:p>
            </p:txBody>
          </p:sp>
        </mc:Choice>
        <mc:Fallback xmlns="">
          <p:sp>
            <p:nvSpPr>
              <p:cNvPr id="8" name="文本框 7">
                <a:extLst>
                  <a:ext uri="{FF2B5EF4-FFF2-40B4-BE49-F238E27FC236}">
                    <a16:creationId xmlns:a16="http://schemas.microsoft.com/office/drawing/2014/main" id="{51B06816-4BEA-4D15-8170-4B21B6168563}"/>
                  </a:ext>
                </a:extLst>
              </p:cNvPr>
              <p:cNvSpPr txBox="1">
                <a:spLocks noRot="1" noChangeAspect="1" noMove="1" noResize="1" noEditPoints="1" noAdjustHandles="1" noChangeArrowheads="1" noChangeShapeType="1" noTextEdit="1"/>
              </p:cNvSpPr>
              <p:nvPr/>
            </p:nvSpPr>
            <p:spPr>
              <a:xfrm>
                <a:off x="-1" y="865057"/>
                <a:ext cx="7090609" cy="787523"/>
              </a:xfrm>
              <a:prstGeom prst="rect">
                <a:avLst/>
              </a:prstGeom>
              <a:blipFill>
                <a:blip r:embed="rId4"/>
                <a:stretch>
                  <a:fillRect l="-344" b="-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54046A21-7ED1-4D9D-8814-9FFE3D74C5AB}"/>
                  </a:ext>
                </a:extLst>
              </p:cNvPr>
              <p:cNvGraphicFramePr>
                <a:graphicFrameLocks noGrp="1"/>
              </p:cNvGraphicFramePr>
              <p:nvPr>
                <p:extLst>
                  <p:ext uri="{D42A27DB-BD31-4B8C-83A1-F6EECF244321}">
                    <p14:modId xmlns:p14="http://schemas.microsoft.com/office/powerpoint/2010/main" val="4134976659"/>
                  </p:ext>
                </p:extLst>
              </p:nvPr>
            </p:nvGraphicFramePr>
            <p:xfrm>
              <a:off x="265561" y="4740906"/>
              <a:ext cx="6167977" cy="1078957"/>
            </p:xfrm>
            <a:graphic>
              <a:graphicData uri="http://schemas.openxmlformats.org/drawingml/2006/table">
                <a:tbl>
                  <a:tblPr>
                    <a:tableStyleId>{BDBED569-4797-4DF1-A0F4-6AAB3CD982D8}</a:tableStyleId>
                  </a:tblPr>
                  <a:tblGrid>
                    <a:gridCol w="701662">
                      <a:extLst>
                        <a:ext uri="{9D8B030D-6E8A-4147-A177-3AD203B41FA5}">
                          <a16:colId xmlns:a16="http://schemas.microsoft.com/office/drawing/2014/main" val="2028716103"/>
                        </a:ext>
                      </a:extLst>
                    </a:gridCol>
                    <a:gridCol w="840333">
                      <a:extLst>
                        <a:ext uri="{9D8B030D-6E8A-4147-A177-3AD203B41FA5}">
                          <a16:colId xmlns:a16="http://schemas.microsoft.com/office/drawing/2014/main" val="2879044711"/>
                        </a:ext>
                      </a:extLst>
                    </a:gridCol>
                    <a:gridCol w="770997">
                      <a:extLst>
                        <a:ext uri="{9D8B030D-6E8A-4147-A177-3AD203B41FA5}">
                          <a16:colId xmlns:a16="http://schemas.microsoft.com/office/drawing/2014/main" val="1867756694"/>
                        </a:ext>
                      </a:extLst>
                    </a:gridCol>
                    <a:gridCol w="770997">
                      <a:extLst>
                        <a:ext uri="{9D8B030D-6E8A-4147-A177-3AD203B41FA5}">
                          <a16:colId xmlns:a16="http://schemas.microsoft.com/office/drawing/2014/main" val="2390990339"/>
                        </a:ext>
                      </a:extLst>
                    </a:gridCol>
                    <a:gridCol w="710733">
                      <a:extLst>
                        <a:ext uri="{9D8B030D-6E8A-4147-A177-3AD203B41FA5}">
                          <a16:colId xmlns:a16="http://schemas.microsoft.com/office/drawing/2014/main" val="3869685390"/>
                        </a:ext>
                      </a:extLst>
                    </a:gridCol>
                    <a:gridCol w="831261">
                      <a:extLst>
                        <a:ext uri="{9D8B030D-6E8A-4147-A177-3AD203B41FA5}">
                          <a16:colId xmlns:a16="http://schemas.microsoft.com/office/drawing/2014/main" val="4124841679"/>
                        </a:ext>
                      </a:extLst>
                    </a:gridCol>
                    <a:gridCol w="707805">
                      <a:extLst>
                        <a:ext uri="{9D8B030D-6E8A-4147-A177-3AD203B41FA5}">
                          <a16:colId xmlns:a16="http://schemas.microsoft.com/office/drawing/2014/main" val="2220290536"/>
                        </a:ext>
                      </a:extLst>
                    </a:gridCol>
                    <a:gridCol w="834189">
                      <a:extLst>
                        <a:ext uri="{9D8B030D-6E8A-4147-A177-3AD203B41FA5}">
                          <a16:colId xmlns:a16="http://schemas.microsoft.com/office/drawing/2014/main" val="1002629022"/>
                        </a:ext>
                      </a:extLst>
                    </a:gridCol>
                  </a:tblGrid>
                  <a:tr h="409953">
                    <a:tc>
                      <a:txBody>
                        <a:bodyPr/>
                        <a:lstStyle/>
                        <a:p>
                          <a:pPr algn="ctr" fontAlgn="ctr"/>
                          <a:r>
                            <a:rPr lang="zh-CN" altLang="en-US" sz="1400" b="0" u="none" strike="noStrike" dirty="0">
                              <a:effectLst/>
                            </a:rPr>
                            <a:t>模型</a:t>
                          </a:r>
                          <a:endParaRPr lang="zh-CN" altLang="en-US" sz="1400" b="0" i="0" u="none" strike="noStrike" dirty="0">
                            <a:solidFill>
                              <a:srgbClr val="333333"/>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sz="1400" b="0" i="1" u="none" strike="noStrike" smtClean="0">
                                    <a:effectLst/>
                                    <a:latin typeface="Cambria Math" panose="02040503050406030204" pitchFamily="18" charset="0"/>
                                  </a:rPr>
                                  <m:t>𝑙𝑖𝑔h𝑡𝑔𝑏𝑚</m:t>
                                </m:r>
                              </m:oMath>
                            </m:oMathPara>
                          </a14:m>
                          <a:endParaRPr lang="en-US" sz="1400" b="0" i="0" u="none" strike="noStrike" dirty="0">
                            <a:solidFill>
                              <a:srgbClr val="000000"/>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sz="1400" b="0" i="1" u="none" strike="noStrike" smtClean="0">
                                    <a:effectLst/>
                                    <a:latin typeface="Cambria Math" panose="02040503050406030204" pitchFamily="18" charset="0"/>
                                  </a:rPr>
                                  <m:t>𝐷𝑒𝑒𝑝𝐹𝑀</m:t>
                                </m:r>
                              </m:oMath>
                            </m:oMathPara>
                          </a14:m>
                          <a:endParaRPr lang="en-US" sz="1400" b="0" i="0" u="none" strike="noStrike" dirty="0">
                            <a:solidFill>
                              <a:srgbClr val="333333"/>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sz="1400" b="0" i="1" u="none" strike="noStrike" smtClean="0">
                                    <a:effectLst/>
                                    <a:latin typeface="Cambria Math" panose="02040503050406030204" pitchFamily="18" charset="0"/>
                                  </a:rPr>
                                  <m:t>𝐷𝐶𝑁</m:t>
                                </m:r>
                              </m:oMath>
                            </m:oMathPara>
                          </a14:m>
                          <a:endParaRPr lang="en-US" sz="1400" b="0" i="0" u="none" strike="noStrike" dirty="0">
                            <a:solidFill>
                              <a:srgbClr val="333333"/>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sz="1400" b="0" i="1" u="none" strike="noStrike" smtClean="0">
                                    <a:effectLst/>
                                    <a:latin typeface="Cambria Math" panose="02040503050406030204" pitchFamily="18" charset="0"/>
                                  </a:rPr>
                                  <m:t>𝑁𝐹𝑀</m:t>
                                </m:r>
                              </m:oMath>
                            </m:oMathPara>
                          </a14:m>
                          <a:endParaRPr lang="en-US" sz="1400" b="0" i="0" u="none" strike="noStrike" dirty="0">
                            <a:solidFill>
                              <a:srgbClr val="333333"/>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sz="1400" b="0" i="1" u="none" strike="noStrike" smtClean="0">
                                    <a:effectLst/>
                                    <a:latin typeface="Cambria Math" panose="02040503050406030204" pitchFamily="18" charset="0"/>
                                  </a:rPr>
                                  <m:t>𝑥𝐷𝑒𝑒𝑝𝐹𝑀</m:t>
                                </m:r>
                              </m:oMath>
                            </m:oMathPara>
                          </a14:m>
                          <a:endParaRPr lang="en-US" sz="1400" b="0" i="0" u="none" strike="noStrike" dirty="0">
                            <a:solidFill>
                              <a:srgbClr val="333333"/>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sz="1400" b="0" i="1" u="none" strike="noStrike" smtClean="0">
                                    <a:effectLst/>
                                    <a:latin typeface="Cambria Math" panose="02040503050406030204" pitchFamily="18" charset="0"/>
                                  </a:rPr>
                                  <m:t>𝐴𝐹𝑀</m:t>
                                </m:r>
                              </m:oMath>
                            </m:oMathPara>
                          </a14:m>
                          <a:endParaRPr lang="en-US" sz="1400" b="0" i="0" u="none" strike="noStrike" dirty="0">
                            <a:solidFill>
                              <a:srgbClr val="333333"/>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sz="1400" b="0" i="1" u="none" strike="noStrike" dirty="0" smtClean="0">
                                    <a:effectLst/>
                                    <a:latin typeface="Cambria Math" panose="02040503050406030204" pitchFamily="18" charset="0"/>
                                  </a:rPr>
                                  <m:t>𝐷𝐶𝑁</m:t>
                                </m:r>
                                <m:r>
                                  <a:rPr lang="en-US" sz="1400" b="0" i="1" u="none" strike="noStrike" dirty="0" smtClean="0">
                                    <a:effectLst/>
                                    <a:latin typeface="Cambria Math" panose="02040503050406030204" pitchFamily="18" charset="0"/>
                                  </a:rPr>
                                  <m:t>−</m:t>
                                </m:r>
                                <m:r>
                                  <a:rPr lang="en-US" sz="1400" b="0" i="1" u="none" strike="noStrike" dirty="0" smtClean="0">
                                    <a:effectLst/>
                                    <a:latin typeface="Cambria Math" panose="02040503050406030204" pitchFamily="18" charset="0"/>
                                  </a:rPr>
                                  <m:t>𝑀</m:t>
                                </m:r>
                              </m:oMath>
                            </m:oMathPara>
                          </a14:m>
                          <a:endParaRPr lang="en-US" sz="1400" b="0" i="0" u="none" strike="noStrike" dirty="0">
                            <a:solidFill>
                              <a:srgbClr val="00B050"/>
                            </a:solidFill>
                            <a:effectLst/>
                            <a:latin typeface="+mj-ea"/>
                            <a:ea typeface="+mj-ea"/>
                          </a:endParaRPr>
                        </a:p>
                      </a:txBody>
                      <a:tcPr marL="9525" marR="9525" marT="9525" marB="0" anchor="ctr"/>
                    </a:tc>
                    <a:extLst>
                      <a:ext uri="{0D108BD9-81ED-4DB2-BD59-A6C34878D82A}">
                        <a16:rowId xmlns:a16="http://schemas.microsoft.com/office/drawing/2014/main" val="1718995011"/>
                      </a:ext>
                    </a:extLst>
                  </a:tr>
                  <a:tr h="334502">
                    <a:tc>
                      <a:txBody>
                        <a:bodyPr/>
                        <a:lstStyle/>
                        <a:p>
                          <a:pPr algn="ctr" fontAlgn="ctr"/>
                          <a:r>
                            <a:rPr lang="zh-CN" altLang="en-US" sz="1400" u="none" strike="noStrike" dirty="0">
                              <a:effectLst/>
                            </a:rPr>
                            <a:t>疯读</a:t>
                          </a:r>
                          <a14:m>
                            <m:oMath xmlns:m="http://schemas.openxmlformats.org/officeDocument/2006/math">
                              <m:r>
                                <a:rPr lang="en-US" altLang="zh-CN" sz="1400" u="none" strike="noStrike" smtClean="0">
                                  <a:effectLst/>
                                  <a:latin typeface="Cambria Math" panose="02040503050406030204" pitchFamily="18" charset="0"/>
                                </a:rPr>
                                <m:t>𝑎𝑢𝑐</m:t>
                              </m:r>
                            </m:oMath>
                          </a14:m>
                          <a:endParaRPr lang="en-US" sz="1400" b="1" i="0" u="none" strike="noStrike" dirty="0">
                            <a:solidFill>
                              <a:srgbClr val="333333"/>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400" i="1" u="none" strike="noStrike" dirty="0" smtClean="0">
                                    <a:effectLst/>
                                    <a:latin typeface="Cambria Math" panose="02040503050406030204" pitchFamily="18" charset="0"/>
                                    <a:ea typeface="+mj-ea"/>
                                  </a:rPr>
                                  <m:t>0.62</m:t>
                                </m:r>
                                <m:r>
                                  <a:rPr lang="en-US" altLang="zh-CN" sz="1400" b="0" i="1" u="none" strike="noStrike" dirty="0" smtClean="0">
                                    <a:effectLst/>
                                    <a:latin typeface="Cambria Math" panose="02040503050406030204" pitchFamily="18" charset="0"/>
                                    <a:ea typeface="+mj-ea"/>
                                  </a:rPr>
                                  <m:t>4</m:t>
                                </m:r>
                                <m:r>
                                  <a:rPr lang="en-US" altLang="zh-CN" sz="1400" i="1" u="none" strike="noStrike" dirty="0" smtClean="0">
                                    <a:effectLst/>
                                    <a:latin typeface="Cambria Math" panose="02040503050406030204" pitchFamily="18" charset="0"/>
                                    <a:ea typeface="+mj-ea"/>
                                  </a:rPr>
                                  <m:t>4</m:t>
                                </m:r>
                              </m:oMath>
                            </m:oMathPara>
                          </a14:m>
                          <a:endParaRPr lang="en-US" altLang="zh-CN" sz="1400" b="0" i="0" u="none" strike="noStrike" dirty="0">
                            <a:solidFill>
                              <a:srgbClr val="000000"/>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400" i="1" u="none" strike="noStrike" smtClean="0">
                                    <a:effectLst/>
                                    <a:latin typeface="Cambria Math" panose="02040503050406030204" pitchFamily="18" charset="0"/>
                                    <a:ea typeface="+mj-ea"/>
                                  </a:rPr>
                                  <m:t>0.633</m:t>
                                </m:r>
                              </m:oMath>
                            </m:oMathPara>
                          </a14:m>
                          <a:endParaRPr lang="en-US" altLang="zh-CN" sz="1400" b="0" i="0" u="none" strike="noStrike">
                            <a:solidFill>
                              <a:srgbClr val="003366"/>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400" i="1" u="none" strike="noStrike" dirty="0" smtClean="0">
                                    <a:effectLst/>
                                    <a:latin typeface="Cambria Math" panose="02040503050406030204" pitchFamily="18" charset="0"/>
                                    <a:ea typeface="+mj-ea"/>
                                  </a:rPr>
                                  <m:t>0.6</m:t>
                                </m:r>
                                <m:r>
                                  <a:rPr lang="en-US" altLang="zh-CN" sz="1400" b="0" i="1" u="none" strike="noStrike" dirty="0" smtClean="0">
                                    <a:effectLst/>
                                    <a:latin typeface="Cambria Math" panose="02040503050406030204" pitchFamily="18" charset="0"/>
                                    <a:ea typeface="+mj-ea"/>
                                  </a:rPr>
                                  <m:t>25</m:t>
                                </m:r>
                                <m:r>
                                  <a:rPr lang="en-US" altLang="zh-CN" sz="1400" i="1" u="none" strike="noStrike" dirty="0" smtClean="0">
                                    <a:effectLst/>
                                    <a:latin typeface="Cambria Math" panose="02040503050406030204" pitchFamily="18" charset="0"/>
                                    <a:ea typeface="+mj-ea"/>
                                  </a:rPr>
                                  <m:t>2</m:t>
                                </m:r>
                              </m:oMath>
                            </m:oMathPara>
                          </a14:m>
                          <a:endParaRPr lang="en-US" altLang="zh-CN" sz="1400" b="0" i="0" u="none" strike="noStrike" dirty="0">
                            <a:solidFill>
                              <a:srgbClr val="333333"/>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400" i="1" u="none" strike="noStrike" smtClean="0">
                                    <a:effectLst/>
                                    <a:latin typeface="Cambria Math" panose="02040503050406030204" pitchFamily="18" charset="0"/>
                                    <a:ea typeface="+mj-ea"/>
                                  </a:rPr>
                                  <m:t>0.6293</m:t>
                                </m:r>
                              </m:oMath>
                            </m:oMathPara>
                          </a14:m>
                          <a:endParaRPr lang="en-US" altLang="zh-CN" sz="1400" b="0" i="0" u="none" strike="noStrike">
                            <a:solidFill>
                              <a:srgbClr val="333333"/>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400" i="1" u="none" strike="noStrike" dirty="0" smtClean="0">
                                    <a:effectLst/>
                                    <a:latin typeface="Cambria Math" panose="02040503050406030204" pitchFamily="18" charset="0"/>
                                    <a:ea typeface="+mj-ea"/>
                                  </a:rPr>
                                  <m:t>0.6331</m:t>
                                </m:r>
                              </m:oMath>
                            </m:oMathPara>
                          </a14:m>
                          <a:endParaRPr lang="en-US" altLang="zh-CN" sz="1400" b="0" i="0" u="none" strike="noStrike" dirty="0">
                            <a:solidFill>
                              <a:srgbClr val="333333"/>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400" i="1" u="none" strike="noStrike" dirty="0" smtClean="0">
                                    <a:effectLst/>
                                    <a:latin typeface="Cambria Math" panose="02040503050406030204" pitchFamily="18" charset="0"/>
                                    <a:ea typeface="+mj-ea"/>
                                  </a:rPr>
                                  <m:t>0.6253</m:t>
                                </m:r>
                              </m:oMath>
                            </m:oMathPara>
                          </a14:m>
                          <a:endParaRPr lang="en-US" altLang="zh-CN" sz="1400" b="0" i="0" u="none" strike="noStrike" dirty="0">
                            <a:solidFill>
                              <a:srgbClr val="333333"/>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400" i="1" u="none" strike="noStrike" dirty="0" smtClean="0">
                                    <a:effectLst/>
                                    <a:latin typeface="Cambria Math" panose="02040503050406030204" pitchFamily="18" charset="0"/>
                                    <a:ea typeface="+mj-ea"/>
                                  </a:rPr>
                                  <m:t>0.6334</m:t>
                                </m:r>
                              </m:oMath>
                            </m:oMathPara>
                          </a14:m>
                          <a:endParaRPr lang="en-US" altLang="zh-CN" sz="1400" b="1" i="0" u="none" strike="noStrike" dirty="0">
                            <a:solidFill>
                              <a:srgbClr val="00B050"/>
                            </a:solidFill>
                            <a:effectLst/>
                            <a:latin typeface="+mj-ea"/>
                            <a:ea typeface="+mj-ea"/>
                          </a:endParaRPr>
                        </a:p>
                      </a:txBody>
                      <a:tcPr marL="9525" marR="9525" marT="9525" marB="0" anchor="ctr"/>
                    </a:tc>
                    <a:extLst>
                      <a:ext uri="{0D108BD9-81ED-4DB2-BD59-A6C34878D82A}">
                        <a16:rowId xmlns:a16="http://schemas.microsoft.com/office/drawing/2014/main" val="1230190225"/>
                      </a:ext>
                    </a:extLst>
                  </a:tr>
                  <a:tr h="334502">
                    <a:tc>
                      <a:txBody>
                        <a:bodyPr/>
                        <a:lstStyle/>
                        <a:p>
                          <a:pPr algn="ctr" fontAlgn="ctr"/>
                          <a:r>
                            <a:rPr lang="zh-CN" altLang="en-US" sz="1400" u="none" strike="noStrike" dirty="0">
                              <a:effectLst/>
                            </a:rPr>
                            <a:t>必看</a:t>
                          </a:r>
                          <a14:m>
                            <m:oMath xmlns:m="http://schemas.openxmlformats.org/officeDocument/2006/math">
                              <m:r>
                                <a:rPr lang="en-US" sz="1400" u="none" strike="noStrike" dirty="0" smtClean="0">
                                  <a:effectLst/>
                                  <a:latin typeface="Cambria Math" panose="02040503050406030204" pitchFamily="18" charset="0"/>
                                </a:rPr>
                                <m:t>𝑎𝑢𝑐</m:t>
                              </m:r>
                            </m:oMath>
                          </a14:m>
                          <a:endParaRPr lang="en-US" sz="1400" b="1" i="0" u="none" strike="noStrike" dirty="0">
                            <a:solidFill>
                              <a:srgbClr val="000000"/>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400" i="1" u="none" strike="noStrike" smtClean="0">
                                    <a:effectLst/>
                                    <a:latin typeface="Cambria Math" panose="02040503050406030204" pitchFamily="18" charset="0"/>
                                    <a:ea typeface="+mj-ea"/>
                                  </a:rPr>
                                  <m:t>0.57</m:t>
                                </m:r>
                                <m:r>
                                  <a:rPr lang="en-US" altLang="zh-CN" sz="1400" b="0" i="1" u="none" strike="noStrike" smtClean="0">
                                    <a:effectLst/>
                                    <a:latin typeface="Cambria Math" panose="02040503050406030204" pitchFamily="18" charset="0"/>
                                    <a:ea typeface="+mj-ea"/>
                                  </a:rPr>
                                  <m:t>8</m:t>
                                </m:r>
                                <m:r>
                                  <a:rPr lang="en-US" altLang="zh-CN" sz="1400" i="1" u="none" strike="noStrike" smtClean="0">
                                    <a:effectLst/>
                                    <a:latin typeface="Cambria Math" panose="02040503050406030204" pitchFamily="18" charset="0"/>
                                    <a:ea typeface="+mj-ea"/>
                                  </a:rPr>
                                  <m:t>4</m:t>
                                </m:r>
                              </m:oMath>
                            </m:oMathPara>
                          </a14:m>
                          <a:endParaRPr lang="en-US" altLang="zh-CN" sz="1400" b="1" i="0" u="none" strike="noStrike" dirty="0">
                            <a:solidFill>
                              <a:srgbClr val="FF0000"/>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400" i="1" u="none" strike="noStrike" dirty="0" smtClean="0">
                                    <a:effectLst/>
                                    <a:latin typeface="Cambria Math" panose="02040503050406030204" pitchFamily="18" charset="0"/>
                                    <a:ea typeface="+mj-ea"/>
                                  </a:rPr>
                                  <m:t>0.5689</m:t>
                                </m:r>
                              </m:oMath>
                            </m:oMathPara>
                          </a14:m>
                          <a:endParaRPr lang="en-US" altLang="zh-CN" sz="1400" b="0" i="0" u="none" strike="noStrike" dirty="0">
                            <a:solidFill>
                              <a:srgbClr val="000000"/>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400" i="1" u="none" strike="noStrike" dirty="0" smtClean="0">
                                    <a:effectLst/>
                                    <a:latin typeface="Cambria Math" panose="02040503050406030204" pitchFamily="18" charset="0"/>
                                    <a:ea typeface="+mj-ea"/>
                                  </a:rPr>
                                  <m:t>0.5641</m:t>
                                </m:r>
                              </m:oMath>
                            </m:oMathPara>
                          </a14:m>
                          <a:endParaRPr lang="en-US" altLang="zh-CN" sz="1400" b="0" i="0" u="none" strike="noStrike" dirty="0">
                            <a:solidFill>
                              <a:srgbClr val="000000"/>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400" i="1" u="none" strike="noStrike" dirty="0" smtClean="0">
                                    <a:effectLst/>
                                    <a:latin typeface="Cambria Math" panose="02040503050406030204" pitchFamily="18" charset="0"/>
                                    <a:ea typeface="+mj-ea"/>
                                  </a:rPr>
                                  <m:t>0.5761</m:t>
                                </m:r>
                              </m:oMath>
                            </m:oMathPara>
                          </a14:m>
                          <a:endParaRPr lang="en-US" altLang="zh-CN" sz="1400" b="0" i="0" u="none" strike="noStrike" dirty="0">
                            <a:solidFill>
                              <a:srgbClr val="000000"/>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400" i="1" u="none" strike="noStrike" dirty="0" smtClean="0">
                                    <a:effectLst/>
                                    <a:latin typeface="Cambria Math" panose="02040503050406030204" pitchFamily="18" charset="0"/>
                                    <a:ea typeface="+mj-ea"/>
                                  </a:rPr>
                                  <m:t>0.5788</m:t>
                                </m:r>
                              </m:oMath>
                            </m:oMathPara>
                          </a14:m>
                          <a:endParaRPr lang="en-US" altLang="zh-CN" sz="1400" b="0" i="0" u="none" strike="noStrike" dirty="0">
                            <a:solidFill>
                              <a:srgbClr val="000000"/>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400" i="1" u="none" strike="noStrike" dirty="0" smtClean="0">
                                    <a:effectLst/>
                                    <a:latin typeface="Cambria Math" panose="02040503050406030204" pitchFamily="18" charset="0"/>
                                    <a:ea typeface="+mj-ea"/>
                                  </a:rPr>
                                  <m:t>0.5</m:t>
                                </m:r>
                                <m:r>
                                  <a:rPr lang="en-US" altLang="zh-CN" sz="1400" b="0" i="1" u="none" strike="noStrike" dirty="0" smtClean="0">
                                    <a:effectLst/>
                                    <a:latin typeface="Cambria Math" panose="02040503050406030204" pitchFamily="18" charset="0"/>
                                    <a:ea typeface="+mj-ea"/>
                                  </a:rPr>
                                  <m:t>7</m:t>
                                </m:r>
                                <m:r>
                                  <a:rPr lang="en-US" altLang="zh-CN" sz="1400" i="1" u="none" strike="noStrike" dirty="0" smtClean="0">
                                    <a:effectLst/>
                                    <a:latin typeface="Cambria Math" panose="02040503050406030204" pitchFamily="18" charset="0"/>
                                    <a:ea typeface="+mj-ea"/>
                                  </a:rPr>
                                  <m:t>93</m:t>
                                </m:r>
                              </m:oMath>
                            </m:oMathPara>
                          </a14:m>
                          <a:endParaRPr lang="en-US" altLang="zh-CN" sz="1400" b="0" i="0" u="none" strike="noStrike" dirty="0">
                            <a:solidFill>
                              <a:srgbClr val="000000"/>
                            </a:solidFill>
                            <a:effectLst/>
                            <a:latin typeface="+mj-ea"/>
                            <a:ea typeface="+mj-ea"/>
                          </a:endParaRPr>
                        </a:p>
                      </a:txBody>
                      <a:tcPr marL="9525" marR="9525" marT="9525"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400" i="1" u="none" strike="noStrike" dirty="0" smtClean="0">
                                    <a:effectLst/>
                                    <a:latin typeface="Cambria Math" panose="02040503050406030204" pitchFamily="18" charset="0"/>
                                    <a:ea typeface="+mj-ea"/>
                                  </a:rPr>
                                  <m:t>0.5832</m:t>
                                </m:r>
                              </m:oMath>
                            </m:oMathPara>
                          </a14:m>
                          <a:endParaRPr lang="en-US" altLang="zh-CN" sz="1400" b="0" i="0" u="none" strike="noStrike" dirty="0">
                            <a:solidFill>
                              <a:srgbClr val="00B050"/>
                            </a:solidFill>
                            <a:effectLst/>
                            <a:latin typeface="+mj-ea"/>
                            <a:ea typeface="+mj-ea"/>
                          </a:endParaRPr>
                        </a:p>
                      </a:txBody>
                      <a:tcPr marL="9525" marR="9525" marT="9525" marB="0" anchor="ctr"/>
                    </a:tc>
                    <a:extLst>
                      <a:ext uri="{0D108BD9-81ED-4DB2-BD59-A6C34878D82A}">
                        <a16:rowId xmlns:a16="http://schemas.microsoft.com/office/drawing/2014/main" val="382502248"/>
                      </a:ext>
                    </a:extLst>
                  </a:tr>
                </a:tbl>
              </a:graphicData>
            </a:graphic>
          </p:graphicFrame>
        </mc:Choice>
        <mc:Fallback xmlns="">
          <p:graphicFrame>
            <p:nvGraphicFramePr>
              <p:cNvPr id="5" name="表格 4">
                <a:extLst>
                  <a:ext uri="{FF2B5EF4-FFF2-40B4-BE49-F238E27FC236}">
                    <a16:creationId xmlns:a16="http://schemas.microsoft.com/office/drawing/2014/main" id="{54046A21-7ED1-4D9D-8814-9FFE3D74C5AB}"/>
                  </a:ext>
                </a:extLst>
              </p:cNvPr>
              <p:cNvGraphicFramePr>
                <a:graphicFrameLocks noGrp="1"/>
              </p:cNvGraphicFramePr>
              <p:nvPr>
                <p:extLst>
                  <p:ext uri="{D42A27DB-BD31-4B8C-83A1-F6EECF244321}">
                    <p14:modId xmlns:p14="http://schemas.microsoft.com/office/powerpoint/2010/main" val="4134976659"/>
                  </p:ext>
                </p:extLst>
              </p:nvPr>
            </p:nvGraphicFramePr>
            <p:xfrm>
              <a:off x="265561" y="4740906"/>
              <a:ext cx="6167977" cy="1078957"/>
            </p:xfrm>
            <a:graphic>
              <a:graphicData uri="http://schemas.openxmlformats.org/drawingml/2006/table">
                <a:tbl>
                  <a:tblPr>
                    <a:tableStyleId>{BDBED569-4797-4DF1-A0F4-6AAB3CD982D8}</a:tableStyleId>
                  </a:tblPr>
                  <a:tblGrid>
                    <a:gridCol w="701662">
                      <a:extLst>
                        <a:ext uri="{9D8B030D-6E8A-4147-A177-3AD203B41FA5}">
                          <a16:colId xmlns:a16="http://schemas.microsoft.com/office/drawing/2014/main" val="2028716103"/>
                        </a:ext>
                      </a:extLst>
                    </a:gridCol>
                    <a:gridCol w="840333">
                      <a:extLst>
                        <a:ext uri="{9D8B030D-6E8A-4147-A177-3AD203B41FA5}">
                          <a16:colId xmlns:a16="http://schemas.microsoft.com/office/drawing/2014/main" val="2879044711"/>
                        </a:ext>
                      </a:extLst>
                    </a:gridCol>
                    <a:gridCol w="770997">
                      <a:extLst>
                        <a:ext uri="{9D8B030D-6E8A-4147-A177-3AD203B41FA5}">
                          <a16:colId xmlns:a16="http://schemas.microsoft.com/office/drawing/2014/main" val="1867756694"/>
                        </a:ext>
                      </a:extLst>
                    </a:gridCol>
                    <a:gridCol w="770997">
                      <a:extLst>
                        <a:ext uri="{9D8B030D-6E8A-4147-A177-3AD203B41FA5}">
                          <a16:colId xmlns:a16="http://schemas.microsoft.com/office/drawing/2014/main" val="2390990339"/>
                        </a:ext>
                      </a:extLst>
                    </a:gridCol>
                    <a:gridCol w="710733">
                      <a:extLst>
                        <a:ext uri="{9D8B030D-6E8A-4147-A177-3AD203B41FA5}">
                          <a16:colId xmlns:a16="http://schemas.microsoft.com/office/drawing/2014/main" val="3869685390"/>
                        </a:ext>
                      </a:extLst>
                    </a:gridCol>
                    <a:gridCol w="831261">
                      <a:extLst>
                        <a:ext uri="{9D8B030D-6E8A-4147-A177-3AD203B41FA5}">
                          <a16:colId xmlns:a16="http://schemas.microsoft.com/office/drawing/2014/main" val="4124841679"/>
                        </a:ext>
                      </a:extLst>
                    </a:gridCol>
                    <a:gridCol w="707805">
                      <a:extLst>
                        <a:ext uri="{9D8B030D-6E8A-4147-A177-3AD203B41FA5}">
                          <a16:colId xmlns:a16="http://schemas.microsoft.com/office/drawing/2014/main" val="2220290536"/>
                        </a:ext>
                      </a:extLst>
                    </a:gridCol>
                    <a:gridCol w="834189">
                      <a:extLst>
                        <a:ext uri="{9D8B030D-6E8A-4147-A177-3AD203B41FA5}">
                          <a16:colId xmlns:a16="http://schemas.microsoft.com/office/drawing/2014/main" val="1002629022"/>
                        </a:ext>
                      </a:extLst>
                    </a:gridCol>
                  </a:tblGrid>
                  <a:tr h="409953">
                    <a:tc>
                      <a:txBody>
                        <a:bodyPr/>
                        <a:lstStyle/>
                        <a:p>
                          <a:pPr algn="ctr" fontAlgn="ctr"/>
                          <a:r>
                            <a:rPr lang="zh-CN" altLang="en-US" sz="1400" b="0" u="none" strike="noStrike">
                              <a:effectLst/>
                            </a:rPr>
                            <a:t>模型</a:t>
                          </a:r>
                          <a:endParaRPr lang="zh-CN" altLang="en-US" sz="1400" b="0" i="0" u="none" strike="noStrike" dirty="0">
                            <a:solidFill>
                              <a:srgbClr val="333333"/>
                            </a:solidFill>
                            <a:effectLst/>
                            <a:latin typeface="+mj-ea"/>
                            <a:ea typeface="+mj-ea"/>
                          </a:endParaRPr>
                        </a:p>
                      </a:txBody>
                      <a:tcPr marL="9525" marR="9525" marT="9525" marB="0" anchor="ctr"/>
                    </a:tc>
                    <a:tc>
                      <a:txBody>
                        <a:bodyPr/>
                        <a:lstStyle/>
                        <a:p>
                          <a:endParaRPr lang="zh-CN"/>
                        </a:p>
                      </a:txBody>
                      <a:tcPr marL="9525" marR="9525" marT="9525" marB="0" anchor="ctr">
                        <a:blipFill>
                          <a:blip r:embed="rId5"/>
                          <a:stretch>
                            <a:fillRect l="-84058" t="-1471" r="-552174" b="-175000"/>
                          </a:stretch>
                        </a:blipFill>
                      </a:tcPr>
                    </a:tc>
                    <a:tc>
                      <a:txBody>
                        <a:bodyPr/>
                        <a:lstStyle/>
                        <a:p>
                          <a:endParaRPr lang="zh-CN"/>
                        </a:p>
                      </a:txBody>
                      <a:tcPr marL="9525" marR="9525" marT="9525" marB="0" anchor="ctr">
                        <a:blipFill>
                          <a:blip r:embed="rId5"/>
                          <a:stretch>
                            <a:fillRect l="-200000" t="-1471" r="-500000" b="-175000"/>
                          </a:stretch>
                        </a:blipFill>
                      </a:tcPr>
                    </a:tc>
                    <a:tc>
                      <a:txBody>
                        <a:bodyPr/>
                        <a:lstStyle/>
                        <a:p>
                          <a:endParaRPr lang="zh-CN"/>
                        </a:p>
                      </a:txBody>
                      <a:tcPr marL="9525" marR="9525" marT="9525" marB="0" anchor="ctr">
                        <a:blipFill>
                          <a:blip r:embed="rId5"/>
                          <a:stretch>
                            <a:fillRect l="-300000" t="-1471" r="-400000" b="-175000"/>
                          </a:stretch>
                        </a:blipFill>
                      </a:tcPr>
                    </a:tc>
                    <a:tc>
                      <a:txBody>
                        <a:bodyPr/>
                        <a:lstStyle/>
                        <a:p>
                          <a:endParaRPr lang="zh-CN"/>
                        </a:p>
                      </a:txBody>
                      <a:tcPr marL="9525" marR="9525" marT="9525" marB="0" anchor="ctr">
                        <a:blipFill>
                          <a:blip r:embed="rId5"/>
                          <a:stretch>
                            <a:fillRect l="-437931" t="-1471" r="-337931" b="-175000"/>
                          </a:stretch>
                        </a:blipFill>
                      </a:tcPr>
                    </a:tc>
                    <a:tc>
                      <a:txBody>
                        <a:bodyPr/>
                        <a:lstStyle/>
                        <a:p>
                          <a:endParaRPr lang="zh-CN"/>
                        </a:p>
                      </a:txBody>
                      <a:tcPr marL="9525" marR="9525" marT="9525" marB="0" anchor="ctr">
                        <a:blipFill>
                          <a:blip r:embed="rId5"/>
                          <a:stretch>
                            <a:fillRect l="-455474" t="-1471" r="-186131" b="-175000"/>
                          </a:stretch>
                        </a:blipFill>
                      </a:tcPr>
                    </a:tc>
                    <a:tc>
                      <a:txBody>
                        <a:bodyPr/>
                        <a:lstStyle/>
                        <a:p>
                          <a:endParaRPr lang="zh-CN"/>
                        </a:p>
                      </a:txBody>
                      <a:tcPr marL="9525" marR="9525" marT="9525" marB="0" anchor="ctr">
                        <a:blipFill>
                          <a:blip r:embed="rId5"/>
                          <a:stretch>
                            <a:fillRect l="-656034" t="-1471" r="-119828" b="-175000"/>
                          </a:stretch>
                        </a:blipFill>
                      </a:tcPr>
                    </a:tc>
                    <a:tc>
                      <a:txBody>
                        <a:bodyPr/>
                        <a:lstStyle/>
                        <a:p>
                          <a:endParaRPr lang="zh-CN"/>
                        </a:p>
                      </a:txBody>
                      <a:tcPr marL="9525" marR="9525" marT="9525" marB="0" anchor="ctr">
                        <a:blipFill>
                          <a:blip r:embed="rId5"/>
                          <a:stretch>
                            <a:fillRect l="-640146" t="-1471" r="-1460" b="-175000"/>
                          </a:stretch>
                        </a:blipFill>
                      </a:tcPr>
                    </a:tc>
                    <a:extLst>
                      <a:ext uri="{0D108BD9-81ED-4DB2-BD59-A6C34878D82A}">
                        <a16:rowId xmlns:a16="http://schemas.microsoft.com/office/drawing/2014/main" val="1718995011"/>
                      </a:ext>
                    </a:extLst>
                  </a:tr>
                  <a:tr h="334502">
                    <a:tc>
                      <a:txBody>
                        <a:bodyPr/>
                        <a:lstStyle/>
                        <a:p>
                          <a:endParaRPr lang="zh-CN"/>
                        </a:p>
                      </a:txBody>
                      <a:tcPr marL="9525" marR="9525" marT="9525" marB="0" anchor="ctr">
                        <a:blipFill>
                          <a:blip r:embed="rId5"/>
                          <a:stretch>
                            <a:fillRect l="-870" t="-125455" r="-782609" b="-116364"/>
                          </a:stretch>
                        </a:blipFill>
                      </a:tcPr>
                    </a:tc>
                    <a:tc>
                      <a:txBody>
                        <a:bodyPr/>
                        <a:lstStyle/>
                        <a:p>
                          <a:endParaRPr lang="zh-CN"/>
                        </a:p>
                      </a:txBody>
                      <a:tcPr marL="9525" marR="9525" marT="9525" marB="0" anchor="ctr">
                        <a:blipFill>
                          <a:blip r:embed="rId5"/>
                          <a:stretch>
                            <a:fillRect l="-84058" t="-125455" r="-552174" b="-116364"/>
                          </a:stretch>
                        </a:blipFill>
                      </a:tcPr>
                    </a:tc>
                    <a:tc>
                      <a:txBody>
                        <a:bodyPr/>
                        <a:lstStyle/>
                        <a:p>
                          <a:endParaRPr lang="zh-CN"/>
                        </a:p>
                      </a:txBody>
                      <a:tcPr marL="9525" marR="9525" marT="9525" marB="0" anchor="ctr">
                        <a:blipFill>
                          <a:blip r:embed="rId5"/>
                          <a:stretch>
                            <a:fillRect l="-200000" t="-125455" r="-500000" b="-116364"/>
                          </a:stretch>
                        </a:blipFill>
                      </a:tcPr>
                    </a:tc>
                    <a:tc>
                      <a:txBody>
                        <a:bodyPr/>
                        <a:lstStyle/>
                        <a:p>
                          <a:endParaRPr lang="zh-CN"/>
                        </a:p>
                      </a:txBody>
                      <a:tcPr marL="9525" marR="9525" marT="9525" marB="0" anchor="ctr">
                        <a:blipFill>
                          <a:blip r:embed="rId5"/>
                          <a:stretch>
                            <a:fillRect l="-300000" t="-125455" r="-400000" b="-116364"/>
                          </a:stretch>
                        </a:blipFill>
                      </a:tcPr>
                    </a:tc>
                    <a:tc>
                      <a:txBody>
                        <a:bodyPr/>
                        <a:lstStyle/>
                        <a:p>
                          <a:endParaRPr lang="zh-CN"/>
                        </a:p>
                      </a:txBody>
                      <a:tcPr marL="9525" marR="9525" marT="9525" marB="0" anchor="ctr">
                        <a:blipFill>
                          <a:blip r:embed="rId5"/>
                          <a:stretch>
                            <a:fillRect l="-437931" t="-125455" r="-337931" b="-116364"/>
                          </a:stretch>
                        </a:blipFill>
                      </a:tcPr>
                    </a:tc>
                    <a:tc>
                      <a:txBody>
                        <a:bodyPr/>
                        <a:lstStyle/>
                        <a:p>
                          <a:endParaRPr lang="zh-CN"/>
                        </a:p>
                      </a:txBody>
                      <a:tcPr marL="9525" marR="9525" marT="9525" marB="0" anchor="ctr">
                        <a:blipFill>
                          <a:blip r:embed="rId5"/>
                          <a:stretch>
                            <a:fillRect l="-455474" t="-125455" r="-186131" b="-116364"/>
                          </a:stretch>
                        </a:blipFill>
                      </a:tcPr>
                    </a:tc>
                    <a:tc>
                      <a:txBody>
                        <a:bodyPr/>
                        <a:lstStyle/>
                        <a:p>
                          <a:endParaRPr lang="zh-CN"/>
                        </a:p>
                      </a:txBody>
                      <a:tcPr marL="9525" marR="9525" marT="9525" marB="0" anchor="ctr">
                        <a:blipFill>
                          <a:blip r:embed="rId5"/>
                          <a:stretch>
                            <a:fillRect l="-656034" t="-125455" r="-119828" b="-116364"/>
                          </a:stretch>
                        </a:blipFill>
                      </a:tcPr>
                    </a:tc>
                    <a:tc>
                      <a:txBody>
                        <a:bodyPr/>
                        <a:lstStyle/>
                        <a:p>
                          <a:endParaRPr lang="zh-CN"/>
                        </a:p>
                      </a:txBody>
                      <a:tcPr marL="9525" marR="9525" marT="9525" marB="0" anchor="ctr">
                        <a:blipFill>
                          <a:blip r:embed="rId5"/>
                          <a:stretch>
                            <a:fillRect l="-640146" t="-125455" r="-1460" b="-116364"/>
                          </a:stretch>
                        </a:blipFill>
                      </a:tcPr>
                    </a:tc>
                    <a:extLst>
                      <a:ext uri="{0D108BD9-81ED-4DB2-BD59-A6C34878D82A}">
                        <a16:rowId xmlns:a16="http://schemas.microsoft.com/office/drawing/2014/main" val="1230190225"/>
                      </a:ext>
                    </a:extLst>
                  </a:tr>
                  <a:tr h="334502">
                    <a:tc>
                      <a:txBody>
                        <a:bodyPr/>
                        <a:lstStyle/>
                        <a:p>
                          <a:endParaRPr lang="zh-CN"/>
                        </a:p>
                      </a:txBody>
                      <a:tcPr marL="9525" marR="9525" marT="9525" marB="0" anchor="ctr">
                        <a:blipFill>
                          <a:blip r:embed="rId5"/>
                          <a:stretch>
                            <a:fillRect l="-870" t="-225455" r="-782609" b="-16364"/>
                          </a:stretch>
                        </a:blipFill>
                      </a:tcPr>
                    </a:tc>
                    <a:tc>
                      <a:txBody>
                        <a:bodyPr/>
                        <a:lstStyle/>
                        <a:p>
                          <a:endParaRPr lang="zh-CN"/>
                        </a:p>
                      </a:txBody>
                      <a:tcPr marL="9525" marR="9525" marT="9525" marB="0" anchor="ctr">
                        <a:blipFill>
                          <a:blip r:embed="rId5"/>
                          <a:stretch>
                            <a:fillRect l="-84058" t="-225455" r="-552174" b="-16364"/>
                          </a:stretch>
                        </a:blipFill>
                      </a:tcPr>
                    </a:tc>
                    <a:tc>
                      <a:txBody>
                        <a:bodyPr/>
                        <a:lstStyle/>
                        <a:p>
                          <a:endParaRPr lang="zh-CN"/>
                        </a:p>
                      </a:txBody>
                      <a:tcPr marL="9525" marR="9525" marT="9525" marB="0" anchor="ctr">
                        <a:blipFill>
                          <a:blip r:embed="rId5"/>
                          <a:stretch>
                            <a:fillRect l="-200000" t="-225455" r="-500000" b="-16364"/>
                          </a:stretch>
                        </a:blipFill>
                      </a:tcPr>
                    </a:tc>
                    <a:tc>
                      <a:txBody>
                        <a:bodyPr/>
                        <a:lstStyle/>
                        <a:p>
                          <a:endParaRPr lang="zh-CN"/>
                        </a:p>
                      </a:txBody>
                      <a:tcPr marL="9525" marR="9525" marT="9525" marB="0" anchor="ctr">
                        <a:blipFill>
                          <a:blip r:embed="rId5"/>
                          <a:stretch>
                            <a:fillRect l="-300000" t="-225455" r="-400000" b="-16364"/>
                          </a:stretch>
                        </a:blipFill>
                      </a:tcPr>
                    </a:tc>
                    <a:tc>
                      <a:txBody>
                        <a:bodyPr/>
                        <a:lstStyle/>
                        <a:p>
                          <a:endParaRPr lang="zh-CN"/>
                        </a:p>
                      </a:txBody>
                      <a:tcPr marL="9525" marR="9525" marT="9525" marB="0" anchor="ctr">
                        <a:blipFill>
                          <a:blip r:embed="rId5"/>
                          <a:stretch>
                            <a:fillRect l="-437931" t="-225455" r="-337931" b="-16364"/>
                          </a:stretch>
                        </a:blipFill>
                      </a:tcPr>
                    </a:tc>
                    <a:tc>
                      <a:txBody>
                        <a:bodyPr/>
                        <a:lstStyle/>
                        <a:p>
                          <a:endParaRPr lang="zh-CN"/>
                        </a:p>
                      </a:txBody>
                      <a:tcPr marL="9525" marR="9525" marT="9525" marB="0" anchor="ctr">
                        <a:blipFill>
                          <a:blip r:embed="rId5"/>
                          <a:stretch>
                            <a:fillRect l="-455474" t="-225455" r="-186131" b="-16364"/>
                          </a:stretch>
                        </a:blipFill>
                      </a:tcPr>
                    </a:tc>
                    <a:tc>
                      <a:txBody>
                        <a:bodyPr/>
                        <a:lstStyle/>
                        <a:p>
                          <a:endParaRPr lang="zh-CN"/>
                        </a:p>
                      </a:txBody>
                      <a:tcPr marL="9525" marR="9525" marT="9525" marB="0" anchor="ctr">
                        <a:blipFill>
                          <a:blip r:embed="rId5"/>
                          <a:stretch>
                            <a:fillRect l="-656034" t="-225455" r="-119828" b="-16364"/>
                          </a:stretch>
                        </a:blipFill>
                      </a:tcPr>
                    </a:tc>
                    <a:tc>
                      <a:txBody>
                        <a:bodyPr/>
                        <a:lstStyle/>
                        <a:p>
                          <a:endParaRPr lang="zh-CN"/>
                        </a:p>
                      </a:txBody>
                      <a:tcPr marL="9525" marR="9525" marT="9525" marB="0" anchor="ctr">
                        <a:blipFill>
                          <a:blip r:embed="rId5"/>
                          <a:stretch>
                            <a:fillRect l="-640146" t="-225455" r="-1460" b="-16364"/>
                          </a:stretch>
                        </a:blipFill>
                      </a:tcPr>
                    </a:tc>
                    <a:extLst>
                      <a:ext uri="{0D108BD9-81ED-4DB2-BD59-A6C34878D82A}">
                        <a16:rowId xmlns:a16="http://schemas.microsoft.com/office/drawing/2014/main" val="382502248"/>
                      </a:ext>
                    </a:extLst>
                  </a:tr>
                </a:tbl>
              </a:graphicData>
            </a:graphic>
          </p:graphicFrame>
        </mc:Fallback>
      </mc:AlternateContent>
      <p:pic>
        <p:nvPicPr>
          <p:cNvPr id="2050" name="Picture 2" descr="https://docimg1.docs.qq.com/image/udmXODP9pagLmX2-_z7VVQ?w=1280&amp;h=720">
            <a:extLst>
              <a:ext uri="{FF2B5EF4-FFF2-40B4-BE49-F238E27FC236}">
                <a16:creationId xmlns:a16="http://schemas.microsoft.com/office/drawing/2014/main" id="{690C4347-A903-4BA0-9B6E-837989268A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6174" y="981456"/>
            <a:ext cx="5091256" cy="28633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BDC1DEE-6FAD-411B-88B0-8DE7A4B89DB6}"/>
                  </a:ext>
                </a:extLst>
              </p:cNvPr>
              <p:cNvSpPr txBox="1"/>
              <p:nvPr/>
            </p:nvSpPr>
            <p:spPr>
              <a:xfrm>
                <a:off x="6986175" y="4067596"/>
                <a:ext cx="5091256" cy="788486"/>
              </a:xfrm>
              <a:prstGeom prst="rect">
                <a:avLst/>
              </a:prstGeom>
              <a:noFill/>
            </p:spPr>
            <p:txBody>
              <a:bodyPr wrap="square" rtlCol="0">
                <a:spAutoFit/>
              </a:bodyPr>
              <a:lstStyle/>
              <a:p>
                <a:pPr>
                  <a:lnSpc>
                    <a:spcPct val="150000"/>
                  </a:lnSpc>
                </a:pPr>
                <a14:m>
                  <m:oMath xmlns:m="http://schemas.openxmlformats.org/officeDocument/2006/math">
                    <m:r>
                      <a:rPr lang="en-US" altLang="zh-CN" sz="1600" i="1" dirty="0" smtClean="0">
                        <a:latin typeface="Cambria Math" panose="02040503050406030204" pitchFamily="18" charset="0"/>
                        <a:ea typeface="+mj-ea"/>
                      </a:rPr>
                      <m:t>𝐷𝐶𝑁</m:t>
                    </m:r>
                    <m:r>
                      <a:rPr lang="en-US" altLang="zh-CN" sz="1600" b="0" i="1" dirty="0" smtClean="0">
                        <a:latin typeface="Cambria Math" panose="02040503050406030204" pitchFamily="18" charset="0"/>
                        <a:ea typeface="+mj-ea"/>
                      </a:rPr>
                      <m:t>−</m:t>
                    </m:r>
                    <m:r>
                      <a:rPr lang="en-US" altLang="zh-CN" sz="1600" b="0" i="1" dirty="0" smtClean="0">
                        <a:latin typeface="Cambria Math" panose="02040503050406030204" pitchFamily="18" charset="0"/>
                        <a:ea typeface="+mj-ea"/>
                      </a:rPr>
                      <m:t>𝑀</m:t>
                    </m:r>
                  </m:oMath>
                </a14:m>
                <a:r>
                  <a:rPr lang="zh-CN" altLang="en-US" sz="1600" dirty="0">
                    <a:latin typeface="+mj-ea"/>
                    <a:ea typeface="+mj-ea"/>
                  </a:rPr>
                  <a:t>：</a:t>
                </a:r>
                <a14:m>
                  <m:oMath xmlns:m="http://schemas.openxmlformats.org/officeDocument/2006/math">
                    <m:r>
                      <a:rPr lang="zh-CN" altLang="en-US" sz="1600" b="0" i="1" dirty="0">
                        <a:latin typeface="Cambria Math" panose="02040503050406030204" pitchFamily="18" charset="0"/>
                        <a:ea typeface="+mj-ea"/>
                      </a:rPr>
                      <m:t>对</m:t>
                    </m:r>
                    <m:r>
                      <a:rPr lang="en-US" altLang="zh-CN" sz="1600" b="0" i="1" dirty="0" smtClean="0">
                        <a:latin typeface="Cambria Math" panose="02040503050406030204" pitchFamily="18" charset="0"/>
                        <a:ea typeface="+mj-ea"/>
                      </a:rPr>
                      <m:t>𝐷𝐶𝑁</m:t>
                    </m:r>
                  </m:oMath>
                </a14:m>
                <a:r>
                  <a:rPr lang="zh-CN" altLang="en-US" sz="1600" i="0" dirty="0">
                    <a:latin typeface="+mj-ea"/>
                    <a:ea typeface="+mj-ea"/>
                  </a:rPr>
                  <a:t>的扩展，基于改进的</a:t>
                </a:r>
                <a14:m>
                  <m:oMath xmlns:m="http://schemas.openxmlformats.org/officeDocument/2006/math">
                    <m:r>
                      <a:rPr lang="en-US" altLang="zh-CN" sz="1600" b="0" i="1" dirty="0" smtClean="0">
                        <a:latin typeface="Cambria Math" panose="02040503050406030204" pitchFamily="18" charset="0"/>
                        <a:ea typeface="+mj-ea"/>
                      </a:rPr>
                      <m:t>𝑐</m:t>
                    </m:r>
                    <m:r>
                      <a:rPr lang="en-US" altLang="zh-CN" sz="1600" i="1" dirty="0" smtClean="0">
                        <a:latin typeface="Cambria Math" panose="02040503050406030204" pitchFamily="18" charset="0"/>
                        <a:ea typeface="+mj-ea"/>
                      </a:rPr>
                      <m:t>𝑟𝑜𝑠𝑠</m:t>
                    </m:r>
                    <m:r>
                      <a:rPr lang="en-US" altLang="zh-CN" sz="1600" i="1" dirty="0" smtClean="0">
                        <a:latin typeface="Cambria Math" panose="02040503050406030204" pitchFamily="18" charset="0"/>
                        <a:ea typeface="+mj-ea"/>
                      </a:rPr>
                      <m:t>−</m:t>
                    </m:r>
                    <m:r>
                      <a:rPr lang="en-US" altLang="zh-CN" sz="1600" i="1" dirty="0" smtClean="0">
                        <a:latin typeface="Cambria Math" panose="02040503050406030204" pitchFamily="18" charset="0"/>
                        <a:ea typeface="+mj-ea"/>
                      </a:rPr>
                      <m:t>𝑙𝑎𝑦𝑒𝑟</m:t>
                    </m:r>
                  </m:oMath>
                </a14:m>
                <a:r>
                  <a:rPr lang="zh-CN" altLang="en-US" sz="1600" dirty="0">
                    <a:latin typeface="+mj-ea"/>
                    <a:ea typeface="+mj-ea"/>
                  </a:rPr>
                  <a:t>对特征做高维交叉</a:t>
                </a:r>
              </a:p>
            </p:txBody>
          </p:sp>
        </mc:Choice>
        <mc:Fallback xmlns="">
          <p:sp>
            <p:nvSpPr>
              <p:cNvPr id="10" name="文本框 9">
                <a:extLst>
                  <a:ext uri="{FF2B5EF4-FFF2-40B4-BE49-F238E27FC236}">
                    <a16:creationId xmlns:a16="http://schemas.microsoft.com/office/drawing/2014/main" id="{1BDC1DEE-6FAD-411B-88B0-8DE7A4B89DB6}"/>
                  </a:ext>
                </a:extLst>
              </p:cNvPr>
              <p:cNvSpPr txBox="1">
                <a:spLocks noRot="1" noChangeAspect="1" noMove="1" noResize="1" noEditPoints="1" noAdjustHandles="1" noChangeArrowheads="1" noChangeShapeType="1" noTextEdit="1"/>
              </p:cNvSpPr>
              <p:nvPr/>
            </p:nvSpPr>
            <p:spPr>
              <a:xfrm>
                <a:off x="6986175" y="4067596"/>
                <a:ext cx="5091256" cy="788486"/>
              </a:xfrm>
              <a:prstGeom prst="rect">
                <a:avLst/>
              </a:prstGeom>
              <a:blipFill>
                <a:blip r:embed="rId7"/>
                <a:stretch>
                  <a:fillRect l="-599" b="-8462"/>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E674F1EC-41C2-4F24-89BA-61894FC0B7C2}"/>
              </a:ext>
            </a:extLst>
          </p:cNvPr>
          <p:cNvGrpSpPr/>
          <p:nvPr/>
        </p:nvGrpSpPr>
        <p:grpSpPr>
          <a:xfrm>
            <a:off x="826712" y="1636610"/>
            <a:ext cx="4821417" cy="2637137"/>
            <a:chOff x="649291" y="1968304"/>
            <a:chExt cx="4821417" cy="2712046"/>
          </a:xfrm>
        </p:grpSpPr>
        <p:pic>
          <p:nvPicPr>
            <p:cNvPr id="3" name="图片 2">
              <a:extLst>
                <a:ext uri="{FF2B5EF4-FFF2-40B4-BE49-F238E27FC236}">
                  <a16:creationId xmlns:a16="http://schemas.microsoft.com/office/drawing/2014/main" id="{280B34BD-9004-440D-A6D5-F6819C45B706}"/>
                </a:ext>
              </a:extLst>
            </p:cNvPr>
            <p:cNvPicPr>
              <a:picLocks noChangeAspect="1"/>
            </p:cNvPicPr>
            <p:nvPr/>
          </p:nvPicPr>
          <p:blipFill>
            <a:blip r:embed="rId8"/>
            <a:stretch>
              <a:fillRect/>
            </a:stretch>
          </p:blipFill>
          <p:spPr>
            <a:xfrm>
              <a:off x="649291" y="1968304"/>
              <a:ext cx="4821417" cy="2712046"/>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052CC4B-DD7D-45A6-A912-2057C3E1E766}"/>
                    </a:ext>
                  </a:extLst>
                </p:cNvPr>
                <p:cNvSpPr txBox="1"/>
                <p:nvPr/>
              </p:nvSpPr>
              <p:spPr>
                <a:xfrm>
                  <a:off x="1590786" y="4240129"/>
                  <a:ext cx="3110240" cy="307777"/>
                </a:xfrm>
                <a:prstGeom prst="rect">
                  <a:avLst/>
                </a:prstGeom>
                <a:noFill/>
              </p:spPr>
              <p:txBody>
                <a:bodyPr wrap="square" rtlCol="0">
                  <a:spAutoFit/>
                </a:bodyPr>
                <a:lstStyle/>
                <a:p>
                  <a:pPr algn="ctr"/>
                  <a14:m>
                    <m:oMath xmlns:m="http://schemas.openxmlformats.org/officeDocument/2006/math">
                      <m:r>
                        <a:rPr lang="en-US" altLang="zh-CN" sz="1400" b="1" i="1" smtClean="0">
                          <a:latin typeface="Cambria Math" panose="02040503050406030204" pitchFamily="18" charset="0"/>
                        </a:rPr>
                        <m:t>𝑵𝑵</m:t>
                      </m:r>
                    </m:oMath>
                  </a14:m>
                  <a:r>
                    <a:rPr lang="zh-CN" altLang="en-US" sz="1400" b="1" dirty="0"/>
                    <a:t>模型结合</a:t>
                  </a:r>
                  <a14:m>
                    <m:oMath xmlns:m="http://schemas.openxmlformats.org/officeDocument/2006/math">
                      <m:r>
                        <a:rPr lang="en-US" altLang="zh-CN" sz="1400" b="1" i="1" smtClean="0">
                          <a:latin typeface="Cambria Math" panose="02040503050406030204" pitchFamily="18" charset="0"/>
                        </a:rPr>
                        <m:t>𝒙𝒆𝒏𝒅𝒄𝒈</m:t>
                      </m:r>
                    </m:oMath>
                  </a14:m>
                  <a:endParaRPr lang="zh-CN" altLang="en-US" sz="1400" b="1" dirty="0"/>
                </a:p>
              </p:txBody>
            </p:sp>
          </mc:Choice>
          <mc:Fallback xmlns="">
            <p:sp>
              <p:nvSpPr>
                <p:cNvPr id="2" name="文本框 1">
                  <a:extLst>
                    <a:ext uri="{FF2B5EF4-FFF2-40B4-BE49-F238E27FC236}">
                      <a16:creationId xmlns:a16="http://schemas.microsoft.com/office/drawing/2014/main" id="{C052CC4B-DD7D-45A6-A912-2057C3E1E766}"/>
                    </a:ext>
                  </a:extLst>
                </p:cNvPr>
                <p:cNvSpPr txBox="1">
                  <a:spLocks noRot="1" noChangeAspect="1" noMove="1" noResize="1" noEditPoints="1" noAdjustHandles="1" noChangeArrowheads="1" noChangeShapeType="1" noTextEdit="1"/>
                </p:cNvSpPr>
                <p:nvPr/>
              </p:nvSpPr>
              <p:spPr>
                <a:xfrm>
                  <a:off x="1590786" y="4240129"/>
                  <a:ext cx="3110240" cy="307777"/>
                </a:xfrm>
                <a:prstGeom prst="rect">
                  <a:avLst/>
                </a:prstGeom>
                <a:blipFill>
                  <a:blip r:embed="rId9"/>
                  <a:stretch>
                    <a:fillRect t="-6000" b="-180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05B4E30-88F5-4F50-BA15-AE46974FC214}"/>
                  </a:ext>
                </a:extLst>
              </p:cNvPr>
              <p:cNvSpPr txBox="1"/>
              <p:nvPr/>
            </p:nvSpPr>
            <p:spPr>
              <a:xfrm>
                <a:off x="303151" y="6386512"/>
                <a:ext cx="5868537" cy="338554"/>
              </a:xfrm>
              <a:prstGeom prst="rect">
                <a:avLst/>
              </a:prstGeom>
              <a:noFill/>
            </p:spPr>
            <p:txBody>
              <a:bodyPr wrap="square" rtlCol="0">
                <a:spAutoFit/>
              </a:bodyPr>
              <a:lstStyle/>
              <a:p>
                <a:r>
                  <a:rPr lang="zh-CN" altLang="en-US" sz="1600" dirty="0">
                    <a:latin typeface="微软雅黑 (标题)"/>
                    <a:ea typeface="+mj-ea"/>
                  </a:rPr>
                  <a:t>使用</a:t>
                </a:r>
                <a14:m>
                  <m:oMath xmlns:m="http://schemas.openxmlformats.org/officeDocument/2006/math">
                    <m:r>
                      <a:rPr lang="en-US" altLang="zh-CN" sz="1600" b="1" i="1" dirty="0">
                        <a:latin typeface="Cambria Math" panose="02040503050406030204" pitchFamily="18" charset="0"/>
                        <a:ea typeface="+mj-ea"/>
                      </a:rPr>
                      <m:t>𝑫𝑪𝑵</m:t>
                    </m:r>
                    <m:r>
                      <a:rPr lang="en-US" altLang="zh-CN" sz="1600" b="1" i="1" dirty="0">
                        <a:latin typeface="Cambria Math" panose="02040503050406030204" pitchFamily="18" charset="0"/>
                        <a:ea typeface="+mj-ea"/>
                      </a:rPr>
                      <m:t>−</m:t>
                    </m:r>
                    <m:r>
                      <a:rPr lang="en-US" altLang="zh-CN" sz="1600" b="1" i="1" dirty="0">
                        <a:latin typeface="Cambria Math" panose="02040503050406030204" pitchFamily="18" charset="0"/>
                        <a:ea typeface="+mj-ea"/>
                      </a:rPr>
                      <m:t>𝑴</m:t>
                    </m:r>
                  </m:oMath>
                </a14:m>
                <a:r>
                  <a:rPr lang="zh-CN" altLang="en-US" sz="1600" dirty="0">
                    <a:latin typeface="微软雅黑 (标题)"/>
                    <a:ea typeface="+mj-ea"/>
                  </a:rPr>
                  <a:t>作为旁路模型，进一步提升预估效果</a:t>
                </a:r>
              </a:p>
            </p:txBody>
          </p:sp>
        </mc:Choice>
        <mc:Fallback xmlns="">
          <p:sp>
            <p:nvSpPr>
              <p:cNvPr id="7" name="文本框 6">
                <a:extLst>
                  <a:ext uri="{FF2B5EF4-FFF2-40B4-BE49-F238E27FC236}">
                    <a16:creationId xmlns:a16="http://schemas.microsoft.com/office/drawing/2014/main" id="{A05B4E30-88F5-4F50-BA15-AE46974FC214}"/>
                  </a:ext>
                </a:extLst>
              </p:cNvPr>
              <p:cNvSpPr txBox="1">
                <a:spLocks noRot="1" noChangeAspect="1" noMove="1" noResize="1" noEditPoints="1" noAdjustHandles="1" noChangeArrowheads="1" noChangeShapeType="1" noTextEdit="1"/>
              </p:cNvSpPr>
              <p:nvPr/>
            </p:nvSpPr>
            <p:spPr>
              <a:xfrm>
                <a:off x="303151" y="6386512"/>
                <a:ext cx="5868537" cy="338554"/>
              </a:xfrm>
              <a:prstGeom prst="rect">
                <a:avLst/>
              </a:prstGeom>
              <a:blipFill>
                <a:blip r:embed="rId10"/>
                <a:stretch>
                  <a:fillRect l="-624" t="-5455" b="-23636"/>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EF9581C3-DFA2-4D2B-BE3F-9D9F29457CEF}"/>
              </a:ext>
            </a:extLst>
          </p:cNvPr>
          <p:cNvGrpSpPr/>
          <p:nvPr/>
        </p:nvGrpSpPr>
        <p:grpSpPr>
          <a:xfrm>
            <a:off x="969303" y="5819863"/>
            <a:ext cx="770076" cy="383172"/>
            <a:chOff x="969303" y="5819863"/>
            <a:chExt cx="770076" cy="383172"/>
          </a:xfrm>
        </p:grpSpPr>
        <p:sp>
          <p:nvSpPr>
            <p:cNvPr id="6" name="文本框 5">
              <a:extLst>
                <a:ext uri="{FF2B5EF4-FFF2-40B4-BE49-F238E27FC236}">
                  <a16:creationId xmlns:a16="http://schemas.microsoft.com/office/drawing/2014/main" id="{06E42922-2279-4669-AEFF-7DD6319F87F7}"/>
                </a:ext>
              </a:extLst>
            </p:cNvPr>
            <p:cNvSpPr txBox="1"/>
            <p:nvPr/>
          </p:nvSpPr>
          <p:spPr>
            <a:xfrm>
              <a:off x="969303" y="5956814"/>
              <a:ext cx="770076" cy="246221"/>
            </a:xfrm>
            <a:prstGeom prst="rect">
              <a:avLst/>
            </a:prstGeom>
            <a:noFill/>
          </p:spPr>
          <p:txBody>
            <a:bodyPr wrap="square" rtlCol="0">
              <a:spAutoFit/>
            </a:bodyPr>
            <a:lstStyle/>
            <a:p>
              <a:r>
                <a:rPr lang="zh-CN" altLang="en-US" sz="1000" b="1" dirty="0">
                  <a:latin typeface="+mj-ea"/>
                  <a:ea typeface="+mj-ea"/>
                </a:rPr>
                <a:t>基准模型</a:t>
              </a:r>
            </a:p>
          </p:txBody>
        </p:sp>
        <p:cxnSp>
          <p:nvCxnSpPr>
            <p:cNvPr id="11" name="直接箭头连接符 10">
              <a:extLst>
                <a:ext uri="{FF2B5EF4-FFF2-40B4-BE49-F238E27FC236}">
                  <a16:creationId xmlns:a16="http://schemas.microsoft.com/office/drawing/2014/main" id="{F2E2B90E-204B-4128-9B0A-581420EAAEB2}"/>
                </a:ext>
              </a:extLst>
            </p:cNvPr>
            <p:cNvCxnSpPr>
              <a:stCxn id="6" idx="0"/>
            </p:cNvCxnSpPr>
            <p:nvPr/>
          </p:nvCxnSpPr>
          <p:spPr>
            <a:xfrm flipV="1">
              <a:off x="1354341" y="5819863"/>
              <a:ext cx="0" cy="136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01B83087-B549-4DEB-A386-490BA1CF058D}"/>
              </a:ext>
            </a:extLst>
          </p:cNvPr>
          <p:cNvGrpSpPr/>
          <p:nvPr/>
        </p:nvGrpSpPr>
        <p:grpSpPr>
          <a:xfrm>
            <a:off x="1796125" y="5819863"/>
            <a:ext cx="770077" cy="548866"/>
            <a:chOff x="1796125" y="5819863"/>
            <a:chExt cx="770077" cy="548866"/>
          </a:xfrm>
        </p:grpSpPr>
        <p:sp>
          <p:nvSpPr>
            <p:cNvPr id="18" name="文本框 17">
              <a:extLst>
                <a:ext uri="{FF2B5EF4-FFF2-40B4-BE49-F238E27FC236}">
                  <a16:creationId xmlns:a16="http://schemas.microsoft.com/office/drawing/2014/main" id="{636B965F-FB12-4127-A656-EBC61F4D2C21}"/>
                </a:ext>
              </a:extLst>
            </p:cNvPr>
            <p:cNvSpPr txBox="1"/>
            <p:nvPr/>
          </p:nvSpPr>
          <p:spPr>
            <a:xfrm>
              <a:off x="1796125" y="5968619"/>
              <a:ext cx="770077" cy="400110"/>
            </a:xfrm>
            <a:prstGeom prst="rect">
              <a:avLst/>
            </a:prstGeom>
            <a:noFill/>
          </p:spPr>
          <p:txBody>
            <a:bodyPr wrap="square" rtlCol="0">
              <a:spAutoFit/>
            </a:bodyPr>
            <a:lstStyle/>
            <a:p>
              <a:pPr algn="ctr"/>
              <a:r>
                <a:rPr lang="zh-CN" altLang="en-US" sz="1000" b="1" dirty="0">
                  <a:latin typeface="+mj-ea"/>
                  <a:ea typeface="+mj-ea"/>
                </a:rPr>
                <a:t>模型简单</a:t>
              </a:r>
              <a:endParaRPr lang="en-US" altLang="zh-CN" sz="1000" b="1" dirty="0">
                <a:latin typeface="+mj-ea"/>
                <a:ea typeface="+mj-ea"/>
              </a:endParaRPr>
            </a:p>
            <a:p>
              <a:pPr algn="ctr"/>
              <a:r>
                <a:rPr lang="zh-CN" altLang="en-US" sz="1000" b="1" dirty="0">
                  <a:latin typeface="+mj-ea"/>
                  <a:ea typeface="+mj-ea"/>
                </a:rPr>
                <a:t>潜力小</a:t>
              </a:r>
            </a:p>
          </p:txBody>
        </p:sp>
        <p:cxnSp>
          <p:nvCxnSpPr>
            <p:cNvPr id="13" name="直接箭头连接符 12">
              <a:extLst>
                <a:ext uri="{FF2B5EF4-FFF2-40B4-BE49-F238E27FC236}">
                  <a16:creationId xmlns:a16="http://schemas.microsoft.com/office/drawing/2014/main" id="{45BB4DF1-9A0D-4358-960E-5F4648ADE3C8}"/>
                </a:ext>
              </a:extLst>
            </p:cNvPr>
            <p:cNvCxnSpPr>
              <a:stCxn id="18" idx="0"/>
            </p:cNvCxnSpPr>
            <p:nvPr/>
          </p:nvCxnSpPr>
          <p:spPr>
            <a:xfrm flipH="1" flipV="1">
              <a:off x="2181163" y="5819863"/>
              <a:ext cx="1" cy="148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795B6838-162E-49E2-9BA0-EE15B609387C}"/>
              </a:ext>
            </a:extLst>
          </p:cNvPr>
          <p:cNvGrpSpPr/>
          <p:nvPr/>
        </p:nvGrpSpPr>
        <p:grpSpPr>
          <a:xfrm>
            <a:off x="2744596" y="5819863"/>
            <a:ext cx="1209906" cy="394977"/>
            <a:chOff x="2744596" y="5819863"/>
            <a:chExt cx="1209906" cy="394977"/>
          </a:xfrm>
        </p:grpSpPr>
        <p:sp>
          <p:nvSpPr>
            <p:cNvPr id="19" name="文本框 18">
              <a:extLst>
                <a:ext uri="{FF2B5EF4-FFF2-40B4-BE49-F238E27FC236}">
                  <a16:creationId xmlns:a16="http://schemas.microsoft.com/office/drawing/2014/main" id="{906F6020-EE90-42D6-BF3E-7FF383D78033}"/>
                </a:ext>
              </a:extLst>
            </p:cNvPr>
            <p:cNvSpPr txBox="1"/>
            <p:nvPr/>
          </p:nvSpPr>
          <p:spPr>
            <a:xfrm>
              <a:off x="2744596" y="5968619"/>
              <a:ext cx="1209906" cy="246221"/>
            </a:xfrm>
            <a:prstGeom prst="rect">
              <a:avLst/>
            </a:prstGeom>
            <a:noFill/>
          </p:spPr>
          <p:txBody>
            <a:bodyPr wrap="square" rtlCol="0">
              <a:spAutoFit/>
            </a:bodyPr>
            <a:lstStyle/>
            <a:p>
              <a:r>
                <a:rPr lang="zh-CN" altLang="en-US" sz="1000" b="1" dirty="0">
                  <a:latin typeface="+mj-ea"/>
                  <a:ea typeface="+mj-ea"/>
                </a:rPr>
                <a:t>拟合能力有限</a:t>
              </a:r>
            </a:p>
          </p:txBody>
        </p:sp>
        <p:cxnSp>
          <p:nvCxnSpPr>
            <p:cNvPr id="17" name="直接箭头连接符 16">
              <a:extLst>
                <a:ext uri="{FF2B5EF4-FFF2-40B4-BE49-F238E27FC236}">
                  <a16:creationId xmlns:a16="http://schemas.microsoft.com/office/drawing/2014/main" id="{A2674D42-1B0C-440C-B75F-F1F2DCF6B0FA}"/>
                </a:ext>
              </a:extLst>
            </p:cNvPr>
            <p:cNvCxnSpPr>
              <a:stCxn id="19" idx="0"/>
            </p:cNvCxnSpPr>
            <p:nvPr/>
          </p:nvCxnSpPr>
          <p:spPr>
            <a:xfrm flipH="1" flipV="1">
              <a:off x="2962275" y="5819863"/>
              <a:ext cx="387274" cy="148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6409603-8096-41C9-9A2B-4C58C68F0015}"/>
                </a:ext>
              </a:extLst>
            </p:cNvPr>
            <p:cNvCxnSpPr>
              <a:stCxn id="19" idx="0"/>
            </p:cNvCxnSpPr>
            <p:nvPr/>
          </p:nvCxnSpPr>
          <p:spPr>
            <a:xfrm flipV="1">
              <a:off x="3349549" y="5819863"/>
              <a:ext cx="330047" cy="148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5F63D919-5F6E-4807-BC1D-C022C291AD00}"/>
              </a:ext>
            </a:extLst>
          </p:cNvPr>
          <p:cNvGrpSpPr/>
          <p:nvPr/>
        </p:nvGrpSpPr>
        <p:grpSpPr>
          <a:xfrm>
            <a:off x="4277314" y="5834432"/>
            <a:ext cx="1209906" cy="380408"/>
            <a:chOff x="4277314" y="5834432"/>
            <a:chExt cx="1209906" cy="380408"/>
          </a:xfrm>
        </p:grpSpPr>
        <p:sp>
          <p:nvSpPr>
            <p:cNvPr id="20" name="文本框 19">
              <a:extLst>
                <a:ext uri="{FF2B5EF4-FFF2-40B4-BE49-F238E27FC236}">
                  <a16:creationId xmlns:a16="http://schemas.microsoft.com/office/drawing/2014/main" id="{0028E939-07AF-48AD-B09E-932BE2980124}"/>
                </a:ext>
              </a:extLst>
            </p:cNvPr>
            <p:cNvSpPr txBox="1"/>
            <p:nvPr/>
          </p:nvSpPr>
          <p:spPr>
            <a:xfrm>
              <a:off x="4277314" y="5968619"/>
              <a:ext cx="1209906" cy="246221"/>
            </a:xfrm>
            <a:prstGeom prst="rect">
              <a:avLst/>
            </a:prstGeom>
            <a:noFill/>
          </p:spPr>
          <p:txBody>
            <a:bodyPr wrap="square" rtlCol="0">
              <a:spAutoFit/>
            </a:bodyPr>
            <a:lstStyle/>
            <a:p>
              <a:r>
                <a:rPr lang="zh-CN" altLang="en-US" sz="1000" b="1" dirty="0">
                  <a:latin typeface="+mj-ea"/>
                  <a:ea typeface="+mj-ea"/>
                </a:rPr>
                <a:t>训练慢，开销大</a:t>
              </a:r>
            </a:p>
          </p:txBody>
        </p:sp>
        <p:cxnSp>
          <p:nvCxnSpPr>
            <p:cNvPr id="2049" name="直接箭头连接符 2048">
              <a:extLst>
                <a:ext uri="{FF2B5EF4-FFF2-40B4-BE49-F238E27FC236}">
                  <a16:creationId xmlns:a16="http://schemas.microsoft.com/office/drawing/2014/main" id="{CA1122DC-C10C-4988-941B-22C202627D06}"/>
                </a:ext>
              </a:extLst>
            </p:cNvPr>
            <p:cNvCxnSpPr>
              <a:stCxn id="20" idx="0"/>
            </p:cNvCxnSpPr>
            <p:nvPr/>
          </p:nvCxnSpPr>
          <p:spPr>
            <a:xfrm flipV="1">
              <a:off x="4882267" y="5834432"/>
              <a:ext cx="303373" cy="134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2" name="直接箭头连接符 2051">
              <a:extLst>
                <a:ext uri="{FF2B5EF4-FFF2-40B4-BE49-F238E27FC236}">
                  <a16:creationId xmlns:a16="http://schemas.microsoft.com/office/drawing/2014/main" id="{0D9020DF-D8A5-4F70-8168-38F015BB8A6C}"/>
                </a:ext>
              </a:extLst>
            </p:cNvPr>
            <p:cNvCxnSpPr>
              <a:cxnSpLocks/>
              <a:stCxn id="20" idx="0"/>
            </p:cNvCxnSpPr>
            <p:nvPr/>
          </p:nvCxnSpPr>
          <p:spPr>
            <a:xfrm flipH="1" flipV="1">
              <a:off x="4514514" y="5834432"/>
              <a:ext cx="367753" cy="134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DAD29FA9-8A83-4D60-8392-B8ACF9EEE799}"/>
              </a:ext>
            </a:extLst>
          </p:cNvPr>
          <p:cNvGrpSpPr/>
          <p:nvPr/>
        </p:nvGrpSpPr>
        <p:grpSpPr>
          <a:xfrm>
            <a:off x="5442279" y="5817603"/>
            <a:ext cx="1209906" cy="580265"/>
            <a:chOff x="5442279" y="5817603"/>
            <a:chExt cx="1209906" cy="580265"/>
          </a:xfrm>
        </p:grpSpPr>
        <p:sp>
          <p:nvSpPr>
            <p:cNvPr id="21" name="文本框 20">
              <a:extLst>
                <a:ext uri="{FF2B5EF4-FFF2-40B4-BE49-F238E27FC236}">
                  <a16:creationId xmlns:a16="http://schemas.microsoft.com/office/drawing/2014/main" id="{A6E6AAE5-62C8-4B7B-8C28-A694AE92233D}"/>
                </a:ext>
              </a:extLst>
            </p:cNvPr>
            <p:cNvSpPr txBox="1"/>
            <p:nvPr/>
          </p:nvSpPr>
          <p:spPr>
            <a:xfrm>
              <a:off x="5442279" y="5997758"/>
              <a:ext cx="1209906" cy="400110"/>
            </a:xfrm>
            <a:prstGeom prst="rect">
              <a:avLst/>
            </a:prstGeom>
            <a:noFill/>
          </p:spPr>
          <p:txBody>
            <a:bodyPr wrap="square" rtlCol="0">
              <a:spAutoFit/>
            </a:bodyPr>
            <a:lstStyle/>
            <a:p>
              <a:pPr algn="ctr"/>
              <a:r>
                <a:rPr lang="zh-CN" altLang="en-US" sz="1000" b="1" dirty="0">
                  <a:latin typeface="+mj-ea"/>
                  <a:ea typeface="+mj-ea"/>
                </a:rPr>
                <a:t>拟合能力强</a:t>
              </a:r>
              <a:endParaRPr lang="en-US" altLang="zh-CN" sz="1000" b="1" dirty="0">
                <a:latin typeface="+mj-ea"/>
                <a:ea typeface="+mj-ea"/>
              </a:endParaRPr>
            </a:p>
            <a:p>
              <a:pPr algn="ctr"/>
              <a:r>
                <a:rPr lang="zh-CN" altLang="en-US" sz="1000" b="1" dirty="0">
                  <a:latin typeface="+mj-ea"/>
                  <a:ea typeface="+mj-ea"/>
                </a:rPr>
                <a:t>训练耗时可控</a:t>
              </a:r>
            </a:p>
          </p:txBody>
        </p:sp>
        <p:cxnSp>
          <p:nvCxnSpPr>
            <p:cNvPr id="2054" name="直接箭头连接符 2053">
              <a:extLst>
                <a:ext uri="{FF2B5EF4-FFF2-40B4-BE49-F238E27FC236}">
                  <a16:creationId xmlns:a16="http://schemas.microsoft.com/office/drawing/2014/main" id="{60A862EB-515D-4D18-8045-EBEC9BC4E083}"/>
                </a:ext>
              </a:extLst>
            </p:cNvPr>
            <p:cNvCxnSpPr>
              <a:stCxn id="21" idx="0"/>
            </p:cNvCxnSpPr>
            <p:nvPr/>
          </p:nvCxnSpPr>
          <p:spPr>
            <a:xfrm flipV="1">
              <a:off x="6047232" y="5817603"/>
              <a:ext cx="0" cy="180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5" name="文本框 34">
            <a:extLst>
              <a:ext uri="{FF2B5EF4-FFF2-40B4-BE49-F238E27FC236}">
                <a16:creationId xmlns:a16="http://schemas.microsoft.com/office/drawing/2014/main" id="{F205531F-2CA5-4A03-89D9-A32872D96B77}"/>
              </a:ext>
            </a:extLst>
          </p:cNvPr>
          <p:cNvSpPr txBox="1"/>
          <p:nvPr/>
        </p:nvSpPr>
        <p:spPr>
          <a:xfrm>
            <a:off x="7041524" y="4877769"/>
            <a:ext cx="4821417" cy="787523"/>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latin typeface="+mj-ea"/>
                <a:ea typeface="+mj-ea"/>
              </a:rPr>
              <a:t>使用矩阵而不是向量做特征交叉，运算时刻将矩阵做分解，降低参数量</a:t>
            </a:r>
            <a:r>
              <a:rPr lang="en-US" altLang="zh-CN" sz="1600" dirty="0">
                <a:latin typeface="+mj-ea"/>
                <a:ea typeface="+mj-ea"/>
              </a:rPr>
              <a:t>(FM</a:t>
            </a:r>
            <a:r>
              <a:rPr lang="zh-CN" altLang="en-US" sz="1600" dirty="0">
                <a:latin typeface="+mj-ea"/>
                <a:ea typeface="+mj-ea"/>
              </a:rPr>
              <a:t>的思想</a:t>
            </a:r>
            <a:r>
              <a:rPr lang="en-US" altLang="zh-CN" sz="1600" dirty="0">
                <a:latin typeface="+mj-ea"/>
                <a:ea typeface="+mj-ea"/>
              </a:rPr>
              <a:t>)</a:t>
            </a:r>
            <a:endParaRPr lang="zh-CN" altLang="en-US" sz="1600" dirty="0">
              <a:latin typeface="+mj-ea"/>
              <a:ea typeface="+mj-ea"/>
            </a:endParaRPr>
          </a:p>
        </p:txBody>
      </p:sp>
      <p:sp>
        <p:nvSpPr>
          <p:cNvPr id="36" name="文本框 35">
            <a:extLst>
              <a:ext uri="{FF2B5EF4-FFF2-40B4-BE49-F238E27FC236}">
                <a16:creationId xmlns:a16="http://schemas.microsoft.com/office/drawing/2014/main" id="{426154FD-E673-4A8A-A5A5-F49E1E9D99AF}"/>
              </a:ext>
            </a:extLst>
          </p:cNvPr>
          <p:cNvSpPr txBox="1"/>
          <p:nvPr/>
        </p:nvSpPr>
        <p:spPr>
          <a:xfrm>
            <a:off x="7041524" y="5692429"/>
            <a:ext cx="4821417" cy="418191"/>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latin typeface="+mj-ea"/>
                <a:ea typeface="+mj-ea"/>
              </a:rPr>
              <a:t>支持使用核函数对原始特征做各种变换</a:t>
            </a:r>
          </a:p>
        </p:txBody>
      </p:sp>
      <p:sp>
        <p:nvSpPr>
          <p:cNvPr id="37" name="文本框 36">
            <a:extLst>
              <a:ext uri="{FF2B5EF4-FFF2-40B4-BE49-F238E27FC236}">
                <a16:creationId xmlns:a16="http://schemas.microsoft.com/office/drawing/2014/main" id="{E409211E-016D-4D42-8E94-1D460994065A}"/>
              </a:ext>
            </a:extLst>
          </p:cNvPr>
          <p:cNvSpPr txBox="1"/>
          <p:nvPr/>
        </p:nvSpPr>
        <p:spPr>
          <a:xfrm>
            <a:off x="7039652" y="6188772"/>
            <a:ext cx="4821417" cy="418191"/>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en-US" altLang="zh-CN" sz="1600" dirty="0">
                <a:latin typeface="+mj-ea"/>
                <a:ea typeface="+mj-ea"/>
              </a:rPr>
              <a:t>Stack</a:t>
            </a:r>
            <a:r>
              <a:rPr lang="zh-CN" altLang="en-US" sz="1600" dirty="0">
                <a:latin typeface="+mj-ea"/>
                <a:ea typeface="+mj-ea"/>
              </a:rPr>
              <a:t>思想：每个</a:t>
            </a:r>
            <a:r>
              <a:rPr lang="en-US" altLang="zh-CN" sz="1600" dirty="0">
                <a:latin typeface="+mj-ea"/>
                <a:ea typeface="+mj-ea"/>
              </a:rPr>
              <a:t>Expert</a:t>
            </a:r>
            <a:r>
              <a:rPr lang="zh-CN" altLang="en-US" sz="1600" dirty="0">
                <a:latin typeface="+mj-ea"/>
                <a:ea typeface="+mj-ea"/>
              </a:rPr>
              <a:t>的权重通过</a:t>
            </a:r>
            <a:r>
              <a:rPr lang="en-US" altLang="zh-CN" sz="1600" dirty="0">
                <a:latin typeface="+mj-ea"/>
                <a:ea typeface="+mj-ea"/>
              </a:rPr>
              <a:t>gate</a:t>
            </a:r>
            <a:r>
              <a:rPr lang="zh-CN" altLang="en-US" sz="1600" dirty="0">
                <a:latin typeface="+mj-ea"/>
                <a:ea typeface="+mj-ea"/>
              </a:rPr>
              <a:t>来学习</a:t>
            </a: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DA95F2EB-3DED-40BD-9B69-B98EC9506658}"/>
                  </a:ext>
                </a:extLst>
              </p:cNvPr>
              <p:cNvSpPr txBox="1"/>
              <p:nvPr/>
            </p:nvSpPr>
            <p:spPr>
              <a:xfrm>
                <a:off x="-2" y="4210993"/>
                <a:ext cx="7090609" cy="418191"/>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14:m>
                  <m:oMath xmlns:m="http://schemas.openxmlformats.org/officeDocument/2006/math">
                    <m:r>
                      <a:rPr lang="en-US" altLang="zh-CN" sz="1600" b="0" i="1" smtClean="0">
                        <a:latin typeface="Cambria Math" panose="02040503050406030204" pitchFamily="18" charset="0"/>
                        <a:ea typeface="+mj-ea"/>
                      </a:rPr>
                      <m:t>𝑁𝑁</m:t>
                    </m:r>
                  </m:oMath>
                </a14:m>
                <a:r>
                  <a:rPr lang="zh-CN" altLang="en-US" sz="1600" dirty="0">
                    <a:latin typeface="+mj-ea"/>
                    <a:ea typeface="+mj-ea"/>
                  </a:rPr>
                  <a:t>模型作为旁路模型，离线评估优于</a:t>
                </a:r>
                <a14:m>
                  <m:oMath xmlns:m="http://schemas.openxmlformats.org/officeDocument/2006/math">
                    <m:r>
                      <a:rPr lang="en-US" altLang="zh-CN" sz="1600" b="0" i="1" smtClean="0">
                        <a:latin typeface="Cambria Math" panose="02040503050406030204" pitchFamily="18" charset="0"/>
                        <a:ea typeface="+mj-ea"/>
                      </a:rPr>
                      <m:t>𝑙𝑖𝑔h𝑡𝑔𝑏𝑚</m:t>
                    </m:r>
                  </m:oMath>
                </a14:m>
                <a:r>
                  <a:rPr lang="zh-CN" altLang="en-US" sz="1600" dirty="0">
                    <a:latin typeface="+mj-ea"/>
                    <a:ea typeface="+mj-ea"/>
                  </a:rPr>
                  <a:t>后，再替换上线</a:t>
                </a:r>
                <a:endParaRPr lang="en-US" altLang="zh-CN" sz="1600" dirty="0">
                  <a:latin typeface="+mj-ea"/>
                  <a:ea typeface="+mj-ea"/>
                </a:endParaRPr>
              </a:p>
            </p:txBody>
          </p:sp>
        </mc:Choice>
        <mc:Fallback xmlns="">
          <p:sp>
            <p:nvSpPr>
              <p:cNvPr id="38" name="文本框 37">
                <a:extLst>
                  <a:ext uri="{FF2B5EF4-FFF2-40B4-BE49-F238E27FC236}">
                    <a16:creationId xmlns:a16="http://schemas.microsoft.com/office/drawing/2014/main" id="{DA95F2EB-3DED-40BD-9B69-B98EC9506658}"/>
                  </a:ext>
                </a:extLst>
              </p:cNvPr>
              <p:cNvSpPr txBox="1">
                <a:spLocks noRot="1" noChangeAspect="1" noMove="1" noResize="1" noEditPoints="1" noAdjustHandles="1" noChangeArrowheads="1" noChangeShapeType="1" noTextEdit="1"/>
              </p:cNvSpPr>
              <p:nvPr/>
            </p:nvSpPr>
            <p:spPr>
              <a:xfrm>
                <a:off x="-2" y="4210993"/>
                <a:ext cx="7090609" cy="418191"/>
              </a:xfrm>
              <a:prstGeom prst="rect">
                <a:avLst/>
              </a:prstGeom>
              <a:blipFill>
                <a:blip r:embed="rId11"/>
                <a:stretch>
                  <a:fillRect b="-191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756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7" grpId="0"/>
      <p:bldP spid="35" grpId="0"/>
      <p:bldP spid="36" grpId="0"/>
      <p:bldP spid="37" grpId="0"/>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1FA6A0B4-BD38-419F-86A3-750C1B349F56}"/>
              </a:ext>
            </a:extLst>
          </p:cNvPr>
          <p:cNvGrpSpPr/>
          <p:nvPr/>
        </p:nvGrpSpPr>
        <p:grpSpPr>
          <a:xfrm>
            <a:off x="-1" y="0"/>
            <a:ext cx="12184064" cy="818826"/>
            <a:chOff x="-1" y="0"/>
            <a:chExt cx="12184064" cy="818826"/>
          </a:xfrm>
        </p:grpSpPr>
        <p:sp>
          <p:nvSpPr>
            <p:cNvPr id="23" name="矩形 22">
              <a:extLst>
                <a:ext uri="{FF2B5EF4-FFF2-40B4-BE49-F238E27FC236}">
                  <a16:creationId xmlns:a16="http://schemas.microsoft.com/office/drawing/2014/main" id="{6DD18559-3317-413F-8DEA-50E62B4F822A}"/>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4" name="组合 23">
              <a:extLst>
                <a:ext uri="{FF2B5EF4-FFF2-40B4-BE49-F238E27FC236}">
                  <a16:creationId xmlns:a16="http://schemas.microsoft.com/office/drawing/2014/main" id="{9ADF8EE0-66A2-4426-BF16-6776C84CE042}"/>
                </a:ext>
              </a:extLst>
            </p:cNvPr>
            <p:cNvGrpSpPr/>
            <p:nvPr/>
          </p:nvGrpSpPr>
          <p:grpSpPr>
            <a:xfrm>
              <a:off x="0" y="818826"/>
              <a:ext cx="12167232" cy="0"/>
              <a:chOff x="0" y="683817"/>
              <a:chExt cx="12167232" cy="0"/>
            </a:xfrm>
          </p:grpSpPr>
          <p:cxnSp>
            <p:nvCxnSpPr>
              <p:cNvPr id="25" name="直接连接符 24">
                <a:extLst>
                  <a:ext uri="{FF2B5EF4-FFF2-40B4-BE49-F238E27FC236}">
                    <a16:creationId xmlns:a16="http://schemas.microsoft.com/office/drawing/2014/main" id="{66FACF06-C70E-43E2-A62B-63BF920D3B2B}"/>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F32D15E6-82E3-4226-9297-AACFAE495E31}"/>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AD72D347-0F75-4898-BEC7-98503F244DE1}"/>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0CDFB7BE-3B7E-442C-8B39-B3E82ADBE20C}"/>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C4F2FB6-935A-4940-95A5-510DA9A22DE4}"/>
                  </a:ext>
                </a:extLst>
              </p:cNvPr>
              <p:cNvSpPr txBox="1"/>
              <p:nvPr/>
            </p:nvSpPr>
            <p:spPr>
              <a:xfrm>
                <a:off x="129133" y="163086"/>
                <a:ext cx="11925795" cy="523220"/>
              </a:xfrm>
              <a:prstGeom prst="rect">
                <a:avLst/>
              </a:prstGeom>
              <a:noFill/>
            </p:spPr>
            <p:txBody>
              <a:bodyPr wrap="square" rtlCol="0">
                <a:spAutoFit/>
              </a:bodyPr>
              <a:lstStyle/>
              <a:p>
                <a14:m>
                  <m:oMath xmlns:m="http://schemas.openxmlformats.org/officeDocument/2006/math">
                    <m:r>
                      <a:rPr lang="en-US" altLang="zh-CN" sz="2800" b="1" i="1" dirty="0" smtClean="0">
                        <a:latin typeface="Cambria Math" panose="02040503050406030204" pitchFamily="18" charset="0"/>
                        <a:ea typeface="+mj-ea"/>
                      </a:rPr>
                      <m:t>𝑸</m:t>
                    </m:r>
                    <m:r>
                      <a:rPr lang="en-US" altLang="zh-CN" sz="2800" b="1" i="1" dirty="0" smtClean="0">
                        <a:latin typeface="Cambria Math" panose="02040503050406030204" pitchFamily="18" charset="0"/>
                        <a:ea typeface="+mj-ea"/>
                      </a:rPr>
                      <m:t>𝟏</m:t>
                    </m:r>
                  </m:oMath>
                </a14:m>
                <a:r>
                  <a:rPr lang="zh-CN" altLang="en-US" sz="2800" b="1" dirty="0">
                    <a:latin typeface="+mj-ea"/>
                    <a:ea typeface="+mj-ea"/>
                  </a:rPr>
                  <a:t>：</a:t>
                </a:r>
                <a14:m>
                  <m:oMath xmlns:m="http://schemas.openxmlformats.org/officeDocument/2006/math">
                    <m:r>
                      <a:rPr lang="en-US" altLang="zh-CN" sz="2800" b="1" i="1" smtClean="0">
                        <a:latin typeface="Cambria Math" panose="02040503050406030204" pitchFamily="18" charset="0"/>
                        <a:ea typeface="+mj-ea"/>
                      </a:rPr>
                      <m:t>𝑴𝑨𝑴𝑳</m:t>
                    </m:r>
                  </m:oMath>
                </a14:m>
                <a:r>
                  <a:rPr lang="zh-CN" altLang="en-US" sz="2800" b="1" dirty="0">
                    <a:latin typeface="+mj-ea"/>
                    <a:ea typeface="+mj-ea"/>
                  </a:rPr>
                  <a:t>预训练，优化小样本广告主效果</a:t>
                </a:r>
                <a:endParaRPr lang="zh-CN" altLang="en-US" sz="2000" b="1" dirty="0">
                  <a:latin typeface="+mj-ea"/>
                  <a:ea typeface="+mj-ea"/>
                </a:endParaRPr>
              </a:p>
            </p:txBody>
          </p:sp>
        </mc:Choice>
        <mc:Fallback xmlns="">
          <p:sp>
            <p:nvSpPr>
              <p:cNvPr id="29" name="文本框 28">
                <a:extLst>
                  <a:ext uri="{FF2B5EF4-FFF2-40B4-BE49-F238E27FC236}">
                    <a16:creationId xmlns:a16="http://schemas.microsoft.com/office/drawing/2014/main" id="{6C4F2FB6-935A-4940-95A5-510DA9A22DE4}"/>
                  </a:ext>
                </a:extLst>
              </p:cNvPr>
              <p:cNvSpPr txBox="1">
                <a:spLocks noRot="1" noChangeAspect="1" noMove="1" noResize="1" noEditPoints="1" noAdjustHandles="1" noChangeArrowheads="1" noChangeShapeType="1" noTextEdit="1"/>
              </p:cNvSpPr>
              <p:nvPr/>
            </p:nvSpPr>
            <p:spPr>
              <a:xfrm>
                <a:off x="129133" y="163086"/>
                <a:ext cx="11925795" cy="523220"/>
              </a:xfrm>
              <a:prstGeom prst="rect">
                <a:avLst/>
              </a:prstGeom>
              <a:blipFill>
                <a:blip r:embed="rId3"/>
                <a:stretch>
                  <a:fillRect t="-12791"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5425600-D1AD-43DB-A05A-CCDAEC3A5753}"/>
                  </a:ext>
                </a:extLst>
              </p:cNvPr>
              <p:cNvSpPr txBox="1"/>
              <p:nvPr/>
            </p:nvSpPr>
            <p:spPr>
              <a:xfrm>
                <a:off x="24769" y="864715"/>
                <a:ext cx="5085131" cy="787523"/>
              </a:xfrm>
              <a:prstGeom prst="rect">
                <a:avLst/>
              </a:prstGeom>
              <a:noFill/>
            </p:spPr>
            <p:txBody>
              <a:bodyPr wrap="square" rtlCol="0">
                <a:spAutoFit/>
              </a:bodyPr>
              <a:lstStyle/>
              <a:p>
                <a:pPr>
                  <a:lnSpc>
                    <a:spcPct val="150000"/>
                  </a:lnSpc>
                </a:pPr>
                <a14:m>
                  <m:oMath xmlns:m="http://schemas.openxmlformats.org/officeDocument/2006/math">
                    <m:r>
                      <a:rPr lang="zh-CN" altLang="en-US" sz="1600" i="1">
                        <a:latin typeface="Cambria Math" panose="02040503050406030204" pitchFamily="18" charset="0"/>
                        <a:ea typeface="+mj-ea"/>
                      </a:rPr>
                      <m:t>优点</m:t>
                    </m:r>
                    <m:r>
                      <a:rPr lang="zh-CN" altLang="en-US" sz="1600" i="1" smtClean="0">
                        <a:latin typeface="Cambria Math" panose="02040503050406030204" pitchFamily="18" charset="0"/>
                        <a:ea typeface="+mj-ea"/>
                      </a:rPr>
                      <m:t>：</m:t>
                    </m:r>
                    <m:r>
                      <a:rPr lang="en-US" altLang="zh-CN" sz="1600" b="0" i="1" smtClean="0">
                        <a:latin typeface="Cambria Math" panose="02040503050406030204" pitchFamily="18" charset="0"/>
                        <a:ea typeface="+mj-ea"/>
                      </a:rPr>
                      <m:t>𝑁𝑁</m:t>
                    </m:r>
                  </m:oMath>
                </a14:m>
                <a:r>
                  <a:rPr lang="zh-CN" altLang="en-US" sz="1600" dirty="0">
                    <a:latin typeface="+mj-ea"/>
                    <a:ea typeface="+mj-ea"/>
                  </a:rPr>
                  <a:t>类模型提升了泛化性和大部分模型的离线</a:t>
                </a:r>
                <a14:m>
                  <m:oMath xmlns:m="http://schemas.openxmlformats.org/officeDocument/2006/math">
                    <m:r>
                      <a:rPr lang="en-US" altLang="zh-CN" sz="1600" b="0" i="1" smtClean="0">
                        <a:latin typeface="Cambria Math" panose="02040503050406030204" pitchFamily="18" charset="0"/>
                        <a:ea typeface="+mj-ea"/>
                      </a:rPr>
                      <m:t>𝑎𝑢𝑐</m:t>
                    </m:r>
                  </m:oMath>
                </a14:m>
                <a:r>
                  <a:rPr lang="zh-CN" altLang="en-US" sz="1600" dirty="0">
                    <a:latin typeface="+mj-ea"/>
                    <a:ea typeface="+mj-ea"/>
                  </a:rPr>
                  <a:t>，缺点：小样本广告主效果有下跌</a:t>
                </a:r>
                <a:endParaRPr lang="en-US" altLang="zh-CN" sz="1600" dirty="0">
                  <a:latin typeface="+mj-ea"/>
                  <a:ea typeface="+mj-ea"/>
                </a:endParaRPr>
              </a:p>
            </p:txBody>
          </p:sp>
        </mc:Choice>
        <mc:Fallback xmlns="">
          <p:sp>
            <p:nvSpPr>
              <p:cNvPr id="17" name="文本框 16">
                <a:extLst>
                  <a:ext uri="{FF2B5EF4-FFF2-40B4-BE49-F238E27FC236}">
                    <a16:creationId xmlns:a16="http://schemas.microsoft.com/office/drawing/2014/main" id="{65425600-D1AD-43DB-A05A-CCDAEC3A5753}"/>
                  </a:ext>
                </a:extLst>
              </p:cNvPr>
              <p:cNvSpPr txBox="1">
                <a:spLocks noRot="1" noChangeAspect="1" noMove="1" noResize="1" noEditPoints="1" noAdjustHandles="1" noChangeArrowheads="1" noChangeShapeType="1" noTextEdit="1"/>
              </p:cNvSpPr>
              <p:nvPr/>
            </p:nvSpPr>
            <p:spPr>
              <a:xfrm>
                <a:off x="24769" y="864715"/>
                <a:ext cx="5085131" cy="787523"/>
              </a:xfrm>
              <a:prstGeom prst="rect">
                <a:avLst/>
              </a:prstGeom>
              <a:blipFill>
                <a:blip r:embed="rId4"/>
                <a:stretch>
                  <a:fillRect l="-600" r="-4676" b="-9302"/>
                </a:stretch>
              </a:blipFill>
            </p:spPr>
            <p:txBody>
              <a:bodyPr/>
              <a:lstStyle/>
              <a:p>
                <a:r>
                  <a:rPr lang="zh-CN" altLang="en-US">
                    <a:noFill/>
                  </a:rPr>
                  <a:t> </a:t>
                </a:r>
              </a:p>
            </p:txBody>
          </p:sp>
        </mc:Fallback>
      </mc:AlternateContent>
      <p:sp>
        <p:nvSpPr>
          <p:cNvPr id="10" name="AutoShape 2" descr="image2021-3-1_16-51-53.png">
            <a:extLst>
              <a:ext uri="{FF2B5EF4-FFF2-40B4-BE49-F238E27FC236}">
                <a16:creationId xmlns:a16="http://schemas.microsoft.com/office/drawing/2014/main" id="{E4D65D69-7471-43A9-9928-FCF90C4F815E}"/>
              </a:ext>
            </a:extLst>
          </p:cNvPr>
          <p:cNvSpPr>
            <a:spLocks noChangeAspect="1" noChangeArrowheads="1"/>
          </p:cNvSpPr>
          <p:nvPr/>
        </p:nvSpPr>
        <p:spPr bwMode="auto">
          <a:xfrm>
            <a:off x="4969689" y="326667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graphicFrame>
            <p:nvGraphicFramePr>
              <p:cNvPr id="20" name="表格 25">
                <a:extLst>
                  <a:ext uri="{FF2B5EF4-FFF2-40B4-BE49-F238E27FC236}">
                    <a16:creationId xmlns:a16="http://schemas.microsoft.com/office/drawing/2014/main" id="{23963407-8145-45B9-899D-21460E526613}"/>
                  </a:ext>
                </a:extLst>
              </p:cNvPr>
              <p:cNvGraphicFramePr>
                <a:graphicFrameLocks noGrp="1"/>
              </p:cNvGraphicFramePr>
              <p:nvPr>
                <p:extLst>
                  <p:ext uri="{D42A27DB-BD31-4B8C-83A1-F6EECF244321}">
                    <p14:modId xmlns:p14="http://schemas.microsoft.com/office/powerpoint/2010/main" val="3225063756"/>
                  </p:ext>
                </p:extLst>
              </p:nvPr>
            </p:nvGraphicFramePr>
            <p:xfrm>
              <a:off x="209550" y="4600798"/>
              <a:ext cx="4631636" cy="2144208"/>
            </p:xfrm>
            <a:graphic>
              <a:graphicData uri="http://schemas.openxmlformats.org/drawingml/2006/table">
                <a:tbl>
                  <a:tblPr firstRow="1" bandRow="1">
                    <a:tableStyleId>{BDBED569-4797-4DF1-A0F4-6AAB3CD982D8}</a:tableStyleId>
                  </a:tblPr>
                  <a:tblGrid>
                    <a:gridCol w="1391479">
                      <a:extLst>
                        <a:ext uri="{9D8B030D-6E8A-4147-A177-3AD203B41FA5}">
                          <a16:colId xmlns:a16="http://schemas.microsoft.com/office/drawing/2014/main" val="3483758358"/>
                        </a:ext>
                      </a:extLst>
                    </a:gridCol>
                    <a:gridCol w="882929">
                      <a:extLst>
                        <a:ext uri="{9D8B030D-6E8A-4147-A177-3AD203B41FA5}">
                          <a16:colId xmlns:a16="http://schemas.microsoft.com/office/drawing/2014/main" val="351809876"/>
                        </a:ext>
                      </a:extLst>
                    </a:gridCol>
                    <a:gridCol w="955633">
                      <a:extLst>
                        <a:ext uri="{9D8B030D-6E8A-4147-A177-3AD203B41FA5}">
                          <a16:colId xmlns:a16="http://schemas.microsoft.com/office/drawing/2014/main" val="3057123358"/>
                        </a:ext>
                      </a:extLst>
                    </a:gridCol>
                    <a:gridCol w="1401595">
                      <a:extLst>
                        <a:ext uri="{9D8B030D-6E8A-4147-A177-3AD203B41FA5}">
                          <a16:colId xmlns:a16="http://schemas.microsoft.com/office/drawing/2014/main" val="1473226431"/>
                        </a:ext>
                      </a:extLst>
                    </a:gridCol>
                  </a:tblGrid>
                  <a:tr h="302982">
                    <a:tc>
                      <a:txBody>
                        <a:bodyPr/>
                        <a:lstStyle/>
                        <a:p>
                          <a:pPr algn="ctr"/>
                          <a:r>
                            <a:rPr lang="zh-CN" altLang="en-US" sz="1200" dirty="0">
                              <a:latin typeface="+mj-ea"/>
                              <a:ea typeface="+mj-ea"/>
                            </a:rPr>
                            <a:t>模型</a:t>
                          </a:r>
                          <a14:m>
                            <m:oMath xmlns:m="http://schemas.openxmlformats.org/officeDocument/2006/math">
                              <m:r>
                                <a:rPr lang="en-US" altLang="zh-CN" sz="1200" i="1" dirty="0" smtClean="0">
                                  <a:latin typeface="Cambria Math" panose="02040503050406030204" pitchFamily="18" charset="0"/>
                                  <a:ea typeface="+mj-ea"/>
                                </a:rPr>
                                <m:t>𝑖𝑑</m:t>
                              </m:r>
                            </m:oMath>
                          </a14:m>
                          <a:endParaRPr lang="zh-CN" altLang="en-US" sz="1200" b="1" dirty="0">
                            <a:solidFill>
                              <a:schemeClr val="tx1"/>
                            </a:solidFill>
                            <a:latin typeface="+mj-ea"/>
                            <a:ea typeface="+mj-ea"/>
                          </a:endParaRPr>
                        </a:p>
                      </a:txBody>
                      <a:tcPr/>
                    </a:tc>
                    <a:tc>
                      <a:txBody>
                        <a:bodyPr/>
                        <a:lstStyle/>
                        <a:p>
                          <a:pPr algn="ctr"/>
                          <a:r>
                            <a:rPr lang="zh-CN" altLang="en-US" sz="1200" dirty="0">
                              <a:latin typeface="+mj-ea"/>
                              <a:ea typeface="+mj-ea"/>
                            </a:rPr>
                            <a:t>样本量</a:t>
                          </a:r>
                          <a:endParaRPr lang="zh-CN" altLang="en-US" sz="1200" b="1"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1" i="1" dirty="0" smtClean="0">
                                    <a:latin typeface="Cambria Math" panose="02040503050406030204" pitchFamily="18" charset="0"/>
                                    <a:ea typeface="+mj-ea"/>
                                  </a:rPr>
                                  <m:t>𝒍𝒊𝒈𝒉𝒕𝒈𝒃𝒎</m:t>
                                </m:r>
                              </m:oMath>
                            </m:oMathPara>
                          </a14:m>
                          <a:endParaRPr lang="zh-CN" altLang="en-US" sz="1200" b="1"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1" i="1" smtClean="0">
                                    <a:solidFill>
                                      <a:schemeClr val="tx1"/>
                                    </a:solidFill>
                                    <a:latin typeface="Cambria Math" panose="02040503050406030204" pitchFamily="18" charset="0"/>
                                    <a:ea typeface="+mj-ea"/>
                                  </a:rPr>
                                  <m:t>𝑫𝑪𝑵</m:t>
                                </m:r>
                                <m:r>
                                  <a:rPr lang="en-US" altLang="zh-CN" sz="1200" b="1" i="1" smtClean="0">
                                    <a:solidFill>
                                      <a:schemeClr val="tx1"/>
                                    </a:solidFill>
                                    <a:latin typeface="Cambria Math" panose="02040503050406030204" pitchFamily="18" charset="0"/>
                                    <a:ea typeface="+mj-ea"/>
                                  </a:rPr>
                                  <m:t>−</m:t>
                                </m:r>
                                <m:r>
                                  <a:rPr lang="en-US" altLang="zh-CN" sz="1200" b="1" i="1" smtClean="0">
                                    <a:solidFill>
                                      <a:schemeClr val="tx1"/>
                                    </a:solidFill>
                                    <a:latin typeface="Cambria Math" panose="02040503050406030204" pitchFamily="18" charset="0"/>
                                    <a:ea typeface="+mj-ea"/>
                                  </a:rPr>
                                  <m:t>𝑴</m:t>
                                </m:r>
                              </m:oMath>
                            </m:oMathPara>
                          </a14:m>
                          <a:endParaRPr lang="zh-CN" altLang="en-US" sz="1200" b="1" dirty="0">
                            <a:solidFill>
                              <a:schemeClr val="tx1"/>
                            </a:solidFill>
                            <a:latin typeface="+mj-ea"/>
                            <a:ea typeface="+mj-ea"/>
                          </a:endParaRPr>
                        </a:p>
                      </a:txBody>
                      <a:tcPr/>
                    </a:tc>
                    <a:extLst>
                      <a:ext uri="{0D108BD9-81ED-4DB2-BD59-A6C34878D82A}">
                        <a16:rowId xmlns:a16="http://schemas.microsoft.com/office/drawing/2014/main" val="1561062374"/>
                      </a:ext>
                    </a:extLst>
                  </a:tr>
                  <a:tr h="306871">
                    <a:tc>
                      <a:txBody>
                        <a:bodyPr/>
                        <a:lstStyle/>
                        <a:p>
                          <a:pPr algn="ctr"/>
                          <a:r>
                            <a:rPr lang="en-US" altLang="zh-CN" sz="1200" dirty="0">
                              <a:latin typeface="+mj-ea"/>
                              <a:ea typeface="+mj-ea"/>
                            </a:rPr>
                            <a:t>190</a:t>
                          </a:r>
                          <a:r>
                            <a:rPr lang="zh-CN" altLang="en-US" sz="1200" dirty="0">
                              <a:latin typeface="+mj-ea"/>
                              <a:ea typeface="+mj-ea"/>
                            </a:rPr>
                            <a:t>猿辅导</a:t>
                          </a:r>
                          <a:endParaRPr lang="zh-CN" altLang="en-US" sz="12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ea typeface="+mj-ea"/>
                                  </a:rPr>
                                  <m:t>12</m:t>
                                </m:r>
                                <m:r>
                                  <a:rPr lang="en-US" altLang="zh-CN" sz="1200" i="1" smtClean="0">
                                    <a:latin typeface="Cambria Math" panose="02040503050406030204" pitchFamily="18" charset="0"/>
                                    <a:ea typeface="+mj-ea"/>
                                  </a:rPr>
                                  <m:t>𝑤</m:t>
                                </m:r>
                              </m:oMath>
                            </m:oMathPara>
                          </a14:m>
                          <a:endParaRPr lang="zh-CN" altLang="en-US" sz="12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ea typeface="+mj-ea"/>
                                  </a:rPr>
                                  <m:t>0.8788</m:t>
                                </m:r>
                              </m:oMath>
                            </m:oMathPara>
                          </a14:m>
                          <a:endParaRPr lang="zh-CN" altLang="en-US" sz="1200" b="0" dirty="0">
                            <a:solidFill>
                              <a:schemeClr val="tx1"/>
                            </a:solidFill>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ea typeface="+mj-ea"/>
                                  </a:rPr>
                                  <m:t>0.8</m:t>
                                </m:r>
                                <m:r>
                                  <a:rPr lang="en-US" altLang="zh-CN" sz="1200" b="0" i="1" smtClean="0">
                                    <a:latin typeface="Cambria Math" panose="02040503050406030204" pitchFamily="18" charset="0"/>
                                    <a:ea typeface="+mj-ea"/>
                                  </a:rPr>
                                  <m:t>913</m:t>
                                </m:r>
                                <m:r>
                                  <a:rPr lang="en-US" altLang="zh-CN" sz="1200" b="0" i="0" smtClean="0">
                                    <a:latin typeface="Cambria Math" panose="02040503050406030204" pitchFamily="18" charset="0"/>
                                    <a:ea typeface="+mj-ea"/>
                                  </a:rPr>
                                  <m:t>(+0.0126)</m:t>
                                </m:r>
                              </m:oMath>
                            </m:oMathPara>
                          </a14:m>
                          <a:endParaRPr lang="zh-CN" altLang="en-US" sz="1200" b="0" kern="1200" dirty="0">
                            <a:solidFill>
                              <a:schemeClr val="tx1"/>
                            </a:solidFill>
                            <a:latin typeface="+mj-ea"/>
                            <a:ea typeface="+mj-ea"/>
                            <a:cs typeface="+mn-cs"/>
                          </a:endParaRPr>
                        </a:p>
                      </a:txBody>
                      <a:tcPr/>
                    </a:tc>
                    <a:extLst>
                      <a:ext uri="{0D108BD9-81ED-4DB2-BD59-A6C34878D82A}">
                        <a16:rowId xmlns:a16="http://schemas.microsoft.com/office/drawing/2014/main" val="1383427438"/>
                      </a:ext>
                    </a:extLst>
                  </a:tr>
                  <a:tr h="306871">
                    <a:tc>
                      <a:txBody>
                        <a:bodyPr/>
                        <a:lstStyle/>
                        <a:p>
                          <a:pPr algn="ctr"/>
                          <a:r>
                            <a:rPr lang="en-US" altLang="zh-CN" sz="1200" dirty="0">
                              <a:latin typeface="+mj-ea"/>
                              <a:ea typeface="+mj-ea"/>
                            </a:rPr>
                            <a:t>246</a:t>
                          </a:r>
                          <a:r>
                            <a:rPr lang="zh-CN" altLang="en-US" sz="1200" dirty="0">
                              <a:latin typeface="+mj-ea"/>
                              <a:ea typeface="+mj-ea"/>
                            </a:rPr>
                            <a:t>疯读</a:t>
                          </a:r>
                          <a:endParaRPr lang="zh-CN" altLang="en-US" sz="12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ea typeface="+mj-ea"/>
                                  </a:rPr>
                                  <m:t>200</m:t>
                                </m:r>
                                <m:r>
                                  <a:rPr lang="en-US" altLang="zh-CN" sz="1200" i="1" smtClean="0">
                                    <a:latin typeface="Cambria Math" panose="02040503050406030204" pitchFamily="18" charset="0"/>
                                    <a:ea typeface="+mj-ea"/>
                                  </a:rPr>
                                  <m:t>𝑤</m:t>
                                </m:r>
                              </m:oMath>
                            </m:oMathPara>
                          </a14:m>
                          <a:endParaRPr lang="zh-CN" altLang="en-US" sz="12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ea typeface="+mj-ea"/>
                                  </a:rPr>
                                  <m:t>0.6244</m:t>
                                </m:r>
                              </m:oMath>
                            </m:oMathPara>
                          </a14:m>
                          <a:endParaRPr lang="zh-CN" altLang="en-US" sz="12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0" i="1" dirty="0" smtClean="0">
                                    <a:solidFill>
                                      <a:schemeClr val="tx1"/>
                                    </a:solidFill>
                                    <a:latin typeface="Cambria Math" panose="02040503050406030204" pitchFamily="18" charset="0"/>
                                    <a:ea typeface="+mj-ea"/>
                                  </a:rPr>
                                  <m:t>0.6291(+0.0047)</m:t>
                                </m:r>
                              </m:oMath>
                            </m:oMathPara>
                          </a14:m>
                          <a:endParaRPr lang="zh-CN" altLang="en-US" sz="1200" b="0" dirty="0">
                            <a:solidFill>
                              <a:schemeClr val="tx1"/>
                            </a:solidFill>
                            <a:latin typeface="+mj-ea"/>
                            <a:ea typeface="+mj-ea"/>
                          </a:endParaRPr>
                        </a:p>
                      </a:txBody>
                      <a:tcPr/>
                    </a:tc>
                    <a:extLst>
                      <a:ext uri="{0D108BD9-81ED-4DB2-BD59-A6C34878D82A}">
                        <a16:rowId xmlns:a16="http://schemas.microsoft.com/office/drawing/2014/main" val="686037809"/>
                      </a:ext>
                    </a:extLst>
                  </a:tr>
                  <a:tr h="306871">
                    <a:tc>
                      <a:txBody>
                        <a:bodyPr/>
                        <a:lstStyle/>
                        <a:p>
                          <a:pPr algn="ctr"/>
                          <a:r>
                            <a:rPr lang="en-US" altLang="zh-CN" sz="1200" dirty="0">
                              <a:latin typeface="+mj-ea"/>
                              <a:ea typeface="+mj-ea"/>
                            </a:rPr>
                            <a:t>293</a:t>
                          </a:r>
                          <a:r>
                            <a:rPr lang="zh-CN" altLang="en-US" sz="1200" dirty="0">
                              <a:latin typeface="+mj-ea"/>
                              <a:ea typeface="+mj-ea"/>
                            </a:rPr>
                            <a:t>必看</a:t>
                          </a:r>
                          <a:endParaRPr lang="zh-CN" altLang="en-US" sz="12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ea typeface="+mj-ea"/>
                                  </a:rPr>
                                  <m:t>1200</m:t>
                                </m:r>
                                <m:r>
                                  <a:rPr lang="en-US" altLang="zh-CN" sz="1200" i="1" smtClean="0">
                                    <a:latin typeface="Cambria Math" panose="02040503050406030204" pitchFamily="18" charset="0"/>
                                    <a:ea typeface="+mj-ea"/>
                                  </a:rPr>
                                  <m:t>𝑤</m:t>
                                </m:r>
                              </m:oMath>
                            </m:oMathPara>
                          </a14:m>
                          <a:endParaRPr lang="zh-CN" altLang="en-US" sz="12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ea typeface="+mj-ea"/>
                                  </a:rPr>
                                  <m:t>0.5784</m:t>
                                </m:r>
                              </m:oMath>
                            </m:oMathPara>
                          </a14:m>
                          <a:endParaRPr lang="zh-CN" altLang="en-US" sz="1200" b="0" dirty="0">
                            <a:solidFill>
                              <a:schemeClr val="tx1"/>
                            </a:solidFill>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ea typeface="+mj-ea"/>
                                  </a:rPr>
                                  <m:t>0.5</m:t>
                                </m:r>
                                <m:r>
                                  <a:rPr lang="en-US" altLang="zh-CN" sz="1200" b="0" i="1" smtClean="0">
                                    <a:latin typeface="Cambria Math" panose="02040503050406030204" pitchFamily="18" charset="0"/>
                                    <a:ea typeface="+mj-ea"/>
                                  </a:rPr>
                                  <m:t>832(+0.0048)</m:t>
                                </m:r>
                              </m:oMath>
                            </m:oMathPara>
                          </a14:m>
                          <a:endParaRPr lang="zh-CN" altLang="en-US" sz="1200" b="0" kern="1200" dirty="0">
                            <a:solidFill>
                              <a:schemeClr val="tx1"/>
                            </a:solidFill>
                            <a:latin typeface="+mj-ea"/>
                            <a:ea typeface="+mj-ea"/>
                            <a:cs typeface="+mn-cs"/>
                          </a:endParaRPr>
                        </a:p>
                      </a:txBody>
                      <a:tcPr/>
                    </a:tc>
                    <a:extLst>
                      <a:ext uri="{0D108BD9-81ED-4DB2-BD59-A6C34878D82A}">
                        <a16:rowId xmlns:a16="http://schemas.microsoft.com/office/drawing/2014/main" val="637142054"/>
                      </a:ext>
                    </a:extLst>
                  </a:tr>
                  <a:tr h="306871">
                    <a:tc>
                      <a:txBody>
                        <a:bodyPr/>
                        <a:lstStyle/>
                        <a:p>
                          <a:pPr algn="ctr"/>
                          <a:r>
                            <a:rPr lang="en-US" altLang="zh-CN" sz="1200" dirty="0">
                              <a:latin typeface="+mj-ea"/>
                              <a:ea typeface="+mj-ea"/>
                            </a:rPr>
                            <a:t>321</a:t>
                          </a:r>
                          <a:r>
                            <a:rPr lang="zh-CN" altLang="en-US" sz="1200" dirty="0">
                              <a:latin typeface="+mj-ea"/>
                              <a:ea typeface="+mj-ea"/>
                            </a:rPr>
                            <a:t>斗罗</a:t>
                          </a:r>
                          <a:r>
                            <a:rPr lang="en-US" altLang="zh-CN" sz="1200" dirty="0">
                              <a:latin typeface="+mj-ea"/>
                              <a:ea typeface="+mj-ea"/>
                            </a:rPr>
                            <a:t>(</a:t>
                          </a:r>
                          <a:r>
                            <a:rPr lang="zh-CN" altLang="en-US" sz="1200" dirty="0">
                              <a:latin typeface="+mj-ea"/>
                              <a:ea typeface="+mj-ea"/>
                            </a:rPr>
                            <a:t>采样后</a:t>
                          </a:r>
                          <a:r>
                            <a:rPr lang="en-US" altLang="zh-CN" sz="1200" dirty="0">
                              <a:latin typeface="+mj-ea"/>
                              <a:ea typeface="+mj-ea"/>
                            </a:rPr>
                            <a:t>)</a:t>
                          </a:r>
                          <a:endParaRPr lang="zh-CN" altLang="en-US" sz="12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ea typeface="+mj-ea"/>
                                  </a:rPr>
                                  <m:t>114</m:t>
                                </m:r>
                                <m:r>
                                  <a:rPr lang="en-US" altLang="zh-CN" sz="1200" i="1" smtClean="0">
                                    <a:latin typeface="Cambria Math" panose="02040503050406030204" pitchFamily="18" charset="0"/>
                                    <a:ea typeface="+mj-ea"/>
                                  </a:rPr>
                                  <m:t>𝑤</m:t>
                                </m:r>
                              </m:oMath>
                            </m:oMathPara>
                          </a14:m>
                          <a:endParaRPr lang="zh-CN" altLang="en-US" sz="12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ea typeface="+mj-ea"/>
                                  </a:rPr>
                                  <m:t>0.7665</m:t>
                                </m:r>
                              </m:oMath>
                            </m:oMathPara>
                          </a14:m>
                          <a:endParaRPr lang="zh-CN" altLang="en-US" sz="1200" b="0" dirty="0">
                            <a:solidFill>
                              <a:schemeClr val="tx1"/>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0" i="1" dirty="0" smtClean="0">
                                    <a:solidFill>
                                      <a:schemeClr val="tx1"/>
                                    </a:solidFill>
                                    <a:latin typeface="Cambria Math" panose="02040503050406030204" pitchFamily="18" charset="0"/>
                                    <a:ea typeface="+mj-ea"/>
                                  </a:rPr>
                                  <m:t>0.7742(+0.0077)</m:t>
                                </m:r>
                              </m:oMath>
                            </m:oMathPara>
                          </a14:m>
                          <a:endParaRPr lang="zh-CN" altLang="en-US" sz="1200" b="0" dirty="0">
                            <a:solidFill>
                              <a:schemeClr val="tx1"/>
                            </a:solidFill>
                            <a:latin typeface="+mj-ea"/>
                            <a:ea typeface="+mj-ea"/>
                          </a:endParaRPr>
                        </a:p>
                      </a:txBody>
                      <a:tcPr/>
                    </a:tc>
                    <a:extLst>
                      <a:ext uri="{0D108BD9-81ED-4DB2-BD59-A6C34878D82A}">
                        <a16:rowId xmlns:a16="http://schemas.microsoft.com/office/drawing/2014/main" val="2495323737"/>
                      </a:ext>
                    </a:extLst>
                  </a:tr>
                  <a:tr h="306871">
                    <a:tc>
                      <a:txBody>
                        <a:bodyPr/>
                        <a:lstStyle/>
                        <a:p>
                          <a:pPr algn="ctr"/>
                          <a:r>
                            <a:rPr lang="zh-CN" altLang="en-US" sz="1200" b="1" dirty="0">
                              <a:solidFill>
                                <a:srgbClr val="00B050"/>
                              </a:solidFill>
                              <a:latin typeface="+mj-ea"/>
                              <a:ea typeface="+mj-ea"/>
                            </a:rPr>
                            <a:t>七猫</a:t>
                          </a: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1" i="1" dirty="0" smtClean="0">
                                    <a:solidFill>
                                      <a:srgbClr val="00B050"/>
                                    </a:solidFill>
                                    <a:latin typeface="Cambria Math" panose="02040503050406030204" pitchFamily="18" charset="0"/>
                                    <a:ea typeface="+mj-ea"/>
                                  </a:rPr>
                                  <m:t>𝟓</m:t>
                                </m:r>
                                <m:r>
                                  <a:rPr lang="en-US" altLang="zh-CN" sz="1200" b="1" i="1" dirty="0" smtClean="0">
                                    <a:solidFill>
                                      <a:srgbClr val="00B050"/>
                                    </a:solidFill>
                                    <a:latin typeface="Cambria Math" panose="02040503050406030204" pitchFamily="18" charset="0"/>
                                    <a:ea typeface="+mj-ea"/>
                                  </a:rPr>
                                  <m:t>𝒘</m:t>
                                </m:r>
                              </m:oMath>
                            </m:oMathPara>
                          </a14:m>
                          <a:endParaRPr lang="zh-CN" altLang="en-US" sz="1200" b="1" dirty="0">
                            <a:solidFill>
                              <a:srgbClr val="00B050"/>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1" i="1" dirty="0" smtClean="0">
                                    <a:solidFill>
                                      <a:srgbClr val="00B050"/>
                                    </a:solidFill>
                                    <a:latin typeface="Cambria Math" panose="02040503050406030204" pitchFamily="18" charset="0"/>
                                    <a:ea typeface="+mj-ea"/>
                                  </a:rPr>
                                  <m:t>𝟎</m:t>
                                </m:r>
                                <m:r>
                                  <a:rPr lang="en-US" altLang="zh-CN" sz="1200" b="1" i="1" dirty="0" smtClean="0">
                                    <a:solidFill>
                                      <a:srgbClr val="00B050"/>
                                    </a:solidFill>
                                    <a:latin typeface="Cambria Math" panose="02040503050406030204" pitchFamily="18" charset="0"/>
                                    <a:ea typeface="+mj-ea"/>
                                  </a:rPr>
                                  <m:t>.</m:t>
                                </m:r>
                                <m:r>
                                  <a:rPr lang="en-US" altLang="zh-CN" sz="1200" b="1" i="1" dirty="0" smtClean="0">
                                    <a:solidFill>
                                      <a:srgbClr val="00B050"/>
                                    </a:solidFill>
                                    <a:latin typeface="Cambria Math" panose="02040503050406030204" pitchFamily="18" charset="0"/>
                                    <a:ea typeface="+mj-ea"/>
                                  </a:rPr>
                                  <m:t>𝟓𝟒𝟓𝟕</m:t>
                                </m:r>
                              </m:oMath>
                            </m:oMathPara>
                          </a14:m>
                          <a:endParaRPr lang="zh-CN" altLang="en-US" sz="1200" b="1" dirty="0">
                            <a:solidFill>
                              <a:srgbClr val="00B050"/>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1" i="1" dirty="0" smtClean="0">
                                    <a:solidFill>
                                      <a:srgbClr val="00B050"/>
                                    </a:solidFill>
                                    <a:latin typeface="Cambria Math" panose="02040503050406030204" pitchFamily="18" charset="0"/>
                                    <a:ea typeface="+mj-ea"/>
                                  </a:rPr>
                                  <m:t>𝟎</m:t>
                                </m:r>
                                <m:r>
                                  <a:rPr lang="en-US" altLang="zh-CN" sz="1200" b="1" i="1" dirty="0" smtClean="0">
                                    <a:solidFill>
                                      <a:srgbClr val="00B050"/>
                                    </a:solidFill>
                                    <a:latin typeface="Cambria Math" panose="02040503050406030204" pitchFamily="18" charset="0"/>
                                    <a:ea typeface="+mj-ea"/>
                                  </a:rPr>
                                  <m:t>.</m:t>
                                </m:r>
                                <m:r>
                                  <a:rPr lang="en-US" altLang="zh-CN" sz="1200" b="1" i="1" dirty="0" smtClean="0">
                                    <a:solidFill>
                                      <a:srgbClr val="00B050"/>
                                    </a:solidFill>
                                    <a:latin typeface="Cambria Math" panose="02040503050406030204" pitchFamily="18" charset="0"/>
                                    <a:ea typeface="+mj-ea"/>
                                  </a:rPr>
                                  <m:t>𝟓𝟒𝟑𝟔</m:t>
                                </m:r>
                                <m:r>
                                  <a:rPr lang="en-US" altLang="zh-CN" sz="1200" b="1" i="1" dirty="0" smtClean="0">
                                    <a:solidFill>
                                      <a:srgbClr val="00B050"/>
                                    </a:solidFill>
                                    <a:latin typeface="Cambria Math" panose="02040503050406030204" pitchFamily="18" charset="0"/>
                                    <a:ea typeface="+mj-ea"/>
                                  </a:rPr>
                                  <m:t>(−</m:t>
                                </m:r>
                                <m:r>
                                  <a:rPr lang="en-US" altLang="zh-CN" sz="1200" b="1" i="1" dirty="0" smtClean="0">
                                    <a:solidFill>
                                      <a:srgbClr val="00B050"/>
                                    </a:solidFill>
                                    <a:latin typeface="Cambria Math" panose="02040503050406030204" pitchFamily="18" charset="0"/>
                                    <a:ea typeface="+mj-ea"/>
                                  </a:rPr>
                                  <m:t>𝟎</m:t>
                                </m:r>
                                <m:r>
                                  <a:rPr lang="en-US" altLang="zh-CN" sz="1200" b="1" i="1" dirty="0" smtClean="0">
                                    <a:solidFill>
                                      <a:srgbClr val="00B050"/>
                                    </a:solidFill>
                                    <a:latin typeface="Cambria Math" panose="02040503050406030204" pitchFamily="18" charset="0"/>
                                    <a:ea typeface="+mj-ea"/>
                                  </a:rPr>
                                  <m:t>.</m:t>
                                </m:r>
                                <m:r>
                                  <a:rPr lang="en-US" altLang="zh-CN" sz="1200" b="1" i="1" dirty="0" smtClean="0">
                                    <a:solidFill>
                                      <a:srgbClr val="00B050"/>
                                    </a:solidFill>
                                    <a:latin typeface="Cambria Math" panose="02040503050406030204" pitchFamily="18" charset="0"/>
                                    <a:ea typeface="+mj-ea"/>
                                  </a:rPr>
                                  <m:t>𝟎𝟎𝟐𝟏</m:t>
                                </m:r>
                                <m:r>
                                  <a:rPr lang="en-US" altLang="zh-CN" sz="1200" b="1" i="1" dirty="0" smtClean="0">
                                    <a:solidFill>
                                      <a:srgbClr val="00B050"/>
                                    </a:solidFill>
                                    <a:latin typeface="Cambria Math" panose="02040503050406030204" pitchFamily="18" charset="0"/>
                                    <a:ea typeface="+mj-ea"/>
                                  </a:rPr>
                                  <m:t>)</m:t>
                                </m:r>
                              </m:oMath>
                            </m:oMathPara>
                          </a14:m>
                          <a:endParaRPr lang="zh-CN" altLang="en-US" sz="1200" b="1" dirty="0">
                            <a:solidFill>
                              <a:srgbClr val="00B050"/>
                            </a:solidFill>
                            <a:latin typeface="+mj-ea"/>
                            <a:ea typeface="+mj-ea"/>
                          </a:endParaRPr>
                        </a:p>
                      </a:txBody>
                      <a:tcPr/>
                    </a:tc>
                    <a:extLst>
                      <a:ext uri="{0D108BD9-81ED-4DB2-BD59-A6C34878D82A}">
                        <a16:rowId xmlns:a16="http://schemas.microsoft.com/office/drawing/2014/main" val="93824537"/>
                      </a:ext>
                    </a:extLst>
                  </a:tr>
                  <a:tr h="306871">
                    <a:tc>
                      <a:txBody>
                        <a:bodyPr/>
                        <a:lstStyle/>
                        <a:p>
                          <a:pPr algn="ctr"/>
                          <a:r>
                            <a:rPr lang="zh-CN" altLang="en-US" sz="1200" b="1" dirty="0">
                              <a:solidFill>
                                <a:srgbClr val="00B050"/>
                              </a:solidFill>
                              <a:latin typeface="+mj-ea"/>
                              <a:ea typeface="+mj-ea"/>
                            </a:rPr>
                            <a:t>立邦</a:t>
                          </a: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1" i="1" dirty="0" smtClean="0">
                                    <a:solidFill>
                                      <a:srgbClr val="00B050"/>
                                    </a:solidFill>
                                    <a:latin typeface="Cambria Math" panose="02040503050406030204" pitchFamily="18" charset="0"/>
                                    <a:ea typeface="+mj-ea"/>
                                  </a:rPr>
                                  <m:t>𝟓</m:t>
                                </m:r>
                                <m:r>
                                  <a:rPr lang="en-US" altLang="zh-CN" sz="1200" b="1" i="1" dirty="0" smtClean="0">
                                    <a:solidFill>
                                      <a:srgbClr val="00B050"/>
                                    </a:solidFill>
                                    <a:latin typeface="Cambria Math" panose="02040503050406030204" pitchFamily="18" charset="0"/>
                                    <a:ea typeface="+mj-ea"/>
                                  </a:rPr>
                                  <m:t>.</m:t>
                                </m:r>
                                <m:r>
                                  <a:rPr lang="en-US" altLang="zh-CN" sz="1200" b="1" i="1" dirty="0" smtClean="0">
                                    <a:solidFill>
                                      <a:srgbClr val="00B050"/>
                                    </a:solidFill>
                                    <a:latin typeface="Cambria Math" panose="02040503050406030204" pitchFamily="18" charset="0"/>
                                    <a:ea typeface="+mj-ea"/>
                                  </a:rPr>
                                  <m:t>𝟕</m:t>
                                </m:r>
                                <m:r>
                                  <a:rPr lang="en-US" altLang="zh-CN" sz="1200" b="1" i="1" dirty="0" smtClean="0">
                                    <a:solidFill>
                                      <a:srgbClr val="00B050"/>
                                    </a:solidFill>
                                    <a:latin typeface="Cambria Math" panose="02040503050406030204" pitchFamily="18" charset="0"/>
                                    <a:ea typeface="+mj-ea"/>
                                  </a:rPr>
                                  <m:t>𝒘</m:t>
                                </m:r>
                              </m:oMath>
                            </m:oMathPara>
                          </a14:m>
                          <a:endParaRPr lang="zh-CN" altLang="en-US" sz="1200" b="1" dirty="0">
                            <a:solidFill>
                              <a:srgbClr val="00B050"/>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1" i="1" dirty="0" smtClean="0">
                                    <a:solidFill>
                                      <a:srgbClr val="00B050"/>
                                    </a:solidFill>
                                    <a:latin typeface="Cambria Math" panose="02040503050406030204" pitchFamily="18" charset="0"/>
                                    <a:ea typeface="+mj-ea"/>
                                  </a:rPr>
                                  <m:t>𝟎</m:t>
                                </m:r>
                                <m:r>
                                  <a:rPr lang="en-US" altLang="zh-CN" sz="1200" b="1" i="1" dirty="0" smtClean="0">
                                    <a:solidFill>
                                      <a:srgbClr val="00B050"/>
                                    </a:solidFill>
                                    <a:latin typeface="Cambria Math" panose="02040503050406030204" pitchFamily="18" charset="0"/>
                                    <a:ea typeface="+mj-ea"/>
                                  </a:rPr>
                                  <m:t>.</m:t>
                                </m:r>
                                <m:r>
                                  <a:rPr lang="en-US" altLang="zh-CN" sz="1200" b="1" i="1" dirty="0" smtClean="0">
                                    <a:solidFill>
                                      <a:srgbClr val="00B050"/>
                                    </a:solidFill>
                                    <a:latin typeface="Cambria Math" panose="02040503050406030204" pitchFamily="18" charset="0"/>
                                    <a:ea typeface="+mj-ea"/>
                                  </a:rPr>
                                  <m:t>𝟔𝟎𝟒𝟐</m:t>
                                </m:r>
                              </m:oMath>
                            </m:oMathPara>
                          </a14:m>
                          <a:endParaRPr lang="zh-CN" altLang="en-US" sz="1200" b="1" dirty="0">
                            <a:solidFill>
                              <a:srgbClr val="00B050"/>
                            </a:solidFill>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1" i="1" dirty="0" smtClean="0">
                                    <a:solidFill>
                                      <a:srgbClr val="00B050"/>
                                    </a:solidFill>
                                    <a:latin typeface="Cambria Math" panose="02040503050406030204" pitchFamily="18" charset="0"/>
                                    <a:ea typeface="+mj-ea"/>
                                  </a:rPr>
                                  <m:t>𝟎</m:t>
                                </m:r>
                                <m:r>
                                  <a:rPr lang="en-US" altLang="zh-CN" sz="1200" b="1" i="1" dirty="0" smtClean="0">
                                    <a:solidFill>
                                      <a:srgbClr val="00B050"/>
                                    </a:solidFill>
                                    <a:latin typeface="Cambria Math" panose="02040503050406030204" pitchFamily="18" charset="0"/>
                                    <a:ea typeface="+mj-ea"/>
                                  </a:rPr>
                                  <m:t>.</m:t>
                                </m:r>
                                <m:r>
                                  <a:rPr lang="en-US" altLang="zh-CN" sz="1200" b="1" i="1" dirty="0" smtClean="0">
                                    <a:solidFill>
                                      <a:srgbClr val="00B050"/>
                                    </a:solidFill>
                                    <a:latin typeface="Cambria Math" panose="02040503050406030204" pitchFamily="18" charset="0"/>
                                    <a:ea typeface="+mj-ea"/>
                                  </a:rPr>
                                  <m:t>𝟔𝟎𝟏𝟗</m:t>
                                </m:r>
                                <m:r>
                                  <a:rPr lang="en-US" altLang="zh-CN" sz="1200" b="1" i="1" dirty="0" smtClean="0">
                                    <a:solidFill>
                                      <a:srgbClr val="00B050"/>
                                    </a:solidFill>
                                    <a:latin typeface="Cambria Math" panose="02040503050406030204" pitchFamily="18" charset="0"/>
                                    <a:ea typeface="+mj-ea"/>
                                  </a:rPr>
                                  <m:t>(−</m:t>
                                </m:r>
                                <m:r>
                                  <a:rPr lang="en-US" altLang="zh-CN" sz="1200" b="1" i="1" dirty="0" smtClean="0">
                                    <a:solidFill>
                                      <a:srgbClr val="00B050"/>
                                    </a:solidFill>
                                    <a:latin typeface="Cambria Math" panose="02040503050406030204" pitchFamily="18" charset="0"/>
                                    <a:ea typeface="+mj-ea"/>
                                  </a:rPr>
                                  <m:t>𝟎</m:t>
                                </m:r>
                                <m:r>
                                  <a:rPr lang="en-US" altLang="zh-CN" sz="1200" b="1" i="1" dirty="0" smtClean="0">
                                    <a:solidFill>
                                      <a:srgbClr val="00B050"/>
                                    </a:solidFill>
                                    <a:latin typeface="Cambria Math" panose="02040503050406030204" pitchFamily="18" charset="0"/>
                                    <a:ea typeface="+mj-ea"/>
                                  </a:rPr>
                                  <m:t>.</m:t>
                                </m:r>
                                <m:r>
                                  <a:rPr lang="en-US" altLang="zh-CN" sz="1200" b="1" i="1" dirty="0" smtClean="0">
                                    <a:solidFill>
                                      <a:srgbClr val="00B050"/>
                                    </a:solidFill>
                                    <a:latin typeface="Cambria Math" panose="02040503050406030204" pitchFamily="18" charset="0"/>
                                    <a:ea typeface="+mj-ea"/>
                                  </a:rPr>
                                  <m:t>𝟎𝟎𝟐𝟑</m:t>
                                </m:r>
                                <m:r>
                                  <a:rPr lang="en-US" altLang="zh-CN" sz="1200" b="1" i="1" dirty="0" smtClean="0">
                                    <a:solidFill>
                                      <a:srgbClr val="00B050"/>
                                    </a:solidFill>
                                    <a:latin typeface="Cambria Math" panose="02040503050406030204" pitchFamily="18" charset="0"/>
                                    <a:ea typeface="+mj-ea"/>
                                  </a:rPr>
                                  <m:t>)</m:t>
                                </m:r>
                              </m:oMath>
                            </m:oMathPara>
                          </a14:m>
                          <a:endParaRPr lang="zh-CN" altLang="en-US" sz="1200" b="1" dirty="0">
                            <a:solidFill>
                              <a:srgbClr val="00B050"/>
                            </a:solidFill>
                            <a:latin typeface="+mj-ea"/>
                            <a:ea typeface="+mj-ea"/>
                          </a:endParaRPr>
                        </a:p>
                      </a:txBody>
                      <a:tcPr/>
                    </a:tc>
                    <a:extLst>
                      <a:ext uri="{0D108BD9-81ED-4DB2-BD59-A6C34878D82A}">
                        <a16:rowId xmlns:a16="http://schemas.microsoft.com/office/drawing/2014/main" val="2008350692"/>
                      </a:ext>
                    </a:extLst>
                  </a:tr>
                </a:tbl>
              </a:graphicData>
            </a:graphic>
          </p:graphicFrame>
        </mc:Choice>
        <mc:Fallback xmlns="">
          <p:graphicFrame>
            <p:nvGraphicFramePr>
              <p:cNvPr id="20" name="表格 25">
                <a:extLst>
                  <a:ext uri="{FF2B5EF4-FFF2-40B4-BE49-F238E27FC236}">
                    <a16:creationId xmlns:a16="http://schemas.microsoft.com/office/drawing/2014/main" id="{23963407-8145-45B9-899D-21460E526613}"/>
                  </a:ext>
                </a:extLst>
              </p:cNvPr>
              <p:cNvGraphicFramePr>
                <a:graphicFrameLocks noGrp="1"/>
              </p:cNvGraphicFramePr>
              <p:nvPr>
                <p:extLst>
                  <p:ext uri="{D42A27DB-BD31-4B8C-83A1-F6EECF244321}">
                    <p14:modId xmlns:p14="http://schemas.microsoft.com/office/powerpoint/2010/main" val="3225063756"/>
                  </p:ext>
                </p:extLst>
              </p:nvPr>
            </p:nvGraphicFramePr>
            <p:xfrm>
              <a:off x="209550" y="4600798"/>
              <a:ext cx="4631636" cy="2144208"/>
            </p:xfrm>
            <a:graphic>
              <a:graphicData uri="http://schemas.openxmlformats.org/drawingml/2006/table">
                <a:tbl>
                  <a:tblPr firstRow="1" bandRow="1">
                    <a:tableStyleId>{BDBED569-4797-4DF1-A0F4-6AAB3CD982D8}</a:tableStyleId>
                  </a:tblPr>
                  <a:tblGrid>
                    <a:gridCol w="1391479">
                      <a:extLst>
                        <a:ext uri="{9D8B030D-6E8A-4147-A177-3AD203B41FA5}">
                          <a16:colId xmlns:a16="http://schemas.microsoft.com/office/drawing/2014/main" val="3483758358"/>
                        </a:ext>
                      </a:extLst>
                    </a:gridCol>
                    <a:gridCol w="882929">
                      <a:extLst>
                        <a:ext uri="{9D8B030D-6E8A-4147-A177-3AD203B41FA5}">
                          <a16:colId xmlns:a16="http://schemas.microsoft.com/office/drawing/2014/main" val="351809876"/>
                        </a:ext>
                      </a:extLst>
                    </a:gridCol>
                    <a:gridCol w="955633">
                      <a:extLst>
                        <a:ext uri="{9D8B030D-6E8A-4147-A177-3AD203B41FA5}">
                          <a16:colId xmlns:a16="http://schemas.microsoft.com/office/drawing/2014/main" val="3057123358"/>
                        </a:ext>
                      </a:extLst>
                    </a:gridCol>
                    <a:gridCol w="1401595">
                      <a:extLst>
                        <a:ext uri="{9D8B030D-6E8A-4147-A177-3AD203B41FA5}">
                          <a16:colId xmlns:a16="http://schemas.microsoft.com/office/drawing/2014/main" val="1473226431"/>
                        </a:ext>
                      </a:extLst>
                    </a:gridCol>
                  </a:tblGrid>
                  <a:tr h="302982">
                    <a:tc>
                      <a:txBody>
                        <a:bodyPr/>
                        <a:lstStyle/>
                        <a:p>
                          <a:endParaRPr lang="zh-CN"/>
                        </a:p>
                      </a:txBody>
                      <a:tcPr>
                        <a:blipFill>
                          <a:blip r:embed="rId6"/>
                          <a:stretch>
                            <a:fillRect l="-437" t="-2000" r="-233624" b="-610000"/>
                          </a:stretch>
                        </a:blipFill>
                      </a:tcPr>
                    </a:tc>
                    <a:tc>
                      <a:txBody>
                        <a:bodyPr/>
                        <a:lstStyle/>
                        <a:p>
                          <a:pPr algn="ctr"/>
                          <a:r>
                            <a:rPr lang="zh-CN" altLang="en-US" sz="1200" dirty="0">
                              <a:latin typeface="+mj-ea"/>
                              <a:ea typeface="+mj-ea"/>
                            </a:rPr>
                            <a:t>样本量</a:t>
                          </a:r>
                          <a:endParaRPr lang="zh-CN" altLang="en-US" sz="1200" b="1" dirty="0">
                            <a:solidFill>
                              <a:schemeClr val="tx1"/>
                            </a:solidFill>
                            <a:latin typeface="+mj-ea"/>
                            <a:ea typeface="+mj-ea"/>
                          </a:endParaRPr>
                        </a:p>
                      </a:txBody>
                      <a:tcPr/>
                    </a:tc>
                    <a:tc>
                      <a:txBody>
                        <a:bodyPr/>
                        <a:lstStyle/>
                        <a:p>
                          <a:endParaRPr lang="zh-CN"/>
                        </a:p>
                      </a:txBody>
                      <a:tcPr>
                        <a:blipFill>
                          <a:blip r:embed="rId6"/>
                          <a:stretch>
                            <a:fillRect l="-238854" t="-2000" r="-148408" b="-610000"/>
                          </a:stretch>
                        </a:blipFill>
                      </a:tcPr>
                    </a:tc>
                    <a:tc>
                      <a:txBody>
                        <a:bodyPr/>
                        <a:lstStyle/>
                        <a:p>
                          <a:endParaRPr lang="zh-CN"/>
                        </a:p>
                      </a:txBody>
                      <a:tcPr>
                        <a:blipFill>
                          <a:blip r:embed="rId6"/>
                          <a:stretch>
                            <a:fillRect l="-231304" t="-2000" r="-1304" b="-610000"/>
                          </a:stretch>
                        </a:blipFill>
                      </a:tcPr>
                    </a:tc>
                    <a:extLst>
                      <a:ext uri="{0D108BD9-81ED-4DB2-BD59-A6C34878D82A}">
                        <a16:rowId xmlns:a16="http://schemas.microsoft.com/office/drawing/2014/main" val="1561062374"/>
                      </a:ext>
                    </a:extLst>
                  </a:tr>
                  <a:tr h="306871">
                    <a:tc>
                      <a:txBody>
                        <a:bodyPr/>
                        <a:lstStyle/>
                        <a:p>
                          <a:pPr algn="ctr"/>
                          <a:r>
                            <a:rPr lang="en-US" altLang="zh-CN" sz="1200" dirty="0">
                              <a:latin typeface="+mj-ea"/>
                              <a:ea typeface="+mj-ea"/>
                            </a:rPr>
                            <a:t>190</a:t>
                          </a:r>
                          <a:r>
                            <a:rPr lang="zh-CN" altLang="en-US" sz="1200" dirty="0">
                              <a:latin typeface="+mj-ea"/>
                              <a:ea typeface="+mj-ea"/>
                            </a:rPr>
                            <a:t>猿辅导</a:t>
                          </a:r>
                          <a:endParaRPr lang="zh-CN" altLang="en-US" sz="1200" b="0" dirty="0">
                            <a:solidFill>
                              <a:schemeClr val="tx1"/>
                            </a:solidFill>
                            <a:latin typeface="+mj-ea"/>
                            <a:ea typeface="+mj-ea"/>
                          </a:endParaRPr>
                        </a:p>
                      </a:txBody>
                      <a:tcPr/>
                    </a:tc>
                    <a:tc>
                      <a:txBody>
                        <a:bodyPr/>
                        <a:lstStyle/>
                        <a:p>
                          <a:endParaRPr lang="zh-CN"/>
                        </a:p>
                      </a:txBody>
                      <a:tcPr>
                        <a:blipFill>
                          <a:blip r:embed="rId6"/>
                          <a:stretch>
                            <a:fillRect l="-158621" t="-102000" r="-268966" b="-510000"/>
                          </a:stretch>
                        </a:blipFill>
                      </a:tcPr>
                    </a:tc>
                    <a:tc>
                      <a:txBody>
                        <a:bodyPr/>
                        <a:lstStyle/>
                        <a:p>
                          <a:endParaRPr lang="zh-CN"/>
                        </a:p>
                      </a:txBody>
                      <a:tcPr>
                        <a:blipFill>
                          <a:blip r:embed="rId6"/>
                          <a:stretch>
                            <a:fillRect l="-238854" t="-102000" r="-148408" b="-510000"/>
                          </a:stretch>
                        </a:blipFill>
                      </a:tcPr>
                    </a:tc>
                    <a:tc>
                      <a:txBody>
                        <a:bodyPr/>
                        <a:lstStyle/>
                        <a:p>
                          <a:endParaRPr lang="zh-CN"/>
                        </a:p>
                      </a:txBody>
                      <a:tcPr>
                        <a:blipFill>
                          <a:blip r:embed="rId6"/>
                          <a:stretch>
                            <a:fillRect l="-231304" t="-102000" r="-1304" b="-510000"/>
                          </a:stretch>
                        </a:blipFill>
                      </a:tcPr>
                    </a:tc>
                    <a:extLst>
                      <a:ext uri="{0D108BD9-81ED-4DB2-BD59-A6C34878D82A}">
                        <a16:rowId xmlns:a16="http://schemas.microsoft.com/office/drawing/2014/main" val="1383427438"/>
                      </a:ext>
                    </a:extLst>
                  </a:tr>
                  <a:tr h="306871">
                    <a:tc>
                      <a:txBody>
                        <a:bodyPr/>
                        <a:lstStyle/>
                        <a:p>
                          <a:pPr algn="ctr"/>
                          <a:r>
                            <a:rPr lang="en-US" altLang="zh-CN" sz="1200" dirty="0">
                              <a:latin typeface="+mj-ea"/>
                              <a:ea typeface="+mj-ea"/>
                            </a:rPr>
                            <a:t>246</a:t>
                          </a:r>
                          <a:r>
                            <a:rPr lang="zh-CN" altLang="en-US" sz="1200" dirty="0">
                              <a:latin typeface="+mj-ea"/>
                              <a:ea typeface="+mj-ea"/>
                            </a:rPr>
                            <a:t>疯读</a:t>
                          </a:r>
                          <a:endParaRPr lang="zh-CN" altLang="en-US" sz="1200" b="0" dirty="0">
                            <a:solidFill>
                              <a:schemeClr val="tx1"/>
                            </a:solidFill>
                            <a:latin typeface="+mj-ea"/>
                            <a:ea typeface="+mj-ea"/>
                          </a:endParaRPr>
                        </a:p>
                      </a:txBody>
                      <a:tcPr/>
                    </a:tc>
                    <a:tc>
                      <a:txBody>
                        <a:bodyPr/>
                        <a:lstStyle/>
                        <a:p>
                          <a:endParaRPr lang="zh-CN"/>
                        </a:p>
                      </a:txBody>
                      <a:tcPr>
                        <a:blipFill>
                          <a:blip r:embed="rId6"/>
                          <a:stretch>
                            <a:fillRect l="-158621" t="-198039" r="-268966" b="-400000"/>
                          </a:stretch>
                        </a:blipFill>
                      </a:tcPr>
                    </a:tc>
                    <a:tc>
                      <a:txBody>
                        <a:bodyPr/>
                        <a:lstStyle/>
                        <a:p>
                          <a:endParaRPr lang="zh-CN"/>
                        </a:p>
                      </a:txBody>
                      <a:tcPr>
                        <a:blipFill>
                          <a:blip r:embed="rId6"/>
                          <a:stretch>
                            <a:fillRect l="-238854" t="-198039" r="-148408" b="-400000"/>
                          </a:stretch>
                        </a:blipFill>
                      </a:tcPr>
                    </a:tc>
                    <a:tc>
                      <a:txBody>
                        <a:bodyPr/>
                        <a:lstStyle/>
                        <a:p>
                          <a:endParaRPr lang="zh-CN"/>
                        </a:p>
                      </a:txBody>
                      <a:tcPr>
                        <a:blipFill>
                          <a:blip r:embed="rId6"/>
                          <a:stretch>
                            <a:fillRect l="-231304" t="-198039" r="-1304" b="-400000"/>
                          </a:stretch>
                        </a:blipFill>
                      </a:tcPr>
                    </a:tc>
                    <a:extLst>
                      <a:ext uri="{0D108BD9-81ED-4DB2-BD59-A6C34878D82A}">
                        <a16:rowId xmlns:a16="http://schemas.microsoft.com/office/drawing/2014/main" val="686037809"/>
                      </a:ext>
                    </a:extLst>
                  </a:tr>
                  <a:tr h="306871">
                    <a:tc>
                      <a:txBody>
                        <a:bodyPr/>
                        <a:lstStyle/>
                        <a:p>
                          <a:pPr algn="ctr"/>
                          <a:r>
                            <a:rPr lang="en-US" altLang="zh-CN" sz="1200" dirty="0">
                              <a:latin typeface="+mj-ea"/>
                              <a:ea typeface="+mj-ea"/>
                            </a:rPr>
                            <a:t>293</a:t>
                          </a:r>
                          <a:r>
                            <a:rPr lang="zh-CN" altLang="en-US" sz="1200" dirty="0">
                              <a:latin typeface="+mj-ea"/>
                              <a:ea typeface="+mj-ea"/>
                            </a:rPr>
                            <a:t>必看</a:t>
                          </a:r>
                          <a:endParaRPr lang="zh-CN" altLang="en-US" sz="1200" b="0" dirty="0">
                            <a:solidFill>
                              <a:schemeClr val="tx1"/>
                            </a:solidFill>
                            <a:latin typeface="+mj-ea"/>
                            <a:ea typeface="+mj-ea"/>
                          </a:endParaRPr>
                        </a:p>
                      </a:txBody>
                      <a:tcPr/>
                    </a:tc>
                    <a:tc>
                      <a:txBody>
                        <a:bodyPr/>
                        <a:lstStyle/>
                        <a:p>
                          <a:endParaRPr lang="zh-CN"/>
                        </a:p>
                      </a:txBody>
                      <a:tcPr>
                        <a:blipFill>
                          <a:blip r:embed="rId6"/>
                          <a:stretch>
                            <a:fillRect l="-158621" t="-304000" r="-268966" b="-308000"/>
                          </a:stretch>
                        </a:blipFill>
                      </a:tcPr>
                    </a:tc>
                    <a:tc>
                      <a:txBody>
                        <a:bodyPr/>
                        <a:lstStyle/>
                        <a:p>
                          <a:endParaRPr lang="zh-CN"/>
                        </a:p>
                      </a:txBody>
                      <a:tcPr>
                        <a:blipFill>
                          <a:blip r:embed="rId6"/>
                          <a:stretch>
                            <a:fillRect l="-238854" t="-304000" r="-148408" b="-308000"/>
                          </a:stretch>
                        </a:blipFill>
                      </a:tcPr>
                    </a:tc>
                    <a:tc>
                      <a:txBody>
                        <a:bodyPr/>
                        <a:lstStyle/>
                        <a:p>
                          <a:endParaRPr lang="zh-CN"/>
                        </a:p>
                      </a:txBody>
                      <a:tcPr>
                        <a:blipFill>
                          <a:blip r:embed="rId6"/>
                          <a:stretch>
                            <a:fillRect l="-231304" t="-304000" r="-1304" b="-308000"/>
                          </a:stretch>
                        </a:blipFill>
                      </a:tcPr>
                    </a:tc>
                    <a:extLst>
                      <a:ext uri="{0D108BD9-81ED-4DB2-BD59-A6C34878D82A}">
                        <a16:rowId xmlns:a16="http://schemas.microsoft.com/office/drawing/2014/main" val="637142054"/>
                      </a:ext>
                    </a:extLst>
                  </a:tr>
                  <a:tr h="306871">
                    <a:tc>
                      <a:txBody>
                        <a:bodyPr/>
                        <a:lstStyle/>
                        <a:p>
                          <a:pPr algn="ctr"/>
                          <a:r>
                            <a:rPr lang="en-US" altLang="zh-CN" sz="1200" dirty="0">
                              <a:latin typeface="+mj-ea"/>
                              <a:ea typeface="+mj-ea"/>
                            </a:rPr>
                            <a:t>321</a:t>
                          </a:r>
                          <a:r>
                            <a:rPr lang="zh-CN" altLang="en-US" sz="1200" dirty="0">
                              <a:latin typeface="+mj-ea"/>
                              <a:ea typeface="+mj-ea"/>
                            </a:rPr>
                            <a:t>斗罗</a:t>
                          </a:r>
                          <a:r>
                            <a:rPr lang="en-US" altLang="zh-CN" sz="1200" dirty="0">
                              <a:latin typeface="+mj-ea"/>
                              <a:ea typeface="+mj-ea"/>
                            </a:rPr>
                            <a:t>(</a:t>
                          </a:r>
                          <a:r>
                            <a:rPr lang="zh-CN" altLang="en-US" sz="1200" dirty="0">
                              <a:latin typeface="+mj-ea"/>
                              <a:ea typeface="+mj-ea"/>
                            </a:rPr>
                            <a:t>采样后</a:t>
                          </a:r>
                          <a:r>
                            <a:rPr lang="en-US" altLang="zh-CN" sz="1200" dirty="0">
                              <a:latin typeface="+mj-ea"/>
                              <a:ea typeface="+mj-ea"/>
                            </a:rPr>
                            <a:t>)</a:t>
                          </a:r>
                          <a:endParaRPr lang="zh-CN" altLang="en-US" sz="1200" b="0" dirty="0">
                            <a:solidFill>
                              <a:schemeClr val="tx1"/>
                            </a:solidFill>
                            <a:latin typeface="+mj-ea"/>
                            <a:ea typeface="+mj-ea"/>
                          </a:endParaRPr>
                        </a:p>
                      </a:txBody>
                      <a:tcPr/>
                    </a:tc>
                    <a:tc>
                      <a:txBody>
                        <a:bodyPr/>
                        <a:lstStyle/>
                        <a:p>
                          <a:endParaRPr lang="zh-CN"/>
                        </a:p>
                      </a:txBody>
                      <a:tcPr>
                        <a:blipFill>
                          <a:blip r:embed="rId6"/>
                          <a:stretch>
                            <a:fillRect l="-158621" t="-396078" r="-268966" b="-201961"/>
                          </a:stretch>
                        </a:blipFill>
                      </a:tcPr>
                    </a:tc>
                    <a:tc>
                      <a:txBody>
                        <a:bodyPr/>
                        <a:lstStyle/>
                        <a:p>
                          <a:endParaRPr lang="zh-CN"/>
                        </a:p>
                      </a:txBody>
                      <a:tcPr>
                        <a:blipFill>
                          <a:blip r:embed="rId6"/>
                          <a:stretch>
                            <a:fillRect l="-238854" t="-396078" r="-148408" b="-201961"/>
                          </a:stretch>
                        </a:blipFill>
                      </a:tcPr>
                    </a:tc>
                    <a:tc>
                      <a:txBody>
                        <a:bodyPr/>
                        <a:lstStyle/>
                        <a:p>
                          <a:endParaRPr lang="zh-CN"/>
                        </a:p>
                      </a:txBody>
                      <a:tcPr>
                        <a:blipFill>
                          <a:blip r:embed="rId6"/>
                          <a:stretch>
                            <a:fillRect l="-231304" t="-396078" r="-1304" b="-201961"/>
                          </a:stretch>
                        </a:blipFill>
                      </a:tcPr>
                    </a:tc>
                    <a:extLst>
                      <a:ext uri="{0D108BD9-81ED-4DB2-BD59-A6C34878D82A}">
                        <a16:rowId xmlns:a16="http://schemas.microsoft.com/office/drawing/2014/main" val="2495323737"/>
                      </a:ext>
                    </a:extLst>
                  </a:tr>
                  <a:tr h="306871">
                    <a:tc>
                      <a:txBody>
                        <a:bodyPr/>
                        <a:lstStyle/>
                        <a:p>
                          <a:pPr algn="ctr"/>
                          <a:r>
                            <a:rPr lang="zh-CN" altLang="en-US" sz="1200" b="1" dirty="0">
                              <a:solidFill>
                                <a:srgbClr val="00B050"/>
                              </a:solidFill>
                              <a:latin typeface="+mj-ea"/>
                              <a:ea typeface="+mj-ea"/>
                            </a:rPr>
                            <a:t>七猫</a:t>
                          </a:r>
                        </a:p>
                      </a:txBody>
                      <a:tcPr/>
                    </a:tc>
                    <a:tc>
                      <a:txBody>
                        <a:bodyPr/>
                        <a:lstStyle/>
                        <a:p>
                          <a:endParaRPr lang="zh-CN"/>
                        </a:p>
                      </a:txBody>
                      <a:tcPr>
                        <a:blipFill>
                          <a:blip r:embed="rId6"/>
                          <a:stretch>
                            <a:fillRect l="-158621" t="-506000" r="-268966" b="-106000"/>
                          </a:stretch>
                        </a:blipFill>
                      </a:tcPr>
                    </a:tc>
                    <a:tc>
                      <a:txBody>
                        <a:bodyPr/>
                        <a:lstStyle/>
                        <a:p>
                          <a:endParaRPr lang="zh-CN"/>
                        </a:p>
                      </a:txBody>
                      <a:tcPr>
                        <a:blipFill>
                          <a:blip r:embed="rId6"/>
                          <a:stretch>
                            <a:fillRect l="-238854" t="-506000" r="-148408" b="-106000"/>
                          </a:stretch>
                        </a:blipFill>
                      </a:tcPr>
                    </a:tc>
                    <a:tc>
                      <a:txBody>
                        <a:bodyPr/>
                        <a:lstStyle/>
                        <a:p>
                          <a:endParaRPr lang="zh-CN"/>
                        </a:p>
                      </a:txBody>
                      <a:tcPr>
                        <a:blipFill>
                          <a:blip r:embed="rId6"/>
                          <a:stretch>
                            <a:fillRect l="-231304" t="-506000" r="-1304" b="-106000"/>
                          </a:stretch>
                        </a:blipFill>
                      </a:tcPr>
                    </a:tc>
                    <a:extLst>
                      <a:ext uri="{0D108BD9-81ED-4DB2-BD59-A6C34878D82A}">
                        <a16:rowId xmlns:a16="http://schemas.microsoft.com/office/drawing/2014/main" val="93824537"/>
                      </a:ext>
                    </a:extLst>
                  </a:tr>
                  <a:tr h="306871">
                    <a:tc>
                      <a:txBody>
                        <a:bodyPr/>
                        <a:lstStyle/>
                        <a:p>
                          <a:pPr algn="ctr"/>
                          <a:r>
                            <a:rPr lang="zh-CN" altLang="en-US" sz="1200" b="1" dirty="0">
                              <a:solidFill>
                                <a:srgbClr val="00B050"/>
                              </a:solidFill>
                              <a:latin typeface="+mj-ea"/>
                              <a:ea typeface="+mj-ea"/>
                            </a:rPr>
                            <a:t>立邦</a:t>
                          </a:r>
                        </a:p>
                      </a:txBody>
                      <a:tcPr/>
                    </a:tc>
                    <a:tc>
                      <a:txBody>
                        <a:bodyPr/>
                        <a:lstStyle/>
                        <a:p>
                          <a:endParaRPr lang="zh-CN"/>
                        </a:p>
                      </a:txBody>
                      <a:tcPr>
                        <a:blipFill>
                          <a:blip r:embed="rId6"/>
                          <a:stretch>
                            <a:fillRect l="-158621" t="-594118" r="-268966" b="-3922"/>
                          </a:stretch>
                        </a:blipFill>
                      </a:tcPr>
                    </a:tc>
                    <a:tc>
                      <a:txBody>
                        <a:bodyPr/>
                        <a:lstStyle/>
                        <a:p>
                          <a:endParaRPr lang="zh-CN"/>
                        </a:p>
                      </a:txBody>
                      <a:tcPr>
                        <a:blipFill>
                          <a:blip r:embed="rId6"/>
                          <a:stretch>
                            <a:fillRect l="-238854" t="-594118" r="-148408" b="-3922"/>
                          </a:stretch>
                        </a:blipFill>
                      </a:tcPr>
                    </a:tc>
                    <a:tc>
                      <a:txBody>
                        <a:bodyPr/>
                        <a:lstStyle/>
                        <a:p>
                          <a:endParaRPr lang="zh-CN"/>
                        </a:p>
                      </a:txBody>
                      <a:tcPr>
                        <a:blipFill>
                          <a:blip r:embed="rId6"/>
                          <a:stretch>
                            <a:fillRect l="-231304" t="-594118" r="-1304" b="-3922"/>
                          </a:stretch>
                        </a:blipFill>
                      </a:tcPr>
                    </a:tc>
                    <a:extLst>
                      <a:ext uri="{0D108BD9-81ED-4DB2-BD59-A6C34878D82A}">
                        <a16:rowId xmlns:a16="http://schemas.microsoft.com/office/drawing/2014/main" val="2008350692"/>
                      </a:ext>
                    </a:extLst>
                  </a:tr>
                </a:tbl>
              </a:graphicData>
            </a:graphic>
          </p:graphicFrame>
        </mc:Fallback>
      </mc:AlternateContent>
      <p:pic>
        <p:nvPicPr>
          <p:cNvPr id="21" name="图片 20">
            <a:extLst>
              <a:ext uri="{FF2B5EF4-FFF2-40B4-BE49-F238E27FC236}">
                <a16:creationId xmlns:a16="http://schemas.microsoft.com/office/drawing/2014/main" id="{FC4C62FA-9507-4A26-9E2F-72F7F3656CD3}"/>
              </a:ext>
            </a:extLst>
          </p:cNvPr>
          <p:cNvPicPr>
            <a:picLocks noChangeAspect="1"/>
          </p:cNvPicPr>
          <p:nvPr/>
        </p:nvPicPr>
        <p:blipFill>
          <a:blip r:embed="rId7"/>
          <a:stretch>
            <a:fillRect/>
          </a:stretch>
        </p:blipFill>
        <p:spPr>
          <a:xfrm>
            <a:off x="129133" y="1738396"/>
            <a:ext cx="3707371" cy="2780528"/>
          </a:xfrm>
          <a:prstGeom prst="rect">
            <a:avLst/>
          </a:prstGeom>
        </p:spPr>
      </p:pic>
      <p:sp>
        <p:nvSpPr>
          <p:cNvPr id="30" name="文本框 29">
            <a:extLst>
              <a:ext uri="{FF2B5EF4-FFF2-40B4-BE49-F238E27FC236}">
                <a16:creationId xmlns:a16="http://schemas.microsoft.com/office/drawing/2014/main" id="{5F5E6F53-286B-4B15-A8C2-7A473AF52665}"/>
              </a:ext>
            </a:extLst>
          </p:cNvPr>
          <p:cNvSpPr txBox="1"/>
          <p:nvPr/>
        </p:nvSpPr>
        <p:spPr>
          <a:xfrm>
            <a:off x="3747683" y="2525632"/>
            <a:ext cx="1407413" cy="11568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latin typeface="+mj-ea"/>
                <a:ea typeface="+mj-ea"/>
              </a:rPr>
              <a:t>分布平滑</a:t>
            </a:r>
            <a:endParaRPr lang="en-US" altLang="zh-CN" sz="1600" dirty="0">
              <a:latin typeface="+mj-ea"/>
              <a:ea typeface="+mj-ea"/>
            </a:endParaRPr>
          </a:p>
          <a:p>
            <a:pPr marL="285750" indent="-285750">
              <a:lnSpc>
                <a:spcPct val="150000"/>
              </a:lnSpc>
              <a:buFont typeface="Arial" panose="020B0604020202020204" pitchFamily="34" charset="0"/>
              <a:buChar char="•"/>
            </a:pPr>
            <a:r>
              <a:rPr lang="zh-CN" altLang="en-US" sz="1600" dirty="0">
                <a:latin typeface="+mj-ea"/>
                <a:ea typeface="+mj-ea"/>
              </a:rPr>
              <a:t>取值散落在全区间</a:t>
            </a: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6B62E1C-F5C3-44CA-817E-E496A91F5E53}"/>
                  </a:ext>
                </a:extLst>
              </p:cNvPr>
              <p:cNvSpPr txBox="1"/>
              <p:nvPr/>
            </p:nvSpPr>
            <p:spPr>
              <a:xfrm>
                <a:off x="5146088" y="808904"/>
                <a:ext cx="7021143" cy="787523"/>
              </a:xfrm>
              <a:prstGeom prst="rect">
                <a:avLst/>
              </a:prstGeom>
              <a:noFill/>
            </p:spPr>
            <p:txBody>
              <a:bodyPr wrap="square" rtlCol="0">
                <a:spAutoFit/>
              </a:bodyPr>
              <a:lstStyle/>
              <a:p>
                <a:pPr>
                  <a:lnSpc>
                    <a:spcPct val="150000"/>
                  </a:lnSpc>
                </a:pPr>
                <a:r>
                  <a:rPr lang="zh-CN" altLang="en-US" sz="1600" dirty="0">
                    <a:latin typeface="+mj-ea"/>
                    <a:ea typeface="+mj-ea"/>
                  </a:rPr>
                  <a:t>原因</a:t>
                </a:r>
                <a:r>
                  <a:rPr lang="en-US" altLang="zh-CN" sz="1600" dirty="0">
                    <a:latin typeface="+mj-ea"/>
                    <a:ea typeface="+mj-ea"/>
                  </a:rPr>
                  <a:t>1</a:t>
                </a:r>
                <a:r>
                  <a:rPr lang="zh-CN" altLang="en-US" sz="1600" dirty="0">
                    <a:latin typeface="+mj-ea"/>
                    <a:ea typeface="+mj-ea"/>
                  </a:rPr>
                  <a:t>：</a:t>
                </a:r>
                <a:r>
                  <a:rPr lang="en-US" altLang="zh-CN" sz="1600" dirty="0">
                    <a:latin typeface="+mj-ea"/>
                    <a:ea typeface="+mj-ea"/>
                  </a:rPr>
                  <a:t> </a:t>
                </a:r>
                <a14:m>
                  <m:oMath xmlns:m="http://schemas.openxmlformats.org/officeDocument/2006/math">
                    <m:r>
                      <a:rPr lang="en-US" altLang="zh-CN" sz="1600" i="1">
                        <a:latin typeface="Cambria Math" panose="02040503050406030204" pitchFamily="18" charset="0"/>
                        <a:ea typeface="+mj-ea"/>
                      </a:rPr>
                      <m:t>𝑁𝑁</m:t>
                    </m:r>
                  </m:oMath>
                </a14:m>
                <a:r>
                  <a:rPr lang="zh-CN" altLang="en-US" sz="1600" dirty="0">
                    <a:latin typeface="+mj-ea"/>
                    <a:ea typeface="+mj-ea"/>
                  </a:rPr>
                  <a:t>类模型参数多，样本稀疏时，提供梯度下降的方向少，如果模型初始化参数不好，迅速落入</a:t>
                </a:r>
                <a14:m>
                  <m:oMath xmlns:m="http://schemas.openxmlformats.org/officeDocument/2006/math">
                    <m:r>
                      <a:rPr lang="en-US" altLang="zh-CN" sz="1600" i="1" dirty="0" smtClean="0">
                        <a:latin typeface="Cambria Math" panose="02040503050406030204" pitchFamily="18" charset="0"/>
                        <a:ea typeface="+mj-ea"/>
                      </a:rPr>
                      <m:t>𝑙𝑜𝑐𝑎𝑙</m:t>
                    </m:r>
                    <m:r>
                      <a:rPr lang="en-US" altLang="zh-CN" sz="1600" i="1" dirty="0" smtClean="0">
                        <a:latin typeface="Cambria Math" panose="02040503050406030204" pitchFamily="18" charset="0"/>
                        <a:ea typeface="+mj-ea"/>
                      </a:rPr>
                      <m:t> </m:t>
                    </m:r>
                    <m:r>
                      <a:rPr lang="en-US" altLang="zh-CN" sz="1600" i="1" dirty="0" smtClean="0">
                        <a:latin typeface="Cambria Math" panose="02040503050406030204" pitchFamily="18" charset="0"/>
                        <a:ea typeface="+mj-ea"/>
                      </a:rPr>
                      <m:t>𝑚𝑖𝑛𝑖𝑚𝑎𝑙</m:t>
                    </m:r>
                  </m:oMath>
                </a14:m>
                <a:r>
                  <a:rPr lang="zh-CN" altLang="en-US" sz="1600" dirty="0">
                    <a:latin typeface="+mj-ea"/>
                    <a:ea typeface="+mj-ea"/>
                  </a:rPr>
                  <a:t>。训练停止，模型欠拟合</a:t>
                </a:r>
                <a:endParaRPr lang="en-US" altLang="zh-CN" sz="1600" dirty="0">
                  <a:latin typeface="+mj-ea"/>
                  <a:ea typeface="+mj-ea"/>
                </a:endParaRPr>
              </a:p>
            </p:txBody>
          </p:sp>
        </mc:Choice>
        <mc:Fallback xmlns="">
          <p:sp>
            <p:nvSpPr>
              <p:cNvPr id="31" name="文本框 30">
                <a:extLst>
                  <a:ext uri="{FF2B5EF4-FFF2-40B4-BE49-F238E27FC236}">
                    <a16:creationId xmlns:a16="http://schemas.microsoft.com/office/drawing/2014/main" id="{46B62E1C-F5C3-44CA-817E-E496A91F5E53}"/>
                  </a:ext>
                </a:extLst>
              </p:cNvPr>
              <p:cNvSpPr txBox="1">
                <a:spLocks noRot="1" noChangeAspect="1" noMove="1" noResize="1" noEditPoints="1" noAdjustHandles="1" noChangeArrowheads="1" noChangeShapeType="1" noTextEdit="1"/>
              </p:cNvSpPr>
              <p:nvPr/>
            </p:nvSpPr>
            <p:spPr>
              <a:xfrm>
                <a:off x="5146088" y="808904"/>
                <a:ext cx="7021143" cy="787523"/>
              </a:xfrm>
              <a:prstGeom prst="rect">
                <a:avLst/>
              </a:prstGeom>
              <a:blipFill>
                <a:blip r:embed="rId8"/>
                <a:stretch>
                  <a:fillRect l="-434" b="-9302"/>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052467DE-00ED-430F-8821-965FAEBCCA3F}"/>
              </a:ext>
            </a:extLst>
          </p:cNvPr>
          <p:cNvGrpSpPr/>
          <p:nvPr/>
        </p:nvGrpSpPr>
        <p:grpSpPr>
          <a:xfrm>
            <a:off x="5212349" y="1621104"/>
            <a:ext cx="2594012" cy="2601731"/>
            <a:chOff x="5212349" y="1621104"/>
            <a:chExt cx="2594012" cy="2601731"/>
          </a:xfrm>
        </p:grpSpPr>
        <p:pic>
          <p:nvPicPr>
            <p:cNvPr id="32" name="图片 31">
              <a:extLst>
                <a:ext uri="{FF2B5EF4-FFF2-40B4-BE49-F238E27FC236}">
                  <a16:creationId xmlns:a16="http://schemas.microsoft.com/office/drawing/2014/main" id="{0A41A250-84C1-43B3-B924-1CE1083C8CEA}"/>
                </a:ext>
              </a:extLst>
            </p:cNvPr>
            <p:cNvPicPr>
              <a:picLocks noChangeAspect="1"/>
            </p:cNvPicPr>
            <p:nvPr/>
          </p:nvPicPr>
          <p:blipFill>
            <a:blip r:embed="rId9"/>
            <a:stretch>
              <a:fillRect/>
            </a:stretch>
          </p:blipFill>
          <p:spPr>
            <a:xfrm>
              <a:off x="5212349" y="1621104"/>
              <a:ext cx="2594012" cy="2601731"/>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25F2EE6-48C6-4BBE-971A-72B9984B2E01}"/>
                    </a:ext>
                  </a:extLst>
                </p:cNvPr>
                <p:cNvSpPr txBox="1"/>
                <p:nvPr/>
              </p:nvSpPr>
              <p:spPr>
                <a:xfrm>
                  <a:off x="5672360" y="1814080"/>
                  <a:ext cx="89452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mj-ea"/>
                          </a:rPr>
                          <m:t>𝑡𝑟𝑎𝑖𝑛</m:t>
                        </m:r>
                        <m:r>
                          <a:rPr lang="en-US" altLang="zh-CN" sz="1200" b="0" i="1" dirty="0" smtClean="0">
                            <a:latin typeface="Cambria Math" panose="02040503050406030204" pitchFamily="18" charset="0"/>
                            <a:ea typeface="+mj-ea"/>
                          </a:rPr>
                          <m:t> </m:t>
                        </m:r>
                        <m:r>
                          <a:rPr lang="en-US" altLang="zh-CN" sz="1200" b="0" i="1" dirty="0" smtClean="0">
                            <a:latin typeface="Cambria Math" panose="02040503050406030204" pitchFamily="18" charset="0"/>
                            <a:ea typeface="+mj-ea"/>
                          </a:rPr>
                          <m:t>𝑠𝑒𝑡</m:t>
                        </m:r>
                      </m:oMath>
                    </m:oMathPara>
                  </a14:m>
                  <a:endParaRPr lang="zh-CN" altLang="en-US" sz="1200" dirty="0">
                    <a:latin typeface="+mj-ea"/>
                    <a:ea typeface="+mj-ea"/>
                  </a:endParaRPr>
                </a:p>
              </p:txBody>
            </p:sp>
          </mc:Choice>
          <mc:Fallback xmlns="">
            <p:sp>
              <p:nvSpPr>
                <p:cNvPr id="2" name="文本框 1">
                  <a:extLst>
                    <a:ext uri="{FF2B5EF4-FFF2-40B4-BE49-F238E27FC236}">
                      <a16:creationId xmlns:a16="http://schemas.microsoft.com/office/drawing/2014/main" id="{625F2EE6-48C6-4BBE-971A-72B9984B2E01}"/>
                    </a:ext>
                  </a:extLst>
                </p:cNvPr>
                <p:cNvSpPr txBox="1">
                  <a:spLocks noRot="1" noChangeAspect="1" noMove="1" noResize="1" noEditPoints="1" noAdjustHandles="1" noChangeArrowheads="1" noChangeShapeType="1" noTextEdit="1"/>
                </p:cNvSpPr>
                <p:nvPr/>
              </p:nvSpPr>
              <p:spPr>
                <a:xfrm>
                  <a:off x="5672360" y="1814080"/>
                  <a:ext cx="894521" cy="27699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48A57CE4-53C2-4311-BE34-28F83DD13AC0}"/>
                    </a:ext>
                  </a:extLst>
                </p:cNvPr>
                <p:cNvSpPr txBox="1"/>
                <p:nvPr/>
              </p:nvSpPr>
              <p:spPr>
                <a:xfrm>
                  <a:off x="5672360" y="2735098"/>
                  <a:ext cx="89452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ea typeface="+mj-ea"/>
                          </a:rPr>
                          <m:t>𝑡𝑒𝑠𝑡</m:t>
                        </m:r>
                        <m:r>
                          <a:rPr lang="en-US" altLang="zh-CN" sz="1200" b="0" i="1" dirty="0" smtClean="0">
                            <a:latin typeface="Cambria Math" panose="02040503050406030204" pitchFamily="18" charset="0"/>
                            <a:ea typeface="+mj-ea"/>
                          </a:rPr>
                          <m:t> </m:t>
                        </m:r>
                        <m:r>
                          <a:rPr lang="en-US" altLang="zh-CN" sz="1200" b="0" i="1" dirty="0" smtClean="0">
                            <a:latin typeface="Cambria Math" panose="02040503050406030204" pitchFamily="18" charset="0"/>
                            <a:ea typeface="+mj-ea"/>
                          </a:rPr>
                          <m:t>𝑠𝑒𝑡</m:t>
                        </m:r>
                      </m:oMath>
                    </m:oMathPara>
                  </a14:m>
                  <a:endParaRPr lang="zh-CN" altLang="en-US" sz="1200" dirty="0">
                    <a:latin typeface="+mj-ea"/>
                    <a:ea typeface="+mj-ea"/>
                  </a:endParaRPr>
                </a:p>
              </p:txBody>
            </p:sp>
          </mc:Choice>
          <mc:Fallback xmlns="">
            <p:sp>
              <p:nvSpPr>
                <p:cNvPr id="33" name="文本框 32">
                  <a:extLst>
                    <a:ext uri="{FF2B5EF4-FFF2-40B4-BE49-F238E27FC236}">
                      <a16:creationId xmlns:a16="http://schemas.microsoft.com/office/drawing/2014/main" id="{48A57CE4-53C2-4311-BE34-28F83DD13AC0}"/>
                    </a:ext>
                  </a:extLst>
                </p:cNvPr>
                <p:cNvSpPr txBox="1">
                  <a:spLocks noRot="1" noChangeAspect="1" noMove="1" noResize="1" noEditPoints="1" noAdjustHandles="1" noChangeArrowheads="1" noChangeShapeType="1" noTextEdit="1"/>
                </p:cNvSpPr>
                <p:nvPr/>
              </p:nvSpPr>
              <p:spPr>
                <a:xfrm>
                  <a:off x="5672360" y="2735098"/>
                  <a:ext cx="894521" cy="27699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15F4D6A4-04FA-4EB2-B16C-AD0834CD8C48}"/>
                    </a:ext>
                  </a:extLst>
                </p:cNvPr>
                <p:cNvSpPr txBox="1"/>
                <p:nvPr/>
              </p:nvSpPr>
              <p:spPr>
                <a:xfrm>
                  <a:off x="5672360" y="3629612"/>
                  <a:ext cx="89452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ea typeface="+mj-ea"/>
                          </a:rPr>
                          <m:t>𝑣𝑎𝑙𝑖𝑑𝑎𝑡𝑖𝑜𝑛</m:t>
                        </m:r>
                        <m:r>
                          <a:rPr lang="en-US" altLang="zh-CN" sz="1200" b="0" i="1" dirty="0" smtClean="0">
                            <a:latin typeface="Cambria Math" panose="02040503050406030204" pitchFamily="18" charset="0"/>
                            <a:ea typeface="+mj-ea"/>
                          </a:rPr>
                          <m:t> </m:t>
                        </m:r>
                        <m:r>
                          <a:rPr lang="en-US" altLang="zh-CN" sz="1200" b="0" i="1" dirty="0" smtClean="0">
                            <a:latin typeface="Cambria Math" panose="02040503050406030204" pitchFamily="18" charset="0"/>
                            <a:ea typeface="+mj-ea"/>
                          </a:rPr>
                          <m:t>𝑠𝑒𝑡</m:t>
                        </m:r>
                      </m:oMath>
                    </m:oMathPara>
                  </a14:m>
                  <a:endParaRPr lang="zh-CN" altLang="en-US" sz="1200" dirty="0">
                    <a:latin typeface="+mj-ea"/>
                    <a:ea typeface="+mj-ea"/>
                  </a:endParaRPr>
                </a:p>
              </p:txBody>
            </p:sp>
          </mc:Choice>
          <mc:Fallback xmlns="">
            <p:sp>
              <p:nvSpPr>
                <p:cNvPr id="34" name="文本框 33">
                  <a:extLst>
                    <a:ext uri="{FF2B5EF4-FFF2-40B4-BE49-F238E27FC236}">
                      <a16:creationId xmlns:a16="http://schemas.microsoft.com/office/drawing/2014/main" id="{15F4D6A4-04FA-4EB2-B16C-AD0834CD8C48}"/>
                    </a:ext>
                  </a:extLst>
                </p:cNvPr>
                <p:cNvSpPr txBox="1">
                  <a:spLocks noRot="1" noChangeAspect="1" noMove="1" noResize="1" noEditPoints="1" noAdjustHandles="1" noChangeArrowheads="1" noChangeShapeType="1" noTextEdit="1"/>
                </p:cNvSpPr>
                <p:nvPr/>
              </p:nvSpPr>
              <p:spPr>
                <a:xfrm>
                  <a:off x="5672360" y="3629612"/>
                  <a:ext cx="894521" cy="276999"/>
                </a:xfrm>
                <a:prstGeom prst="rect">
                  <a:avLst/>
                </a:prstGeom>
                <a:blipFill>
                  <a:blip r:embed="rId12"/>
                  <a:stretch>
                    <a:fillRect r="-23288"/>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35" name="表格 34">
                <a:extLst>
                  <a:ext uri="{FF2B5EF4-FFF2-40B4-BE49-F238E27FC236}">
                    <a16:creationId xmlns:a16="http://schemas.microsoft.com/office/drawing/2014/main" id="{5E609087-755C-4C00-A81D-55BB0A6A3349}"/>
                  </a:ext>
                </a:extLst>
              </p:cNvPr>
              <p:cNvGraphicFramePr>
                <a:graphicFrameLocks noGrp="1"/>
              </p:cNvGraphicFramePr>
              <p:nvPr>
                <p:extLst>
                  <p:ext uri="{D42A27DB-BD31-4B8C-83A1-F6EECF244321}">
                    <p14:modId xmlns:p14="http://schemas.microsoft.com/office/powerpoint/2010/main" val="1198548966"/>
                  </p:ext>
                </p:extLst>
              </p:nvPr>
            </p:nvGraphicFramePr>
            <p:xfrm>
              <a:off x="5524363" y="5783240"/>
              <a:ext cx="5685058" cy="962414"/>
            </p:xfrm>
            <a:graphic>
              <a:graphicData uri="http://schemas.openxmlformats.org/drawingml/2006/table">
                <a:tbl>
                  <a:tblPr>
                    <a:tableStyleId>{5940675A-B579-460E-94D1-54222C63F5DA}</a:tableStyleId>
                  </a:tblPr>
                  <a:tblGrid>
                    <a:gridCol w="1331721">
                      <a:extLst>
                        <a:ext uri="{9D8B030D-6E8A-4147-A177-3AD203B41FA5}">
                          <a16:colId xmlns:a16="http://schemas.microsoft.com/office/drawing/2014/main" val="233429095"/>
                        </a:ext>
                      </a:extLst>
                    </a:gridCol>
                    <a:gridCol w="1225826">
                      <a:extLst>
                        <a:ext uri="{9D8B030D-6E8A-4147-A177-3AD203B41FA5}">
                          <a16:colId xmlns:a16="http://schemas.microsoft.com/office/drawing/2014/main" val="4097473983"/>
                        </a:ext>
                      </a:extLst>
                    </a:gridCol>
                    <a:gridCol w="1013791">
                      <a:extLst>
                        <a:ext uri="{9D8B030D-6E8A-4147-A177-3AD203B41FA5}">
                          <a16:colId xmlns:a16="http://schemas.microsoft.com/office/drawing/2014/main" val="6123936"/>
                        </a:ext>
                      </a:extLst>
                    </a:gridCol>
                    <a:gridCol w="2113720">
                      <a:extLst>
                        <a:ext uri="{9D8B030D-6E8A-4147-A177-3AD203B41FA5}">
                          <a16:colId xmlns:a16="http://schemas.microsoft.com/office/drawing/2014/main" val="2578018268"/>
                        </a:ext>
                      </a:extLst>
                    </a:gridCol>
                  </a:tblGrid>
                  <a:tr h="208580">
                    <a:tc rowSpan="2">
                      <a:txBody>
                        <a:bodyPr/>
                        <a:lstStyle/>
                        <a:p>
                          <a:pPr algn="ctr" fontAlgn="ctr"/>
                          <a:r>
                            <a:rPr lang="zh-CN" altLang="en-US" sz="1200" u="none" strike="noStrike">
                              <a:effectLst/>
                              <a:latin typeface="+mj-ea"/>
                              <a:ea typeface="+mj-ea"/>
                            </a:rPr>
                            <a:t>广告主</a:t>
                          </a:r>
                          <a:endParaRPr lang="zh-CN" altLang="en-US" sz="1200" b="0" i="0" u="none" strike="noStrike">
                            <a:solidFill>
                              <a:srgbClr val="000000"/>
                            </a:solidFill>
                            <a:effectLst/>
                            <a:latin typeface="+mj-ea"/>
                            <a:ea typeface="+mj-ea"/>
                          </a:endParaRPr>
                        </a:p>
                      </a:txBody>
                      <a:tcPr marL="0" marR="0" marT="0" marB="0" anchor="ctr"/>
                    </a:tc>
                    <a:tc rowSpan="2">
                      <a:txBody>
                        <a:bodyPr/>
                        <a:lstStyle/>
                        <a:p>
                          <a:pPr algn="ctr" fontAlgn="ctr"/>
                          <a:r>
                            <a:rPr lang="zh-CN" altLang="en-US" sz="1200" u="none" strike="noStrike">
                              <a:effectLst/>
                              <a:latin typeface="+mj-ea"/>
                              <a:ea typeface="+mj-ea"/>
                            </a:rPr>
                            <a:t>样本量</a:t>
                          </a:r>
                          <a:endParaRPr lang="zh-CN" altLang="en-US" sz="1200" b="0" i="0" u="none" strike="noStrike">
                            <a:solidFill>
                              <a:srgbClr val="000000"/>
                            </a:solidFill>
                            <a:effectLst/>
                            <a:latin typeface="+mj-ea"/>
                            <a:ea typeface="+mj-ea"/>
                          </a:endParaRPr>
                        </a:p>
                      </a:txBody>
                      <a:tcPr marL="0" marR="0" marT="0" marB="0" anchor="ctr"/>
                    </a:tc>
                    <a:tc gridSpan="2">
                      <a:txBody>
                        <a:bodyPr/>
                        <a:lstStyle/>
                        <a:p>
                          <a:pPr algn="ctr" fontAlgn="ctr"/>
                          <a:r>
                            <a:rPr lang="en-US" sz="1200" u="none" strike="noStrike" dirty="0">
                              <a:effectLst/>
                              <a:latin typeface="+mj-ea"/>
                              <a:ea typeface="+mj-ea"/>
                            </a:rPr>
                            <a:t>AUC</a:t>
                          </a:r>
                          <a:endParaRPr lang="en-US" sz="1200" b="0" i="0" u="none" strike="noStrike" dirty="0">
                            <a:solidFill>
                              <a:srgbClr val="000000"/>
                            </a:solidFill>
                            <a:effectLst/>
                            <a:latin typeface="+mj-ea"/>
                            <a:ea typeface="+mj-ea"/>
                          </a:endParaRPr>
                        </a:p>
                      </a:txBody>
                      <a:tcPr marL="0" marR="0" marT="0" marB="0" anchor="ctr"/>
                    </a:tc>
                    <a:tc hMerge="1">
                      <a:txBody>
                        <a:bodyPr/>
                        <a:lstStyle/>
                        <a:p>
                          <a:endParaRPr lang="zh-CN" altLang="en-US"/>
                        </a:p>
                      </a:txBody>
                      <a:tcPr/>
                    </a:tc>
                    <a:extLst>
                      <a:ext uri="{0D108BD9-81ED-4DB2-BD59-A6C34878D82A}">
                        <a16:rowId xmlns:a16="http://schemas.microsoft.com/office/drawing/2014/main" val="2792513214"/>
                      </a:ext>
                    </a:extLst>
                  </a:tr>
                  <a:tr h="251278">
                    <a:tc vMerge="1">
                      <a:txBody>
                        <a:bodyPr/>
                        <a:lstStyle/>
                        <a:p>
                          <a:endParaRPr lang="zh-CN" altLang="en-US"/>
                        </a:p>
                      </a:txBody>
                      <a:tcPr/>
                    </a:tc>
                    <a:tc vMerge="1">
                      <a:txBody>
                        <a:bodyPr/>
                        <a:lstStyle/>
                        <a:p>
                          <a:endParaRPr lang="zh-CN" altLang="en-US"/>
                        </a:p>
                      </a:txBody>
                      <a:tcPr/>
                    </a:tc>
                    <a:tc>
                      <a:txBody>
                        <a:bodyPr/>
                        <a:lstStyle/>
                        <a:p>
                          <a:pPr algn="ctr" fontAlgn="ctr"/>
                          <a14:m>
                            <m:oMathPara xmlns:m="http://schemas.openxmlformats.org/officeDocument/2006/math">
                              <m:oMathParaPr>
                                <m:jc m:val="centerGroup"/>
                              </m:oMathParaPr>
                              <m:oMath xmlns:m="http://schemas.openxmlformats.org/officeDocument/2006/math">
                                <m:r>
                                  <a:rPr lang="en-US" altLang="zh-CN" sz="1200" b="0" i="1" u="none" strike="noStrike" smtClean="0">
                                    <a:solidFill>
                                      <a:srgbClr val="000000"/>
                                    </a:solidFill>
                                    <a:effectLst/>
                                    <a:latin typeface="Cambria Math" panose="02040503050406030204" pitchFamily="18" charset="0"/>
                                    <a:ea typeface="+mj-ea"/>
                                  </a:rPr>
                                  <m:t>𝑙𝑖𝑔h𝑡𝑔𝑏𝑚</m:t>
                                </m:r>
                              </m:oMath>
                            </m:oMathPara>
                          </a14:m>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sz="1200" b="0" i="1" u="none" strike="noStrike" dirty="0" smtClean="0">
                                    <a:solidFill>
                                      <a:schemeClr val="tx1"/>
                                    </a:solidFill>
                                    <a:effectLst/>
                                    <a:latin typeface="Cambria Math" panose="02040503050406030204" pitchFamily="18" charset="0"/>
                                    <a:ea typeface="+mj-ea"/>
                                  </a:rPr>
                                  <m:t>𝐷𝐶𝑁</m:t>
                                </m:r>
                                <m:r>
                                  <a:rPr lang="en-US" sz="1200" b="0" i="1" u="none" strike="noStrike" dirty="0" smtClean="0">
                                    <a:solidFill>
                                      <a:schemeClr val="tx1"/>
                                    </a:solidFill>
                                    <a:effectLst/>
                                    <a:latin typeface="Cambria Math" panose="02040503050406030204" pitchFamily="18" charset="0"/>
                                    <a:ea typeface="+mj-ea"/>
                                  </a:rPr>
                                  <m:t>−</m:t>
                                </m:r>
                                <m:r>
                                  <a:rPr lang="en-US" sz="1200" b="0" i="1" u="none" strike="noStrike" dirty="0" smtClean="0">
                                    <a:solidFill>
                                      <a:schemeClr val="tx1"/>
                                    </a:solidFill>
                                    <a:effectLst/>
                                    <a:latin typeface="Cambria Math" panose="02040503050406030204" pitchFamily="18" charset="0"/>
                                    <a:ea typeface="+mj-ea"/>
                                  </a:rPr>
                                  <m:t>𝑀</m:t>
                                </m:r>
                                <m:r>
                                  <a:rPr lang="en-US" sz="1200" b="0" i="1" u="none" strike="noStrike" dirty="0" smtClean="0">
                                    <a:solidFill>
                                      <a:schemeClr val="tx1"/>
                                    </a:solidFill>
                                    <a:effectLst/>
                                    <a:latin typeface="Cambria Math" panose="02040503050406030204" pitchFamily="18" charset="0"/>
                                    <a:ea typeface="+mj-ea"/>
                                  </a:rPr>
                                  <m:t>+</m:t>
                                </m:r>
                                <m:r>
                                  <a:rPr lang="en-US" sz="1200" b="0" i="1" u="none" strike="noStrike" dirty="0" smtClean="0">
                                    <a:solidFill>
                                      <a:schemeClr val="tx1"/>
                                    </a:solidFill>
                                    <a:effectLst/>
                                    <a:latin typeface="Cambria Math" panose="02040503050406030204" pitchFamily="18" charset="0"/>
                                    <a:ea typeface="+mj-ea"/>
                                  </a:rPr>
                                  <m:t>𝑀𝐴𝑀𝐿</m:t>
                                </m:r>
                              </m:oMath>
                            </m:oMathPara>
                          </a14:m>
                          <a:endParaRPr lang="zh-CN" altLang="en-US" sz="1200" b="0" i="0" u="none" strike="noStrike" dirty="0">
                            <a:solidFill>
                              <a:schemeClr val="tx1"/>
                            </a:solidFill>
                            <a:effectLst/>
                            <a:latin typeface="+mj-ea"/>
                            <a:ea typeface="+mj-ea"/>
                          </a:endParaRPr>
                        </a:p>
                      </a:txBody>
                      <a:tcPr marL="0" marR="0" marT="0" marB="0" anchor="ctr"/>
                    </a:tc>
                    <a:extLst>
                      <a:ext uri="{0D108BD9-81ED-4DB2-BD59-A6C34878D82A}">
                        <a16:rowId xmlns:a16="http://schemas.microsoft.com/office/drawing/2014/main" val="1660805784"/>
                      </a:ext>
                    </a:extLst>
                  </a:tr>
                  <a:tr h="251278">
                    <a:tc>
                      <a:txBody>
                        <a:bodyPr/>
                        <a:lstStyle/>
                        <a:p>
                          <a:pPr algn="ctr" fontAlgn="ctr"/>
                          <a:r>
                            <a:rPr lang="zh-CN" altLang="en-US" sz="1200" b="1" u="none" strike="noStrike" dirty="0">
                              <a:solidFill>
                                <a:schemeClr val="tx1"/>
                              </a:solidFill>
                              <a:effectLst/>
                              <a:latin typeface="+mj-ea"/>
                              <a:ea typeface="+mj-ea"/>
                            </a:rPr>
                            <a:t>七猫</a:t>
                          </a:r>
                          <a:endParaRPr lang="zh-CN" altLang="en-US" sz="1200" b="1" i="0" u="none" strike="noStrike" dirty="0">
                            <a:solidFill>
                              <a:schemeClr val="tx1"/>
                            </a:solidFill>
                            <a:effectLst/>
                            <a:latin typeface="+mj-ea"/>
                            <a:ea typeface="+mj-ea"/>
                          </a:endParaRPr>
                        </a:p>
                      </a:txBody>
                      <a:tcPr marL="0" marR="0" marT="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200" b="1" i="1" u="none" strike="noStrike" dirty="0" smtClean="0">
                                    <a:solidFill>
                                      <a:schemeClr val="tx1"/>
                                    </a:solidFill>
                                    <a:effectLst/>
                                    <a:latin typeface="Cambria Math" panose="02040503050406030204" pitchFamily="18" charset="0"/>
                                    <a:ea typeface="+mj-ea"/>
                                  </a:rPr>
                                  <m:t>𝟓</m:t>
                                </m:r>
                                <m:r>
                                  <a:rPr lang="en-US" altLang="zh-CN" sz="1200" b="1" i="1" u="none" strike="noStrike" dirty="0" smtClean="0">
                                    <a:solidFill>
                                      <a:schemeClr val="tx1"/>
                                    </a:solidFill>
                                    <a:effectLst/>
                                    <a:latin typeface="Cambria Math" panose="02040503050406030204" pitchFamily="18" charset="0"/>
                                    <a:ea typeface="+mj-ea"/>
                                  </a:rPr>
                                  <m:t>𝒘</m:t>
                                </m:r>
                              </m:oMath>
                            </m:oMathPara>
                          </a14:m>
                          <a:endParaRPr lang="zh-CN" altLang="en-US" sz="1200" b="1" i="0" u="none" strike="noStrike" dirty="0">
                            <a:solidFill>
                              <a:schemeClr val="tx1"/>
                            </a:solidFill>
                            <a:effectLst/>
                            <a:latin typeface="+mj-ea"/>
                            <a:ea typeface="+mj-ea"/>
                          </a:endParaRPr>
                        </a:p>
                      </a:txBody>
                      <a:tcPr marL="0" marR="0" marT="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200" b="1" i="1" u="none" strike="noStrike" dirty="0" smtClean="0">
                                    <a:solidFill>
                                      <a:schemeClr val="tx1"/>
                                    </a:solidFill>
                                    <a:effectLst/>
                                    <a:latin typeface="Cambria Math" panose="02040503050406030204" pitchFamily="18" charset="0"/>
                                    <a:ea typeface="+mj-ea"/>
                                  </a:rPr>
                                  <m:t>𝟎</m:t>
                                </m:r>
                                <m:r>
                                  <a:rPr lang="en-US" altLang="zh-CN" sz="1200" b="1" i="1" u="none" strike="noStrike" dirty="0" smtClean="0">
                                    <a:solidFill>
                                      <a:schemeClr val="tx1"/>
                                    </a:solidFill>
                                    <a:effectLst/>
                                    <a:latin typeface="Cambria Math" panose="02040503050406030204" pitchFamily="18" charset="0"/>
                                    <a:ea typeface="+mj-ea"/>
                                  </a:rPr>
                                  <m:t>.</m:t>
                                </m:r>
                                <m:r>
                                  <a:rPr lang="en-US" altLang="zh-CN" sz="1200" b="1" i="1" u="none" strike="noStrike" dirty="0" smtClean="0">
                                    <a:solidFill>
                                      <a:schemeClr val="tx1"/>
                                    </a:solidFill>
                                    <a:effectLst/>
                                    <a:latin typeface="Cambria Math" panose="02040503050406030204" pitchFamily="18" charset="0"/>
                                    <a:ea typeface="+mj-ea"/>
                                  </a:rPr>
                                  <m:t>𝟓𝟒𝟓𝟕</m:t>
                                </m:r>
                              </m:oMath>
                            </m:oMathPara>
                          </a14:m>
                          <a:endParaRPr lang="zh-CN" altLang="en-US" sz="1200" b="1" i="0" u="none" strike="noStrike" dirty="0">
                            <a:solidFill>
                              <a:schemeClr val="tx1"/>
                            </a:solidFill>
                            <a:effectLst/>
                            <a:latin typeface="+mj-ea"/>
                            <a:ea typeface="+mj-ea"/>
                          </a:endParaRPr>
                        </a:p>
                      </a:txBody>
                      <a:tcPr marL="0" marR="0" marT="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200" b="1" i="1" u="none" strike="noStrike" dirty="0" smtClean="0">
                                    <a:solidFill>
                                      <a:schemeClr val="tx1"/>
                                    </a:solidFill>
                                    <a:effectLst/>
                                    <a:latin typeface="Cambria Math" panose="02040503050406030204" pitchFamily="18" charset="0"/>
                                    <a:ea typeface="+mj-ea"/>
                                  </a:rPr>
                                  <m:t>𝟎</m:t>
                                </m:r>
                                <m:r>
                                  <a:rPr lang="en-US" altLang="zh-CN" sz="1200" b="1" i="1" u="none" strike="noStrike" dirty="0" smtClean="0">
                                    <a:solidFill>
                                      <a:schemeClr val="tx1"/>
                                    </a:solidFill>
                                    <a:effectLst/>
                                    <a:latin typeface="Cambria Math" panose="02040503050406030204" pitchFamily="18" charset="0"/>
                                    <a:ea typeface="+mj-ea"/>
                                  </a:rPr>
                                  <m:t>.</m:t>
                                </m:r>
                                <m:r>
                                  <a:rPr lang="en-US" altLang="zh-CN" sz="1200" b="1" i="1" u="none" strike="noStrike" dirty="0" smtClean="0">
                                    <a:solidFill>
                                      <a:schemeClr val="tx1"/>
                                    </a:solidFill>
                                    <a:effectLst/>
                                    <a:latin typeface="Cambria Math" panose="02040503050406030204" pitchFamily="18" charset="0"/>
                                    <a:ea typeface="+mj-ea"/>
                                  </a:rPr>
                                  <m:t>𝟓𝟔𝟎𝟏</m:t>
                                </m:r>
                                <m:r>
                                  <a:rPr lang="en-US" altLang="zh-CN" sz="1200" b="1" i="1" u="none" strike="noStrike" dirty="0" smtClean="0">
                                    <a:solidFill>
                                      <a:schemeClr val="tx1"/>
                                    </a:solidFill>
                                    <a:effectLst/>
                                    <a:latin typeface="Cambria Math" panose="02040503050406030204" pitchFamily="18" charset="0"/>
                                    <a:ea typeface="+mj-ea"/>
                                  </a:rPr>
                                  <m:t>(+</m:t>
                                </m:r>
                                <m:r>
                                  <a:rPr lang="en-US" altLang="zh-CN" sz="1200" b="1" i="1" u="none" strike="noStrike" dirty="0" smtClean="0">
                                    <a:solidFill>
                                      <a:schemeClr val="tx1"/>
                                    </a:solidFill>
                                    <a:effectLst/>
                                    <a:latin typeface="Cambria Math" panose="02040503050406030204" pitchFamily="18" charset="0"/>
                                    <a:ea typeface="+mj-ea"/>
                                  </a:rPr>
                                  <m:t>𝟏</m:t>
                                </m:r>
                                <m:r>
                                  <a:rPr lang="en-US" altLang="zh-CN" sz="1200" b="1" i="1" u="none" strike="noStrike" dirty="0" smtClean="0">
                                    <a:solidFill>
                                      <a:schemeClr val="tx1"/>
                                    </a:solidFill>
                                    <a:effectLst/>
                                    <a:latin typeface="Cambria Math" panose="02040503050406030204" pitchFamily="18" charset="0"/>
                                    <a:ea typeface="+mj-ea"/>
                                  </a:rPr>
                                  <m:t>.</m:t>
                                </m:r>
                                <m:r>
                                  <a:rPr lang="en-US" altLang="zh-CN" sz="1200" b="1" i="1" u="none" strike="noStrike" dirty="0" smtClean="0">
                                    <a:solidFill>
                                      <a:schemeClr val="tx1"/>
                                    </a:solidFill>
                                    <a:effectLst/>
                                    <a:latin typeface="Cambria Math" panose="02040503050406030204" pitchFamily="18" charset="0"/>
                                    <a:ea typeface="+mj-ea"/>
                                  </a:rPr>
                                  <m:t>𝟒𝟒</m:t>
                                </m:r>
                                <m:r>
                                  <a:rPr lang="en-US" altLang="zh-CN" sz="1200" b="1" i="1" u="none" strike="noStrike" dirty="0" smtClean="0">
                                    <a:solidFill>
                                      <a:schemeClr val="tx1"/>
                                    </a:solidFill>
                                    <a:effectLst/>
                                    <a:latin typeface="Cambria Math" panose="02040503050406030204" pitchFamily="18" charset="0"/>
                                    <a:ea typeface="+mj-ea"/>
                                  </a:rPr>
                                  <m:t>%)</m:t>
                                </m:r>
                              </m:oMath>
                            </m:oMathPara>
                          </a14:m>
                          <a:endParaRPr lang="zh-CN" altLang="en-US" sz="1200" b="1" i="0" u="none" strike="noStrike" dirty="0">
                            <a:solidFill>
                              <a:schemeClr val="tx1"/>
                            </a:solidFill>
                            <a:effectLst/>
                            <a:latin typeface="+mj-ea"/>
                            <a:ea typeface="+mj-ea"/>
                          </a:endParaRPr>
                        </a:p>
                      </a:txBody>
                      <a:tcPr marL="0" marR="0" marT="0" marB="0" anchor="ctr"/>
                    </a:tc>
                    <a:extLst>
                      <a:ext uri="{0D108BD9-81ED-4DB2-BD59-A6C34878D82A}">
                        <a16:rowId xmlns:a16="http://schemas.microsoft.com/office/drawing/2014/main" val="3499027451"/>
                      </a:ext>
                    </a:extLst>
                  </a:tr>
                  <a:tr h="251278">
                    <a:tc>
                      <a:txBody>
                        <a:bodyPr/>
                        <a:lstStyle/>
                        <a:p>
                          <a:pPr algn="ctr" fontAlgn="ctr"/>
                          <a:r>
                            <a:rPr lang="zh-CN" altLang="en-US" sz="1200" b="1" u="none" strike="noStrike" dirty="0">
                              <a:solidFill>
                                <a:schemeClr val="tx1"/>
                              </a:solidFill>
                              <a:effectLst/>
                              <a:latin typeface="+mj-ea"/>
                              <a:ea typeface="+mj-ea"/>
                            </a:rPr>
                            <a:t>立邦</a:t>
                          </a:r>
                          <a:endParaRPr lang="zh-CN" altLang="en-US" sz="1200" b="1" i="0" u="none" strike="noStrike" dirty="0">
                            <a:solidFill>
                              <a:schemeClr val="tx1"/>
                            </a:solidFill>
                            <a:effectLst/>
                            <a:latin typeface="+mj-ea"/>
                            <a:ea typeface="+mj-ea"/>
                          </a:endParaRPr>
                        </a:p>
                      </a:txBody>
                      <a:tcPr marL="0" marR="0" marT="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200" b="1" i="1" u="none" strike="noStrike" dirty="0" smtClean="0">
                                    <a:solidFill>
                                      <a:schemeClr val="tx1"/>
                                    </a:solidFill>
                                    <a:effectLst/>
                                    <a:latin typeface="Cambria Math" panose="02040503050406030204" pitchFamily="18" charset="0"/>
                                    <a:ea typeface="+mj-ea"/>
                                  </a:rPr>
                                  <m:t>𝟓</m:t>
                                </m:r>
                                <m:r>
                                  <a:rPr lang="en-US" altLang="zh-CN" sz="1200" b="1" i="1" u="none" strike="noStrike" dirty="0" smtClean="0">
                                    <a:solidFill>
                                      <a:schemeClr val="tx1"/>
                                    </a:solidFill>
                                    <a:effectLst/>
                                    <a:latin typeface="Cambria Math" panose="02040503050406030204" pitchFamily="18" charset="0"/>
                                    <a:ea typeface="+mj-ea"/>
                                  </a:rPr>
                                  <m:t>.</m:t>
                                </m:r>
                                <m:r>
                                  <a:rPr lang="en-US" altLang="zh-CN" sz="1200" b="1" i="1" u="none" strike="noStrike" dirty="0" smtClean="0">
                                    <a:solidFill>
                                      <a:schemeClr val="tx1"/>
                                    </a:solidFill>
                                    <a:effectLst/>
                                    <a:latin typeface="Cambria Math" panose="02040503050406030204" pitchFamily="18" charset="0"/>
                                    <a:ea typeface="+mj-ea"/>
                                  </a:rPr>
                                  <m:t>𝟕</m:t>
                                </m:r>
                                <m:r>
                                  <a:rPr lang="en-US" altLang="zh-CN" sz="1200" b="1" i="1" u="none" strike="noStrike" dirty="0" smtClean="0">
                                    <a:solidFill>
                                      <a:schemeClr val="tx1"/>
                                    </a:solidFill>
                                    <a:effectLst/>
                                    <a:latin typeface="Cambria Math" panose="02040503050406030204" pitchFamily="18" charset="0"/>
                                    <a:ea typeface="+mj-ea"/>
                                  </a:rPr>
                                  <m:t>𝒘</m:t>
                                </m:r>
                              </m:oMath>
                            </m:oMathPara>
                          </a14:m>
                          <a:endParaRPr lang="zh-CN" altLang="en-US" sz="1200" b="1" i="0" u="none" strike="noStrike" dirty="0">
                            <a:solidFill>
                              <a:schemeClr val="tx1"/>
                            </a:solidFill>
                            <a:effectLst/>
                            <a:latin typeface="+mj-ea"/>
                            <a:ea typeface="+mj-ea"/>
                          </a:endParaRPr>
                        </a:p>
                      </a:txBody>
                      <a:tcPr marL="0" marR="0" marT="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200" b="1" i="1" u="none" strike="noStrike" dirty="0" smtClean="0">
                                    <a:solidFill>
                                      <a:schemeClr val="tx1"/>
                                    </a:solidFill>
                                    <a:effectLst/>
                                    <a:latin typeface="Cambria Math" panose="02040503050406030204" pitchFamily="18" charset="0"/>
                                    <a:ea typeface="+mj-ea"/>
                                  </a:rPr>
                                  <m:t>𝟎</m:t>
                                </m:r>
                                <m:r>
                                  <a:rPr lang="en-US" altLang="zh-CN" sz="1200" b="1" i="1" u="none" strike="noStrike" dirty="0" smtClean="0">
                                    <a:solidFill>
                                      <a:schemeClr val="tx1"/>
                                    </a:solidFill>
                                    <a:effectLst/>
                                    <a:latin typeface="Cambria Math" panose="02040503050406030204" pitchFamily="18" charset="0"/>
                                    <a:ea typeface="+mj-ea"/>
                                  </a:rPr>
                                  <m:t>.</m:t>
                                </m:r>
                                <m:r>
                                  <a:rPr lang="en-US" altLang="zh-CN" sz="1200" b="1" i="1" u="none" strike="noStrike" dirty="0" smtClean="0">
                                    <a:solidFill>
                                      <a:schemeClr val="tx1"/>
                                    </a:solidFill>
                                    <a:effectLst/>
                                    <a:latin typeface="Cambria Math" panose="02040503050406030204" pitchFamily="18" charset="0"/>
                                    <a:ea typeface="+mj-ea"/>
                                  </a:rPr>
                                  <m:t>𝟔𝟎𝟒𝟐</m:t>
                                </m:r>
                              </m:oMath>
                            </m:oMathPara>
                          </a14:m>
                          <a:endParaRPr lang="zh-CN" altLang="en-US" sz="1200" b="1" i="0" u="none" strike="noStrike" dirty="0">
                            <a:solidFill>
                              <a:schemeClr val="tx1"/>
                            </a:solidFill>
                            <a:effectLst/>
                            <a:latin typeface="+mj-ea"/>
                            <a:ea typeface="+mj-ea"/>
                          </a:endParaRPr>
                        </a:p>
                      </a:txBody>
                      <a:tcPr marL="0" marR="0" marT="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200" b="1" i="1" u="none" strike="noStrike" dirty="0" smtClean="0">
                                    <a:solidFill>
                                      <a:schemeClr val="tx1"/>
                                    </a:solidFill>
                                    <a:effectLst/>
                                    <a:latin typeface="Cambria Math" panose="02040503050406030204" pitchFamily="18" charset="0"/>
                                    <a:ea typeface="+mj-ea"/>
                                  </a:rPr>
                                  <m:t>𝟎</m:t>
                                </m:r>
                                <m:r>
                                  <a:rPr lang="en-US" altLang="zh-CN" sz="1200" b="1" i="1" u="none" strike="noStrike" dirty="0" smtClean="0">
                                    <a:solidFill>
                                      <a:schemeClr val="tx1"/>
                                    </a:solidFill>
                                    <a:effectLst/>
                                    <a:latin typeface="Cambria Math" panose="02040503050406030204" pitchFamily="18" charset="0"/>
                                    <a:ea typeface="+mj-ea"/>
                                  </a:rPr>
                                  <m:t>.</m:t>
                                </m:r>
                                <m:r>
                                  <a:rPr lang="en-US" altLang="zh-CN" sz="1200" b="1" i="1" u="none" strike="noStrike" dirty="0" smtClean="0">
                                    <a:solidFill>
                                      <a:schemeClr val="tx1"/>
                                    </a:solidFill>
                                    <a:effectLst/>
                                    <a:latin typeface="Cambria Math" panose="02040503050406030204" pitchFamily="18" charset="0"/>
                                    <a:ea typeface="+mj-ea"/>
                                  </a:rPr>
                                  <m:t>𝟔𝟏𝟐𝟐</m:t>
                                </m:r>
                                <m:r>
                                  <a:rPr lang="en-US" altLang="zh-CN" sz="1200" b="1" i="0" u="none" strike="noStrike" dirty="0" smtClean="0">
                                    <a:solidFill>
                                      <a:schemeClr val="tx1"/>
                                    </a:solidFill>
                                    <a:effectLst/>
                                    <a:latin typeface="Cambria Math" panose="02040503050406030204" pitchFamily="18" charset="0"/>
                                    <a:ea typeface="+mj-ea"/>
                                  </a:rPr>
                                  <m:t>(+</m:t>
                                </m:r>
                                <m:r>
                                  <a:rPr lang="en-US" altLang="zh-CN" sz="1200" b="1" i="0" u="none" strike="noStrike" dirty="0" smtClean="0">
                                    <a:solidFill>
                                      <a:schemeClr val="tx1"/>
                                    </a:solidFill>
                                    <a:effectLst/>
                                    <a:latin typeface="Cambria Math" panose="02040503050406030204" pitchFamily="18" charset="0"/>
                                    <a:ea typeface="+mj-ea"/>
                                  </a:rPr>
                                  <m:t>𝟎</m:t>
                                </m:r>
                                <m:r>
                                  <a:rPr lang="en-US" altLang="zh-CN" sz="1200" b="1" i="0" u="none" strike="noStrike" dirty="0" smtClean="0">
                                    <a:solidFill>
                                      <a:schemeClr val="tx1"/>
                                    </a:solidFill>
                                    <a:effectLst/>
                                    <a:latin typeface="Cambria Math" panose="02040503050406030204" pitchFamily="18" charset="0"/>
                                    <a:ea typeface="+mj-ea"/>
                                  </a:rPr>
                                  <m:t>.</m:t>
                                </m:r>
                                <m:r>
                                  <a:rPr lang="en-US" altLang="zh-CN" sz="1200" b="1" i="0" u="none" strike="noStrike" dirty="0" smtClean="0">
                                    <a:solidFill>
                                      <a:schemeClr val="tx1"/>
                                    </a:solidFill>
                                    <a:effectLst/>
                                    <a:latin typeface="Cambria Math" panose="02040503050406030204" pitchFamily="18" charset="0"/>
                                    <a:ea typeface="+mj-ea"/>
                                  </a:rPr>
                                  <m:t>𝟖𝟎</m:t>
                                </m:r>
                                <m:r>
                                  <a:rPr lang="en-US" altLang="zh-CN" sz="1200" b="1" i="0" u="none" strike="noStrike" dirty="0" smtClean="0">
                                    <a:solidFill>
                                      <a:schemeClr val="tx1"/>
                                    </a:solidFill>
                                    <a:effectLst/>
                                    <a:latin typeface="Cambria Math" panose="02040503050406030204" pitchFamily="18" charset="0"/>
                                    <a:ea typeface="+mj-ea"/>
                                  </a:rPr>
                                  <m:t>%)</m:t>
                                </m:r>
                              </m:oMath>
                            </m:oMathPara>
                          </a14:m>
                          <a:endParaRPr lang="zh-CN" altLang="en-US" sz="1200" b="1" i="0" u="none" strike="noStrike" dirty="0">
                            <a:solidFill>
                              <a:schemeClr val="tx1"/>
                            </a:solidFill>
                            <a:effectLst/>
                            <a:latin typeface="+mj-ea"/>
                            <a:ea typeface="+mj-ea"/>
                          </a:endParaRPr>
                        </a:p>
                      </a:txBody>
                      <a:tcPr marL="0" marR="0" marT="0" marB="0" anchor="ctr"/>
                    </a:tc>
                    <a:extLst>
                      <a:ext uri="{0D108BD9-81ED-4DB2-BD59-A6C34878D82A}">
                        <a16:rowId xmlns:a16="http://schemas.microsoft.com/office/drawing/2014/main" val="2382192009"/>
                      </a:ext>
                    </a:extLst>
                  </a:tr>
                </a:tbl>
              </a:graphicData>
            </a:graphic>
          </p:graphicFrame>
        </mc:Choice>
        <mc:Fallback xmlns="">
          <p:graphicFrame>
            <p:nvGraphicFramePr>
              <p:cNvPr id="35" name="表格 34">
                <a:extLst>
                  <a:ext uri="{FF2B5EF4-FFF2-40B4-BE49-F238E27FC236}">
                    <a16:creationId xmlns:a16="http://schemas.microsoft.com/office/drawing/2014/main" id="{5E609087-755C-4C00-A81D-55BB0A6A3349}"/>
                  </a:ext>
                </a:extLst>
              </p:cNvPr>
              <p:cNvGraphicFramePr>
                <a:graphicFrameLocks noGrp="1"/>
              </p:cNvGraphicFramePr>
              <p:nvPr>
                <p:extLst>
                  <p:ext uri="{D42A27DB-BD31-4B8C-83A1-F6EECF244321}">
                    <p14:modId xmlns:p14="http://schemas.microsoft.com/office/powerpoint/2010/main" val="1198548966"/>
                  </p:ext>
                </p:extLst>
              </p:nvPr>
            </p:nvGraphicFramePr>
            <p:xfrm>
              <a:off x="5524363" y="5783240"/>
              <a:ext cx="5685058" cy="962414"/>
            </p:xfrm>
            <a:graphic>
              <a:graphicData uri="http://schemas.openxmlformats.org/drawingml/2006/table">
                <a:tbl>
                  <a:tblPr>
                    <a:tableStyleId>{5940675A-B579-460E-94D1-54222C63F5DA}</a:tableStyleId>
                  </a:tblPr>
                  <a:tblGrid>
                    <a:gridCol w="1331721">
                      <a:extLst>
                        <a:ext uri="{9D8B030D-6E8A-4147-A177-3AD203B41FA5}">
                          <a16:colId xmlns:a16="http://schemas.microsoft.com/office/drawing/2014/main" val="233429095"/>
                        </a:ext>
                      </a:extLst>
                    </a:gridCol>
                    <a:gridCol w="1225826">
                      <a:extLst>
                        <a:ext uri="{9D8B030D-6E8A-4147-A177-3AD203B41FA5}">
                          <a16:colId xmlns:a16="http://schemas.microsoft.com/office/drawing/2014/main" val="4097473983"/>
                        </a:ext>
                      </a:extLst>
                    </a:gridCol>
                    <a:gridCol w="1013791">
                      <a:extLst>
                        <a:ext uri="{9D8B030D-6E8A-4147-A177-3AD203B41FA5}">
                          <a16:colId xmlns:a16="http://schemas.microsoft.com/office/drawing/2014/main" val="6123936"/>
                        </a:ext>
                      </a:extLst>
                    </a:gridCol>
                    <a:gridCol w="2113720">
                      <a:extLst>
                        <a:ext uri="{9D8B030D-6E8A-4147-A177-3AD203B41FA5}">
                          <a16:colId xmlns:a16="http://schemas.microsoft.com/office/drawing/2014/main" val="2578018268"/>
                        </a:ext>
                      </a:extLst>
                    </a:gridCol>
                  </a:tblGrid>
                  <a:tr h="208580">
                    <a:tc rowSpan="2">
                      <a:txBody>
                        <a:bodyPr/>
                        <a:lstStyle/>
                        <a:p>
                          <a:pPr algn="ctr" fontAlgn="ctr"/>
                          <a:r>
                            <a:rPr lang="zh-CN" altLang="en-US" sz="1200" u="none" strike="noStrike">
                              <a:effectLst/>
                              <a:latin typeface="+mj-ea"/>
                              <a:ea typeface="+mj-ea"/>
                            </a:rPr>
                            <a:t>广告主</a:t>
                          </a:r>
                          <a:endParaRPr lang="zh-CN" altLang="en-US" sz="1200" b="0" i="0" u="none" strike="noStrike">
                            <a:solidFill>
                              <a:srgbClr val="000000"/>
                            </a:solidFill>
                            <a:effectLst/>
                            <a:latin typeface="+mj-ea"/>
                            <a:ea typeface="+mj-ea"/>
                          </a:endParaRPr>
                        </a:p>
                      </a:txBody>
                      <a:tcPr marL="0" marR="0" marT="0" marB="0" anchor="ctr"/>
                    </a:tc>
                    <a:tc rowSpan="2">
                      <a:txBody>
                        <a:bodyPr/>
                        <a:lstStyle/>
                        <a:p>
                          <a:pPr algn="ctr" fontAlgn="ctr"/>
                          <a:r>
                            <a:rPr lang="zh-CN" altLang="en-US" sz="1200" u="none" strike="noStrike">
                              <a:effectLst/>
                              <a:latin typeface="+mj-ea"/>
                              <a:ea typeface="+mj-ea"/>
                            </a:rPr>
                            <a:t>样本量</a:t>
                          </a:r>
                          <a:endParaRPr lang="zh-CN" altLang="en-US" sz="1200" b="0" i="0" u="none" strike="noStrike">
                            <a:solidFill>
                              <a:srgbClr val="000000"/>
                            </a:solidFill>
                            <a:effectLst/>
                            <a:latin typeface="+mj-ea"/>
                            <a:ea typeface="+mj-ea"/>
                          </a:endParaRPr>
                        </a:p>
                      </a:txBody>
                      <a:tcPr marL="0" marR="0" marT="0" marB="0" anchor="ctr"/>
                    </a:tc>
                    <a:tc gridSpan="2">
                      <a:txBody>
                        <a:bodyPr/>
                        <a:lstStyle/>
                        <a:p>
                          <a:pPr algn="ctr" fontAlgn="ctr"/>
                          <a:r>
                            <a:rPr lang="en-US" sz="1200" u="none" strike="noStrike" dirty="0">
                              <a:effectLst/>
                              <a:latin typeface="+mj-ea"/>
                              <a:ea typeface="+mj-ea"/>
                            </a:rPr>
                            <a:t>AUC</a:t>
                          </a:r>
                          <a:endParaRPr lang="en-US" sz="1200" b="0" i="0" u="none" strike="noStrike" dirty="0">
                            <a:solidFill>
                              <a:srgbClr val="000000"/>
                            </a:solidFill>
                            <a:effectLst/>
                            <a:latin typeface="+mj-ea"/>
                            <a:ea typeface="+mj-ea"/>
                          </a:endParaRPr>
                        </a:p>
                      </a:txBody>
                      <a:tcPr marL="0" marR="0" marT="0" marB="0" anchor="ctr"/>
                    </a:tc>
                    <a:tc hMerge="1">
                      <a:txBody>
                        <a:bodyPr/>
                        <a:lstStyle/>
                        <a:p>
                          <a:endParaRPr lang="zh-CN" altLang="en-US"/>
                        </a:p>
                      </a:txBody>
                      <a:tcPr/>
                    </a:tc>
                    <a:extLst>
                      <a:ext uri="{0D108BD9-81ED-4DB2-BD59-A6C34878D82A}">
                        <a16:rowId xmlns:a16="http://schemas.microsoft.com/office/drawing/2014/main" val="2792513214"/>
                      </a:ext>
                    </a:extLst>
                  </a:tr>
                  <a:tr h="251278">
                    <a:tc vMerge="1">
                      <a:txBody>
                        <a:bodyPr/>
                        <a:lstStyle/>
                        <a:p>
                          <a:endParaRPr lang="zh-CN" altLang="en-US"/>
                        </a:p>
                      </a:txBody>
                      <a:tcPr/>
                    </a:tc>
                    <a:tc vMerge="1">
                      <a:txBody>
                        <a:bodyPr/>
                        <a:lstStyle/>
                        <a:p>
                          <a:endParaRPr lang="zh-CN" altLang="en-US"/>
                        </a:p>
                      </a:txBody>
                      <a:tcPr/>
                    </a:tc>
                    <a:tc>
                      <a:txBody>
                        <a:bodyPr/>
                        <a:lstStyle/>
                        <a:p>
                          <a:endParaRPr lang="zh-CN"/>
                        </a:p>
                      </a:txBody>
                      <a:tcPr marL="0" marR="0" marT="0" marB="0" anchor="ctr">
                        <a:blipFill>
                          <a:blip r:embed="rId13"/>
                          <a:stretch>
                            <a:fillRect l="-253614" t="-92857" r="-210241" b="-219048"/>
                          </a:stretch>
                        </a:blipFill>
                      </a:tcPr>
                    </a:tc>
                    <a:tc>
                      <a:txBody>
                        <a:bodyPr/>
                        <a:lstStyle/>
                        <a:p>
                          <a:endParaRPr lang="zh-CN"/>
                        </a:p>
                      </a:txBody>
                      <a:tcPr marL="0" marR="0" marT="0" marB="0" anchor="ctr">
                        <a:blipFill>
                          <a:blip r:embed="rId13"/>
                          <a:stretch>
                            <a:fillRect l="-169164" t="-92857" r="-576" b="-219048"/>
                          </a:stretch>
                        </a:blipFill>
                      </a:tcPr>
                    </a:tc>
                    <a:extLst>
                      <a:ext uri="{0D108BD9-81ED-4DB2-BD59-A6C34878D82A}">
                        <a16:rowId xmlns:a16="http://schemas.microsoft.com/office/drawing/2014/main" val="1660805784"/>
                      </a:ext>
                    </a:extLst>
                  </a:tr>
                  <a:tr h="251278">
                    <a:tc>
                      <a:txBody>
                        <a:bodyPr/>
                        <a:lstStyle/>
                        <a:p>
                          <a:pPr algn="ctr" fontAlgn="ctr"/>
                          <a:r>
                            <a:rPr lang="zh-CN" altLang="en-US" sz="1200" b="1" u="none" strike="noStrike" dirty="0">
                              <a:solidFill>
                                <a:schemeClr val="tx1"/>
                              </a:solidFill>
                              <a:effectLst/>
                              <a:latin typeface="+mj-ea"/>
                              <a:ea typeface="+mj-ea"/>
                            </a:rPr>
                            <a:t>七猫</a:t>
                          </a:r>
                          <a:endParaRPr lang="zh-CN" altLang="en-US" sz="1200" b="1" i="0" u="none" strike="noStrike" dirty="0">
                            <a:solidFill>
                              <a:schemeClr val="tx1"/>
                            </a:solidFill>
                            <a:effectLst/>
                            <a:latin typeface="+mj-ea"/>
                            <a:ea typeface="+mj-ea"/>
                          </a:endParaRPr>
                        </a:p>
                      </a:txBody>
                      <a:tcPr marL="0" marR="0" marT="0" marB="0" anchor="ctr"/>
                    </a:tc>
                    <a:tc>
                      <a:txBody>
                        <a:bodyPr/>
                        <a:lstStyle/>
                        <a:p>
                          <a:endParaRPr lang="zh-CN"/>
                        </a:p>
                      </a:txBody>
                      <a:tcPr marL="0" marR="0" marT="0" marB="0" anchor="ctr">
                        <a:blipFill>
                          <a:blip r:embed="rId13"/>
                          <a:stretch>
                            <a:fillRect l="-109453" t="-197561" r="-256219" b="-124390"/>
                          </a:stretch>
                        </a:blipFill>
                      </a:tcPr>
                    </a:tc>
                    <a:tc>
                      <a:txBody>
                        <a:bodyPr/>
                        <a:lstStyle/>
                        <a:p>
                          <a:endParaRPr lang="zh-CN"/>
                        </a:p>
                      </a:txBody>
                      <a:tcPr marL="0" marR="0" marT="0" marB="0" anchor="ctr">
                        <a:blipFill>
                          <a:blip r:embed="rId13"/>
                          <a:stretch>
                            <a:fillRect l="-253614" t="-197561" r="-210241" b="-124390"/>
                          </a:stretch>
                        </a:blipFill>
                      </a:tcPr>
                    </a:tc>
                    <a:tc>
                      <a:txBody>
                        <a:bodyPr/>
                        <a:lstStyle/>
                        <a:p>
                          <a:endParaRPr lang="zh-CN"/>
                        </a:p>
                      </a:txBody>
                      <a:tcPr marL="0" marR="0" marT="0" marB="0" anchor="ctr">
                        <a:blipFill>
                          <a:blip r:embed="rId13"/>
                          <a:stretch>
                            <a:fillRect l="-169164" t="-197561" r="-576" b="-124390"/>
                          </a:stretch>
                        </a:blipFill>
                      </a:tcPr>
                    </a:tc>
                    <a:extLst>
                      <a:ext uri="{0D108BD9-81ED-4DB2-BD59-A6C34878D82A}">
                        <a16:rowId xmlns:a16="http://schemas.microsoft.com/office/drawing/2014/main" val="3499027451"/>
                      </a:ext>
                    </a:extLst>
                  </a:tr>
                  <a:tr h="251278">
                    <a:tc>
                      <a:txBody>
                        <a:bodyPr/>
                        <a:lstStyle/>
                        <a:p>
                          <a:pPr algn="ctr" fontAlgn="ctr"/>
                          <a:r>
                            <a:rPr lang="zh-CN" altLang="en-US" sz="1200" b="1" u="none" strike="noStrike" dirty="0">
                              <a:solidFill>
                                <a:schemeClr val="tx1"/>
                              </a:solidFill>
                              <a:effectLst/>
                              <a:latin typeface="+mj-ea"/>
                              <a:ea typeface="+mj-ea"/>
                            </a:rPr>
                            <a:t>立邦</a:t>
                          </a:r>
                          <a:endParaRPr lang="zh-CN" altLang="en-US" sz="1200" b="1" i="0" u="none" strike="noStrike" dirty="0">
                            <a:solidFill>
                              <a:schemeClr val="tx1"/>
                            </a:solidFill>
                            <a:effectLst/>
                            <a:latin typeface="+mj-ea"/>
                            <a:ea typeface="+mj-ea"/>
                          </a:endParaRPr>
                        </a:p>
                      </a:txBody>
                      <a:tcPr marL="0" marR="0" marT="0" marB="0" anchor="ctr"/>
                    </a:tc>
                    <a:tc>
                      <a:txBody>
                        <a:bodyPr/>
                        <a:lstStyle/>
                        <a:p>
                          <a:endParaRPr lang="zh-CN"/>
                        </a:p>
                      </a:txBody>
                      <a:tcPr marL="0" marR="0" marT="0" marB="0" anchor="ctr">
                        <a:blipFill>
                          <a:blip r:embed="rId13"/>
                          <a:stretch>
                            <a:fillRect l="-109453" t="-290476" r="-256219" b="-21429"/>
                          </a:stretch>
                        </a:blipFill>
                      </a:tcPr>
                    </a:tc>
                    <a:tc>
                      <a:txBody>
                        <a:bodyPr/>
                        <a:lstStyle/>
                        <a:p>
                          <a:endParaRPr lang="zh-CN"/>
                        </a:p>
                      </a:txBody>
                      <a:tcPr marL="0" marR="0" marT="0" marB="0" anchor="ctr">
                        <a:blipFill>
                          <a:blip r:embed="rId13"/>
                          <a:stretch>
                            <a:fillRect l="-253614" t="-290476" r="-210241" b="-21429"/>
                          </a:stretch>
                        </a:blipFill>
                      </a:tcPr>
                    </a:tc>
                    <a:tc>
                      <a:txBody>
                        <a:bodyPr/>
                        <a:lstStyle/>
                        <a:p>
                          <a:endParaRPr lang="zh-CN"/>
                        </a:p>
                      </a:txBody>
                      <a:tcPr marL="0" marR="0" marT="0" marB="0" anchor="ctr">
                        <a:blipFill>
                          <a:blip r:embed="rId13"/>
                          <a:stretch>
                            <a:fillRect l="-169164" t="-290476" r="-576" b="-21429"/>
                          </a:stretch>
                        </a:blipFill>
                      </a:tcPr>
                    </a:tc>
                    <a:extLst>
                      <a:ext uri="{0D108BD9-81ED-4DB2-BD59-A6C34878D82A}">
                        <a16:rowId xmlns:a16="http://schemas.microsoft.com/office/drawing/2014/main" val="2382192009"/>
                      </a:ext>
                    </a:extLst>
                  </a:tr>
                </a:tbl>
              </a:graphicData>
            </a:graphic>
          </p:graphicFrame>
        </mc:Fallback>
      </mc:AlternateContent>
      <p:grpSp>
        <p:nvGrpSpPr>
          <p:cNvPr id="36" name="组合 35">
            <a:extLst>
              <a:ext uri="{FF2B5EF4-FFF2-40B4-BE49-F238E27FC236}">
                <a16:creationId xmlns:a16="http://schemas.microsoft.com/office/drawing/2014/main" id="{61E9BF78-E935-4F09-8F66-630DFE1F08C9}"/>
              </a:ext>
            </a:extLst>
          </p:cNvPr>
          <p:cNvGrpSpPr/>
          <p:nvPr/>
        </p:nvGrpSpPr>
        <p:grpSpPr>
          <a:xfrm>
            <a:off x="8091646" y="1595184"/>
            <a:ext cx="3757454" cy="2556826"/>
            <a:chOff x="6292517" y="2480661"/>
            <a:chExt cx="4389950" cy="3069328"/>
          </a:xfrm>
        </p:grpSpPr>
        <p:grpSp>
          <p:nvGrpSpPr>
            <p:cNvPr id="37" name="组合 36">
              <a:extLst>
                <a:ext uri="{FF2B5EF4-FFF2-40B4-BE49-F238E27FC236}">
                  <a16:creationId xmlns:a16="http://schemas.microsoft.com/office/drawing/2014/main" id="{E835398C-C938-4A0A-B545-5FBE5B24E25D}"/>
                </a:ext>
              </a:extLst>
            </p:cNvPr>
            <p:cNvGrpSpPr/>
            <p:nvPr/>
          </p:nvGrpSpPr>
          <p:grpSpPr>
            <a:xfrm>
              <a:off x="6614096" y="3736022"/>
              <a:ext cx="545302" cy="753611"/>
              <a:chOff x="8018078" y="1724547"/>
              <a:chExt cx="914972" cy="1246291"/>
            </a:xfrm>
          </p:grpSpPr>
          <p:sp>
            <p:nvSpPr>
              <p:cNvPr id="79" name="流程图: 接点 78">
                <a:extLst>
                  <a:ext uri="{FF2B5EF4-FFF2-40B4-BE49-F238E27FC236}">
                    <a16:creationId xmlns:a16="http://schemas.microsoft.com/office/drawing/2014/main" id="{71228221-5ACA-4528-8134-F2E0910A633B}"/>
                  </a:ext>
                </a:extLst>
              </p:cNvPr>
              <p:cNvSpPr/>
              <p:nvPr/>
            </p:nvSpPr>
            <p:spPr>
              <a:xfrm>
                <a:off x="8437512" y="1724547"/>
                <a:ext cx="152205" cy="136018"/>
              </a:xfrm>
              <a:prstGeom prst="flowChartConnector">
                <a:avLst/>
              </a:prstGeom>
              <a:solidFill>
                <a:srgbClr val="FFBE00"/>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80" name="流程图: 接点 79">
                <a:extLst>
                  <a:ext uri="{FF2B5EF4-FFF2-40B4-BE49-F238E27FC236}">
                    <a16:creationId xmlns:a16="http://schemas.microsoft.com/office/drawing/2014/main" id="{F5730342-A560-4826-82B6-E811DD83DFEC}"/>
                  </a:ext>
                </a:extLst>
              </p:cNvPr>
              <p:cNvSpPr/>
              <p:nvPr/>
            </p:nvSpPr>
            <p:spPr>
              <a:xfrm>
                <a:off x="8246385" y="2086722"/>
                <a:ext cx="152205" cy="136018"/>
              </a:xfrm>
              <a:prstGeom prst="flowChartConnector">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81" name="流程图: 接点 80">
                <a:extLst>
                  <a:ext uri="{FF2B5EF4-FFF2-40B4-BE49-F238E27FC236}">
                    <a16:creationId xmlns:a16="http://schemas.microsoft.com/office/drawing/2014/main" id="{14861FE4-0E98-415A-A37E-CF29E7AFFA8B}"/>
                  </a:ext>
                </a:extLst>
              </p:cNvPr>
              <p:cNvSpPr/>
              <p:nvPr/>
            </p:nvSpPr>
            <p:spPr>
              <a:xfrm>
                <a:off x="8628644" y="2086722"/>
                <a:ext cx="152205" cy="136018"/>
              </a:xfrm>
              <a:prstGeom prst="flowChartConnector">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82" name="流程图: 接点 81">
                <a:extLst>
                  <a:ext uri="{FF2B5EF4-FFF2-40B4-BE49-F238E27FC236}">
                    <a16:creationId xmlns:a16="http://schemas.microsoft.com/office/drawing/2014/main" id="{6B5C64E1-9D85-4DFF-B9AE-A8B8CC0DBD19}"/>
                  </a:ext>
                </a:extLst>
              </p:cNvPr>
              <p:cNvSpPr/>
              <p:nvPr/>
            </p:nvSpPr>
            <p:spPr>
              <a:xfrm>
                <a:off x="8246385" y="2426766"/>
                <a:ext cx="152205" cy="136018"/>
              </a:xfrm>
              <a:prstGeom prst="flowChartConnector">
                <a:avLst/>
              </a:prstGeom>
              <a:solidFill>
                <a:schemeClr val="accent1">
                  <a:lumMod val="60000"/>
                  <a:lumOff val="40000"/>
                </a:schemeClr>
              </a:solidFill>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83" name="流程图: 接点 82">
                <a:extLst>
                  <a:ext uri="{FF2B5EF4-FFF2-40B4-BE49-F238E27FC236}">
                    <a16:creationId xmlns:a16="http://schemas.microsoft.com/office/drawing/2014/main" id="{36E85243-9AD4-437D-9089-BC6AD281CC61}"/>
                  </a:ext>
                </a:extLst>
              </p:cNvPr>
              <p:cNvSpPr/>
              <p:nvPr/>
            </p:nvSpPr>
            <p:spPr>
              <a:xfrm>
                <a:off x="8628644" y="2426766"/>
                <a:ext cx="152205" cy="136018"/>
              </a:xfrm>
              <a:prstGeom prst="flowChartConnector">
                <a:avLst/>
              </a:prstGeom>
              <a:solidFill>
                <a:schemeClr val="accent1">
                  <a:lumMod val="60000"/>
                  <a:lumOff val="40000"/>
                </a:schemeClr>
              </a:solidFill>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84" name="流程图: 接点 83">
                <a:extLst>
                  <a:ext uri="{FF2B5EF4-FFF2-40B4-BE49-F238E27FC236}">
                    <a16:creationId xmlns:a16="http://schemas.microsoft.com/office/drawing/2014/main" id="{B6010CED-D4C2-4FCC-9625-0B85D0607244}"/>
                  </a:ext>
                </a:extLst>
              </p:cNvPr>
              <p:cNvSpPr/>
              <p:nvPr/>
            </p:nvSpPr>
            <p:spPr>
              <a:xfrm>
                <a:off x="8018078" y="2834820"/>
                <a:ext cx="152205" cy="136018"/>
              </a:xfrm>
              <a:prstGeom prst="flowChartConnector">
                <a:avLst/>
              </a:prstGeom>
              <a:solidFill>
                <a:srgbClr val="F75462"/>
              </a:solidFill>
              <a:ln>
                <a:solidFill>
                  <a:srgbClr val="F7625F"/>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85" name="流程图: 接点 84">
                <a:extLst>
                  <a:ext uri="{FF2B5EF4-FFF2-40B4-BE49-F238E27FC236}">
                    <a16:creationId xmlns:a16="http://schemas.microsoft.com/office/drawing/2014/main" id="{BB9483AB-6D17-4A3C-8836-E4F0384CDCB4}"/>
                  </a:ext>
                </a:extLst>
              </p:cNvPr>
              <p:cNvSpPr/>
              <p:nvPr/>
            </p:nvSpPr>
            <p:spPr>
              <a:xfrm>
                <a:off x="8400337" y="2834820"/>
                <a:ext cx="152205" cy="136018"/>
              </a:xfrm>
              <a:prstGeom prst="flowChartConnector">
                <a:avLst/>
              </a:prstGeom>
              <a:solidFill>
                <a:srgbClr val="F75462"/>
              </a:solidFill>
              <a:ln>
                <a:solidFill>
                  <a:srgbClr val="F7625F"/>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86" name="流程图: 接点 85">
                <a:extLst>
                  <a:ext uri="{FF2B5EF4-FFF2-40B4-BE49-F238E27FC236}">
                    <a16:creationId xmlns:a16="http://schemas.microsoft.com/office/drawing/2014/main" id="{1DC1958B-ED40-4960-821C-5046D1C997C4}"/>
                  </a:ext>
                </a:extLst>
              </p:cNvPr>
              <p:cNvSpPr/>
              <p:nvPr/>
            </p:nvSpPr>
            <p:spPr>
              <a:xfrm>
                <a:off x="8780845" y="2834818"/>
                <a:ext cx="152205" cy="136018"/>
              </a:xfrm>
              <a:prstGeom prst="flowChartConnector">
                <a:avLst/>
              </a:prstGeom>
              <a:solidFill>
                <a:srgbClr val="F75462"/>
              </a:solidFill>
              <a:ln>
                <a:solidFill>
                  <a:srgbClr val="F7625F"/>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cxnSp>
            <p:nvCxnSpPr>
              <p:cNvPr id="87" name="直接连接符 86">
                <a:extLst>
                  <a:ext uri="{FF2B5EF4-FFF2-40B4-BE49-F238E27FC236}">
                    <a16:creationId xmlns:a16="http://schemas.microsoft.com/office/drawing/2014/main" id="{98C25014-59C0-4475-BB26-24916E40F619}"/>
                  </a:ext>
                </a:extLst>
              </p:cNvPr>
              <p:cNvCxnSpPr>
                <a:cxnSpLocks/>
              </p:cNvCxnSpPr>
              <p:nvPr/>
            </p:nvCxnSpPr>
            <p:spPr>
              <a:xfrm>
                <a:off x="8324232" y="2222740"/>
                <a:ext cx="0" cy="204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3A391C36-F7E3-4C02-9347-AEAF11CD3643}"/>
                  </a:ext>
                </a:extLst>
              </p:cNvPr>
              <p:cNvCxnSpPr>
                <a:cxnSpLocks/>
              </p:cNvCxnSpPr>
              <p:nvPr/>
            </p:nvCxnSpPr>
            <p:spPr>
              <a:xfrm>
                <a:off x="8704743" y="2222740"/>
                <a:ext cx="0" cy="204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E49633BC-DE91-44C3-BF79-0D78384874B6}"/>
                  </a:ext>
                </a:extLst>
              </p:cNvPr>
              <p:cNvCxnSpPr>
                <a:stCxn id="81" idx="4"/>
              </p:cNvCxnSpPr>
              <p:nvPr/>
            </p:nvCxnSpPr>
            <p:spPr>
              <a:xfrm flipH="1">
                <a:off x="8324231" y="2222740"/>
                <a:ext cx="380512" cy="1831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FA32A8D-05B8-4BDF-9E21-F7C4646EF04A}"/>
                  </a:ext>
                </a:extLst>
              </p:cNvPr>
              <p:cNvCxnSpPr>
                <a:stCxn id="80" idx="4"/>
                <a:endCxn id="83" idx="0"/>
              </p:cNvCxnSpPr>
              <p:nvPr/>
            </p:nvCxnSpPr>
            <p:spPr>
              <a:xfrm>
                <a:off x="8322486" y="2222740"/>
                <a:ext cx="382259" cy="20402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80EA2126-EA89-47B5-BF1A-1F0CD3AFDF41}"/>
                  </a:ext>
                </a:extLst>
              </p:cNvPr>
              <p:cNvCxnSpPr>
                <a:stCxn id="79" idx="4"/>
                <a:endCxn id="80" idx="0"/>
              </p:cNvCxnSpPr>
              <p:nvPr/>
            </p:nvCxnSpPr>
            <p:spPr>
              <a:xfrm flipH="1">
                <a:off x="8322488" y="1860565"/>
                <a:ext cx="191127" cy="2261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4027CB1F-C417-469C-8449-AA21CEBD0BA8}"/>
                  </a:ext>
                </a:extLst>
              </p:cNvPr>
              <p:cNvCxnSpPr>
                <a:stCxn id="79" idx="4"/>
                <a:endCxn id="81" idx="0"/>
              </p:cNvCxnSpPr>
              <p:nvPr/>
            </p:nvCxnSpPr>
            <p:spPr>
              <a:xfrm>
                <a:off x="8513615" y="1860565"/>
                <a:ext cx="191132" cy="2261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AD855FC5-143E-40D4-A623-62739B558D47}"/>
                  </a:ext>
                </a:extLst>
              </p:cNvPr>
              <p:cNvCxnSpPr>
                <a:stCxn id="82" idx="4"/>
                <a:endCxn id="84" idx="0"/>
              </p:cNvCxnSpPr>
              <p:nvPr/>
            </p:nvCxnSpPr>
            <p:spPr>
              <a:xfrm flipH="1">
                <a:off x="8094181" y="2562784"/>
                <a:ext cx="228307" cy="272035"/>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94" name="直接连接符 93">
                <a:extLst>
                  <a:ext uri="{FF2B5EF4-FFF2-40B4-BE49-F238E27FC236}">
                    <a16:creationId xmlns:a16="http://schemas.microsoft.com/office/drawing/2014/main" id="{9E838C1A-C7DB-457B-A612-5F4CEBBFC96B}"/>
                  </a:ext>
                </a:extLst>
              </p:cNvPr>
              <p:cNvCxnSpPr>
                <a:stCxn id="82" idx="4"/>
                <a:endCxn id="85" idx="0"/>
              </p:cNvCxnSpPr>
              <p:nvPr/>
            </p:nvCxnSpPr>
            <p:spPr>
              <a:xfrm>
                <a:off x="8322488" y="2562784"/>
                <a:ext cx="153952" cy="272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24550A2-17F5-4E38-8B13-7E78086D1008}"/>
                  </a:ext>
                </a:extLst>
              </p:cNvPr>
              <p:cNvCxnSpPr>
                <a:stCxn id="82" idx="4"/>
                <a:endCxn id="86" idx="0"/>
              </p:cNvCxnSpPr>
              <p:nvPr/>
            </p:nvCxnSpPr>
            <p:spPr>
              <a:xfrm>
                <a:off x="8322488" y="2562784"/>
                <a:ext cx="534462" cy="272035"/>
              </a:xfrm>
              <a:prstGeom prst="line">
                <a:avLst/>
              </a:prstGeom>
              <a:ln>
                <a:solidFill>
                  <a:srgbClr val="2BA245"/>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79410C37-89F4-40A6-8046-C196B80AF5AD}"/>
                  </a:ext>
                </a:extLst>
              </p:cNvPr>
              <p:cNvCxnSpPr>
                <a:stCxn id="83" idx="4"/>
                <a:endCxn id="85" idx="0"/>
              </p:cNvCxnSpPr>
              <p:nvPr/>
            </p:nvCxnSpPr>
            <p:spPr>
              <a:xfrm flipH="1">
                <a:off x="8476439" y="2562783"/>
                <a:ext cx="228307" cy="272035"/>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97" name="直接连接符 96">
                <a:extLst>
                  <a:ext uri="{FF2B5EF4-FFF2-40B4-BE49-F238E27FC236}">
                    <a16:creationId xmlns:a16="http://schemas.microsoft.com/office/drawing/2014/main" id="{2FE760E7-1C10-4CE1-92E6-F5558735EBC2}"/>
                  </a:ext>
                </a:extLst>
              </p:cNvPr>
              <p:cNvCxnSpPr>
                <a:endCxn id="86" idx="0"/>
              </p:cNvCxnSpPr>
              <p:nvPr/>
            </p:nvCxnSpPr>
            <p:spPr>
              <a:xfrm>
                <a:off x="8701252" y="2583631"/>
                <a:ext cx="155698" cy="25119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98" name="直接连接符 97">
                <a:extLst>
                  <a:ext uri="{FF2B5EF4-FFF2-40B4-BE49-F238E27FC236}">
                    <a16:creationId xmlns:a16="http://schemas.microsoft.com/office/drawing/2014/main" id="{3C771E01-D35C-4D94-A8E5-E22A281221FE}"/>
                  </a:ext>
                </a:extLst>
              </p:cNvPr>
              <p:cNvCxnSpPr/>
              <p:nvPr/>
            </p:nvCxnSpPr>
            <p:spPr>
              <a:xfrm flipH="1">
                <a:off x="8092429" y="2583631"/>
                <a:ext cx="610564" cy="230356"/>
              </a:xfrm>
              <a:prstGeom prst="line">
                <a:avLst/>
              </a:prstGeom>
              <a:ln/>
            </p:spPr>
            <p:style>
              <a:lnRef idx="1">
                <a:schemeClr val="accent3"/>
              </a:lnRef>
              <a:fillRef idx="0">
                <a:schemeClr val="accent3"/>
              </a:fillRef>
              <a:effectRef idx="0">
                <a:schemeClr val="accent3"/>
              </a:effectRef>
              <a:fontRef idx="minor">
                <a:schemeClr val="tx1"/>
              </a:fontRef>
            </p:style>
          </p:cxnSp>
        </p:gr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F8520EC5-C194-44C1-9731-C6B996A917E8}"/>
                    </a:ext>
                  </a:extLst>
                </p:cNvPr>
                <p:cNvSpPr txBox="1"/>
                <p:nvPr/>
              </p:nvSpPr>
              <p:spPr>
                <a:xfrm>
                  <a:off x="6590793" y="5263260"/>
                  <a:ext cx="857756" cy="193971"/>
                </a:xfrm>
                <a:prstGeom prst="rect">
                  <a:avLst/>
                </a:prstGeom>
                <a:solidFill>
                  <a:schemeClr val="accent5">
                    <a:lumMod val="40000"/>
                    <a:lumOff val="60000"/>
                  </a:schemeClr>
                </a:solidFill>
              </p:spPr>
              <p:txBody>
                <a:bodyPr wrap="square" lIns="0" tIns="0" rIns="0" bIns="0" rtlCol="0">
                  <a:spAutoFit/>
                </a:bodyPr>
                <a:lstStyle/>
                <a:p>
                  <a:pPr algn="ctr"/>
                  <a:r>
                    <a:rPr lang="zh-CN" altLang="en-US" sz="1050" dirty="0">
                      <a:latin typeface="+mj-ea"/>
                      <a:ea typeface="+mj-ea"/>
                    </a:rPr>
                    <a:t>网络参数</a:t>
                  </a:r>
                  <a14:m>
                    <m:oMath xmlns:m="http://schemas.openxmlformats.org/officeDocument/2006/math">
                      <m:r>
                        <a:rPr lang="zh-CN" altLang="en-US" sz="1050" i="1" smtClean="0">
                          <a:latin typeface="Cambria Math" panose="02040503050406030204" pitchFamily="18" charset="0"/>
                          <a:ea typeface="+mj-ea"/>
                        </a:rPr>
                        <m:t>𝜙</m:t>
                      </m:r>
                    </m:oMath>
                  </a14:m>
                  <a:endParaRPr lang="zh-CN" altLang="en-US" sz="1050" dirty="0">
                    <a:latin typeface="+mj-ea"/>
                    <a:ea typeface="+mj-ea"/>
                  </a:endParaRPr>
                </a:p>
              </p:txBody>
            </p:sp>
          </mc:Choice>
          <mc:Fallback xmlns="">
            <p:sp>
              <p:nvSpPr>
                <p:cNvPr id="38" name="文本框 37">
                  <a:extLst>
                    <a:ext uri="{FF2B5EF4-FFF2-40B4-BE49-F238E27FC236}">
                      <a16:creationId xmlns:a16="http://schemas.microsoft.com/office/drawing/2014/main" id="{F8520EC5-C194-44C1-9731-C6B996A917E8}"/>
                    </a:ext>
                  </a:extLst>
                </p:cNvPr>
                <p:cNvSpPr txBox="1">
                  <a:spLocks noRot="1" noChangeAspect="1" noMove="1" noResize="1" noEditPoints="1" noAdjustHandles="1" noChangeArrowheads="1" noChangeShapeType="1" noTextEdit="1"/>
                </p:cNvSpPr>
                <p:nvPr/>
              </p:nvSpPr>
              <p:spPr>
                <a:xfrm>
                  <a:off x="6590793" y="5263260"/>
                  <a:ext cx="857756" cy="193971"/>
                </a:xfrm>
                <a:prstGeom prst="rect">
                  <a:avLst/>
                </a:prstGeom>
                <a:blipFill>
                  <a:blip r:embed="rId14"/>
                  <a:stretch>
                    <a:fillRect l="-4132" t="-26923" b="-50000"/>
                  </a:stretch>
                </a:blipFill>
              </p:spPr>
              <p:txBody>
                <a:bodyPr/>
                <a:lstStyle/>
                <a:p>
                  <a:r>
                    <a:rPr lang="zh-CN" altLang="en-US">
                      <a:noFill/>
                    </a:rPr>
                    <a:t> </a:t>
                  </a:r>
                </a:p>
              </p:txBody>
            </p:sp>
          </mc:Fallback>
        </mc:AlternateContent>
        <p:grpSp>
          <p:nvGrpSpPr>
            <p:cNvPr id="39" name="组合 38">
              <a:extLst>
                <a:ext uri="{FF2B5EF4-FFF2-40B4-BE49-F238E27FC236}">
                  <a16:creationId xmlns:a16="http://schemas.microsoft.com/office/drawing/2014/main" id="{23B1CEE0-C60E-46B0-9AC1-5964789ED554}"/>
                </a:ext>
              </a:extLst>
            </p:cNvPr>
            <p:cNvGrpSpPr/>
            <p:nvPr/>
          </p:nvGrpSpPr>
          <p:grpSpPr>
            <a:xfrm>
              <a:off x="6590793" y="2480661"/>
              <a:ext cx="507349" cy="753610"/>
              <a:chOff x="6421679" y="1724547"/>
              <a:chExt cx="913228" cy="1246291"/>
            </a:xfrm>
          </p:grpSpPr>
          <p:sp>
            <p:nvSpPr>
              <p:cNvPr id="60" name="流程图: 接点 59">
                <a:extLst>
                  <a:ext uri="{FF2B5EF4-FFF2-40B4-BE49-F238E27FC236}">
                    <a16:creationId xmlns:a16="http://schemas.microsoft.com/office/drawing/2014/main" id="{57C6D93E-861F-4193-85F7-C45CBB2E5352}"/>
                  </a:ext>
                </a:extLst>
              </p:cNvPr>
              <p:cNvSpPr/>
              <p:nvPr/>
            </p:nvSpPr>
            <p:spPr>
              <a:xfrm>
                <a:off x="6649987" y="2086722"/>
                <a:ext cx="152205" cy="136018"/>
              </a:xfrm>
              <a:prstGeom prst="flowChartConnector">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61" name="流程图: 接点 60">
                <a:extLst>
                  <a:ext uri="{FF2B5EF4-FFF2-40B4-BE49-F238E27FC236}">
                    <a16:creationId xmlns:a16="http://schemas.microsoft.com/office/drawing/2014/main" id="{468326B3-F2CC-427F-8FA5-6E7560FA7571}"/>
                  </a:ext>
                </a:extLst>
              </p:cNvPr>
              <p:cNvSpPr/>
              <p:nvPr/>
            </p:nvSpPr>
            <p:spPr>
              <a:xfrm>
                <a:off x="7030497" y="2086722"/>
                <a:ext cx="152205" cy="136018"/>
              </a:xfrm>
              <a:prstGeom prst="flowChartConnector">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62" name="流程图: 接点 61">
                <a:extLst>
                  <a:ext uri="{FF2B5EF4-FFF2-40B4-BE49-F238E27FC236}">
                    <a16:creationId xmlns:a16="http://schemas.microsoft.com/office/drawing/2014/main" id="{2E2D1DD1-E6D2-4DC7-832A-105F9B7E373D}"/>
                  </a:ext>
                </a:extLst>
              </p:cNvPr>
              <p:cNvSpPr/>
              <p:nvPr/>
            </p:nvSpPr>
            <p:spPr>
              <a:xfrm>
                <a:off x="6649987" y="2426766"/>
                <a:ext cx="152205" cy="136018"/>
              </a:xfrm>
              <a:prstGeom prst="flowChartConnector">
                <a:avLst/>
              </a:prstGeom>
              <a:solidFill>
                <a:schemeClr val="accent1">
                  <a:lumMod val="60000"/>
                  <a:lumOff val="40000"/>
                </a:schemeClr>
              </a:solidFill>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63" name="流程图: 接点 62">
                <a:extLst>
                  <a:ext uri="{FF2B5EF4-FFF2-40B4-BE49-F238E27FC236}">
                    <a16:creationId xmlns:a16="http://schemas.microsoft.com/office/drawing/2014/main" id="{CD035901-B73D-4DD8-B95A-2F423E7295A1}"/>
                  </a:ext>
                </a:extLst>
              </p:cNvPr>
              <p:cNvSpPr/>
              <p:nvPr/>
            </p:nvSpPr>
            <p:spPr>
              <a:xfrm>
                <a:off x="7030497" y="2426766"/>
                <a:ext cx="152205" cy="136018"/>
              </a:xfrm>
              <a:prstGeom prst="flowChartConnector">
                <a:avLst/>
              </a:prstGeom>
              <a:solidFill>
                <a:schemeClr val="accent1">
                  <a:lumMod val="60000"/>
                  <a:lumOff val="40000"/>
                </a:schemeClr>
              </a:solidFill>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64" name="流程图: 接点 63">
                <a:extLst>
                  <a:ext uri="{FF2B5EF4-FFF2-40B4-BE49-F238E27FC236}">
                    <a16:creationId xmlns:a16="http://schemas.microsoft.com/office/drawing/2014/main" id="{83444DBB-8D87-485E-AB4F-AC7BE7759F53}"/>
                  </a:ext>
                </a:extLst>
              </p:cNvPr>
              <p:cNvSpPr/>
              <p:nvPr/>
            </p:nvSpPr>
            <p:spPr>
              <a:xfrm>
                <a:off x="6421679" y="2834820"/>
                <a:ext cx="152205" cy="136018"/>
              </a:xfrm>
              <a:prstGeom prst="flowChartConnector">
                <a:avLst/>
              </a:prstGeom>
              <a:solidFill>
                <a:srgbClr val="00B0F0"/>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65" name="流程图: 接点 64">
                <a:extLst>
                  <a:ext uri="{FF2B5EF4-FFF2-40B4-BE49-F238E27FC236}">
                    <a16:creationId xmlns:a16="http://schemas.microsoft.com/office/drawing/2014/main" id="{C8425D9A-B526-4BE7-9831-FCCBA0640CED}"/>
                  </a:ext>
                </a:extLst>
              </p:cNvPr>
              <p:cNvSpPr/>
              <p:nvPr/>
            </p:nvSpPr>
            <p:spPr>
              <a:xfrm>
                <a:off x="6802190" y="2834820"/>
                <a:ext cx="152205" cy="136018"/>
              </a:xfrm>
              <a:prstGeom prst="flowChartConnector">
                <a:avLst/>
              </a:prstGeom>
              <a:solidFill>
                <a:srgbClr val="00B0F0"/>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66" name="流程图: 接点 65">
                <a:extLst>
                  <a:ext uri="{FF2B5EF4-FFF2-40B4-BE49-F238E27FC236}">
                    <a16:creationId xmlns:a16="http://schemas.microsoft.com/office/drawing/2014/main" id="{E5ED7A33-80C2-405C-8841-6FEEA46C2B21}"/>
                  </a:ext>
                </a:extLst>
              </p:cNvPr>
              <p:cNvSpPr/>
              <p:nvPr/>
            </p:nvSpPr>
            <p:spPr>
              <a:xfrm>
                <a:off x="7182702" y="2834820"/>
                <a:ext cx="152205" cy="136018"/>
              </a:xfrm>
              <a:prstGeom prst="flowChartConnector">
                <a:avLst/>
              </a:prstGeom>
              <a:solidFill>
                <a:srgbClr val="00B0F0"/>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cxnSp>
            <p:nvCxnSpPr>
              <p:cNvPr id="67" name="直接连接符 66">
                <a:extLst>
                  <a:ext uri="{FF2B5EF4-FFF2-40B4-BE49-F238E27FC236}">
                    <a16:creationId xmlns:a16="http://schemas.microsoft.com/office/drawing/2014/main" id="{553C0180-539C-412E-8A6B-CC8E90C6087B}"/>
                  </a:ext>
                </a:extLst>
              </p:cNvPr>
              <p:cNvCxnSpPr>
                <a:cxnSpLocks/>
              </p:cNvCxnSpPr>
              <p:nvPr/>
            </p:nvCxnSpPr>
            <p:spPr>
              <a:xfrm>
                <a:off x="6726085" y="2222740"/>
                <a:ext cx="0" cy="20402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D9E37B43-4232-4E43-AD15-884683583F17}"/>
                  </a:ext>
                </a:extLst>
              </p:cNvPr>
              <p:cNvCxnSpPr>
                <a:cxnSpLocks/>
              </p:cNvCxnSpPr>
              <p:nvPr/>
            </p:nvCxnSpPr>
            <p:spPr>
              <a:xfrm>
                <a:off x="7106597" y="2222740"/>
                <a:ext cx="0" cy="204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ED23ADED-1085-4E88-AEE5-2BA6757D943B}"/>
                  </a:ext>
                </a:extLst>
              </p:cNvPr>
              <p:cNvCxnSpPr>
                <a:stCxn id="60" idx="4"/>
                <a:endCxn id="63" idx="0"/>
              </p:cNvCxnSpPr>
              <p:nvPr/>
            </p:nvCxnSpPr>
            <p:spPr>
              <a:xfrm>
                <a:off x="6726085" y="2222740"/>
                <a:ext cx="380511" cy="20402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6480760E-85C6-49CE-83E3-50C92E474AD4}"/>
                  </a:ext>
                </a:extLst>
              </p:cNvPr>
              <p:cNvCxnSpPr>
                <a:cxnSpLocks/>
                <a:stCxn id="61" idx="4"/>
              </p:cNvCxnSpPr>
              <p:nvPr/>
            </p:nvCxnSpPr>
            <p:spPr>
              <a:xfrm flipH="1">
                <a:off x="6726085" y="2222740"/>
                <a:ext cx="380512" cy="183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C63DCC49-934F-4582-97CD-49A6B6B4FA89}"/>
                  </a:ext>
                </a:extLst>
              </p:cNvPr>
              <p:cNvCxnSpPr>
                <a:cxnSpLocks/>
                <a:stCxn id="78" idx="4"/>
                <a:endCxn id="60" idx="0"/>
              </p:cNvCxnSpPr>
              <p:nvPr/>
            </p:nvCxnSpPr>
            <p:spPr>
              <a:xfrm flipH="1">
                <a:off x="6726090" y="1860565"/>
                <a:ext cx="228306" cy="2261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5B79EA29-5634-4F29-AF01-4FC2FDB76ED8}"/>
                  </a:ext>
                </a:extLst>
              </p:cNvPr>
              <p:cNvCxnSpPr>
                <a:cxnSpLocks/>
                <a:stCxn id="78" idx="4"/>
                <a:endCxn id="61" idx="0"/>
              </p:cNvCxnSpPr>
              <p:nvPr/>
            </p:nvCxnSpPr>
            <p:spPr>
              <a:xfrm>
                <a:off x="6954396" y="1860565"/>
                <a:ext cx="152204" cy="2261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10592A25-CE56-400C-8A24-A72FFB0CC968}"/>
                  </a:ext>
                </a:extLst>
              </p:cNvPr>
              <p:cNvCxnSpPr>
                <a:stCxn id="62" idx="4"/>
                <a:endCxn id="64" idx="0"/>
              </p:cNvCxnSpPr>
              <p:nvPr/>
            </p:nvCxnSpPr>
            <p:spPr>
              <a:xfrm flipH="1">
                <a:off x="6497781" y="2562784"/>
                <a:ext cx="228307" cy="272035"/>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74" name="直接连接符 73">
                <a:extLst>
                  <a:ext uri="{FF2B5EF4-FFF2-40B4-BE49-F238E27FC236}">
                    <a16:creationId xmlns:a16="http://schemas.microsoft.com/office/drawing/2014/main" id="{C6BCF2CA-28DD-469B-8ED4-4B874015B4BC}"/>
                  </a:ext>
                </a:extLst>
              </p:cNvPr>
              <p:cNvCxnSpPr>
                <a:stCxn id="62" idx="4"/>
                <a:endCxn id="65" idx="0"/>
              </p:cNvCxnSpPr>
              <p:nvPr/>
            </p:nvCxnSpPr>
            <p:spPr>
              <a:xfrm>
                <a:off x="6726087" y="2562784"/>
                <a:ext cx="152205" cy="272035"/>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75" name="直接连接符 74">
                <a:extLst>
                  <a:ext uri="{FF2B5EF4-FFF2-40B4-BE49-F238E27FC236}">
                    <a16:creationId xmlns:a16="http://schemas.microsoft.com/office/drawing/2014/main" id="{1AAAA7F5-98A7-4B7E-A10C-8FE8416CAE50}"/>
                  </a:ext>
                </a:extLst>
              </p:cNvPr>
              <p:cNvCxnSpPr>
                <a:stCxn id="62" idx="4"/>
                <a:endCxn id="66" idx="0"/>
              </p:cNvCxnSpPr>
              <p:nvPr/>
            </p:nvCxnSpPr>
            <p:spPr>
              <a:xfrm>
                <a:off x="6726085" y="2562784"/>
                <a:ext cx="532714" cy="272035"/>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76" name="直接连接符 75">
                <a:extLst>
                  <a:ext uri="{FF2B5EF4-FFF2-40B4-BE49-F238E27FC236}">
                    <a16:creationId xmlns:a16="http://schemas.microsoft.com/office/drawing/2014/main" id="{4082D4E0-69CC-4435-9B25-6F4847597E48}"/>
                  </a:ext>
                </a:extLst>
              </p:cNvPr>
              <p:cNvCxnSpPr>
                <a:stCxn id="63" idx="4"/>
              </p:cNvCxnSpPr>
              <p:nvPr/>
            </p:nvCxnSpPr>
            <p:spPr>
              <a:xfrm flipH="1">
                <a:off x="6878293" y="2562784"/>
                <a:ext cx="228307" cy="272035"/>
              </a:xfrm>
              <a:prstGeom prst="line">
                <a:avLst/>
              </a:prstGeom>
              <a:ln>
                <a:solidFill>
                  <a:srgbClr val="2BA245"/>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A7634C08-CA9B-47BA-8E53-28B6BC7A50DF}"/>
                  </a:ext>
                </a:extLst>
              </p:cNvPr>
              <p:cNvCxnSpPr>
                <a:stCxn id="63" idx="4"/>
              </p:cNvCxnSpPr>
              <p:nvPr/>
            </p:nvCxnSpPr>
            <p:spPr>
              <a:xfrm>
                <a:off x="7106600" y="2562784"/>
                <a:ext cx="150457" cy="251196"/>
              </a:xfrm>
              <a:prstGeom prst="line">
                <a:avLst/>
              </a:prstGeom>
              <a:ln/>
            </p:spPr>
            <p:style>
              <a:lnRef idx="1">
                <a:schemeClr val="accent3"/>
              </a:lnRef>
              <a:fillRef idx="0">
                <a:schemeClr val="accent3"/>
              </a:fillRef>
              <a:effectRef idx="0">
                <a:schemeClr val="accent3"/>
              </a:effectRef>
              <a:fontRef idx="minor">
                <a:schemeClr val="tx1"/>
              </a:fontRef>
            </p:style>
          </p:cxnSp>
          <p:sp>
            <p:nvSpPr>
              <p:cNvPr id="78" name="流程图: 接点 77">
                <a:extLst>
                  <a:ext uri="{FF2B5EF4-FFF2-40B4-BE49-F238E27FC236}">
                    <a16:creationId xmlns:a16="http://schemas.microsoft.com/office/drawing/2014/main" id="{EC901E5B-FB28-4DEC-916D-D7311A4E4115}"/>
                  </a:ext>
                </a:extLst>
              </p:cNvPr>
              <p:cNvSpPr/>
              <p:nvPr/>
            </p:nvSpPr>
            <p:spPr>
              <a:xfrm>
                <a:off x="6878293" y="1724547"/>
                <a:ext cx="152205" cy="136018"/>
              </a:xfrm>
              <a:prstGeom prst="flowChartConnector">
                <a:avLst/>
              </a:prstGeom>
              <a:solidFill>
                <a:srgbClr val="FFBE00"/>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gr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D849C53C-C29C-407C-8339-E42B5CD1395C}"/>
                    </a:ext>
                  </a:extLst>
                </p:cNvPr>
                <p:cNvSpPr txBox="1"/>
                <p:nvPr/>
              </p:nvSpPr>
              <p:spPr>
                <a:xfrm>
                  <a:off x="7361581" y="2740787"/>
                  <a:ext cx="2080591" cy="535499"/>
                </a:xfrm>
                <a:prstGeom prst="rect">
                  <a:avLst/>
                </a:prstGeom>
                <a:solidFill>
                  <a:schemeClr val="accent5">
                    <a:lumMod val="40000"/>
                    <a:lumOff val="60000"/>
                  </a:schemeClr>
                </a:solidFill>
              </p:spPr>
              <p:txBody>
                <a:bodyPr wrap="square" rtlCol="0">
                  <a:spAutoFit/>
                </a:bodyPr>
                <a:lstStyle/>
                <a:p>
                  <a:pPr algn="ctr"/>
                  <a:r>
                    <a:rPr lang="zh-CN" altLang="en-US" sz="1100" dirty="0">
                      <a:latin typeface="+mj-ea"/>
                      <a:ea typeface="+mj-ea"/>
                    </a:rPr>
                    <a:t>模型训练，参数更新</a:t>
                  </a:r>
                  <a:endParaRPr lang="en-US" altLang="zh-CN" sz="1100" dirty="0">
                    <a:latin typeface="+mj-ea"/>
                    <a:ea typeface="+mj-ea"/>
                  </a:endParaRPr>
                </a:p>
                <a:p>
                  <a:pPr algn="ctr"/>
                  <a14:m>
                    <m:oMathPara xmlns:m="http://schemas.openxmlformats.org/officeDocument/2006/math">
                      <m:oMathParaPr>
                        <m:jc m:val="centerGroup"/>
                      </m:oMathParaPr>
                      <m:oMath xmlns:m="http://schemas.openxmlformats.org/officeDocument/2006/math">
                        <m:sSub>
                          <m:sSubPr>
                            <m:ctrlPr>
                              <a:rPr lang="en-US" altLang="zh-CN" sz="1100" i="1">
                                <a:latin typeface="Cambria Math" panose="02040503050406030204" pitchFamily="18" charset="0"/>
                                <a:ea typeface="+mj-ea"/>
                              </a:rPr>
                            </m:ctrlPr>
                          </m:sSubPr>
                          <m:e>
                            <m:r>
                              <a:rPr lang="zh-CN" altLang="en-US" sz="1100" i="1">
                                <a:latin typeface="Cambria Math" panose="02040503050406030204" pitchFamily="18" charset="0"/>
                                <a:ea typeface="+mj-ea"/>
                              </a:rPr>
                              <m:t>𝜙</m:t>
                            </m:r>
                          </m:e>
                          <m:sub>
                            <m:r>
                              <a:rPr lang="en-US" altLang="zh-CN" sz="1100" i="1">
                                <a:latin typeface="Cambria Math" panose="02040503050406030204" pitchFamily="18" charset="0"/>
                                <a:ea typeface="+mj-ea"/>
                              </a:rPr>
                              <m:t>1</m:t>
                            </m:r>
                          </m:sub>
                        </m:sSub>
                        <m:r>
                          <a:rPr lang="en-US" altLang="zh-CN" sz="1100" i="1">
                            <a:latin typeface="Cambria Math" panose="02040503050406030204" pitchFamily="18" charset="0"/>
                            <a:ea typeface="+mj-ea"/>
                          </a:rPr>
                          <m:t>=</m:t>
                        </m:r>
                        <m:sSub>
                          <m:sSubPr>
                            <m:ctrlPr>
                              <a:rPr lang="en-US" altLang="zh-CN" sz="1100" i="1">
                                <a:latin typeface="Cambria Math" panose="02040503050406030204" pitchFamily="18" charset="0"/>
                                <a:ea typeface="+mj-ea"/>
                              </a:rPr>
                            </m:ctrlPr>
                          </m:sSubPr>
                          <m:e>
                            <m:r>
                              <a:rPr lang="zh-CN" altLang="en-US" sz="1100" i="1">
                                <a:latin typeface="Cambria Math" panose="02040503050406030204" pitchFamily="18" charset="0"/>
                                <a:ea typeface="+mj-ea"/>
                              </a:rPr>
                              <m:t>𝜙</m:t>
                            </m:r>
                          </m:e>
                          <m:sub>
                            <m:r>
                              <a:rPr lang="en-US" altLang="zh-CN" sz="1100" i="1">
                                <a:latin typeface="Cambria Math" panose="02040503050406030204" pitchFamily="18" charset="0"/>
                                <a:ea typeface="+mj-ea"/>
                              </a:rPr>
                              <m:t>1</m:t>
                            </m:r>
                          </m:sub>
                        </m:sSub>
                        <m:r>
                          <a:rPr lang="en-US" altLang="zh-CN" sz="1100" i="1">
                            <a:latin typeface="Cambria Math" panose="02040503050406030204" pitchFamily="18" charset="0"/>
                            <a:ea typeface="+mj-ea"/>
                          </a:rPr>
                          <m:t>−</m:t>
                        </m:r>
                        <m:r>
                          <a:rPr lang="zh-CN" altLang="en-US" sz="1100" i="1">
                            <a:latin typeface="Cambria Math" panose="02040503050406030204" pitchFamily="18" charset="0"/>
                            <a:ea typeface="+mj-ea"/>
                          </a:rPr>
                          <m:t>𝛼</m:t>
                        </m:r>
                        <m:sSub>
                          <m:sSubPr>
                            <m:ctrlPr>
                              <a:rPr lang="en-US" altLang="zh-CN" sz="1100" i="1">
                                <a:latin typeface="Cambria Math" panose="02040503050406030204" pitchFamily="18" charset="0"/>
                                <a:ea typeface="+mj-ea"/>
                              </a:rPr>
                            </m:ctrlPr>
                          </m:sSubPr>
                          <m:e>
                            <m:r>
                              <m:rPr>
                                <m:sty m:val="p"/>
                              </m:rPr>
                              <a:rPr lang="en-US" altLang="zh-CN" sz="1100" i="1">
                                <a:latin typeface="Cambria Math" panose="02040503050406030204" pitchFamily="18" charset="0"/>
                                <a:ea typeface="+mj-ea"/>
                              </a:rPr>
                              <m:t>∇</m:t>
                            </m:r>
                          </m:e>
                          <m:sub>
                            <m:sSub>
                              <m:sSubPr>
                                <m:ctrlPr>
                                  <a:rPr lang="en-US" altLang="zh-CN" sz="1100" i="1">
                                    <a:latin typeface="Cambria Math" panose="02040503050406030204" pitchFamily="18" charset="0"/>
                                    <a:ea typeface="+mj-ea"/>
                                  </a:rPr>
                                </m:ctrlPr>
                              </m:sSubPr>
                              <m:e>
                                <m:r>
                                  <a:rPr lang="zh-CN" altLang="en-US" sz="1100" i="1">
                                    <a:latin typeface="Cambria Math" panose="02040503050406030204" pitchFamily="18" charset="0"/>
                                    <a:ea typeface="+mj-ea"/>
                                  </a:rPr>
                                  <m:t>𝜙</m:t>
                                </m:r>
                              </m:e>
                              <m:sub>
                                <m:r>
                                  <a:rPr lang="en-US" altLang="zh-CN" sz="1100" i="1">
                                    <a:latin typeface="Cambria Math" panose="02040503050406030204" pitchFamily="18" charset="0"/>
                                    <a:ea typeface="+mj-ea"/>
                                  </a:rPr>
                                  <m:t>1</m:t>
                                </m:r>
                              </m:sub>
                            </m:sSub>
                          </m:sub>
                        </m:sSub>
                        <m:sSub>
                          <m:sSubPr>
                            <m:ctrlPr>
                              <a:rPr lang="en-US" altLang="zh-CN" sz="1100" i="1">
                                <a:latin typeface="Cambria Math" panose="02040503050406030204" pitchFamily="18" charset="0"/>
                                <a:ea typeface="+mj-ea"/>
                              </a:rPr>
                            </m:ctrlPr>
                          </m:sSubPr>
                          <m:e>
                            <m:r>
                              <a:rPr lang="en-US" altLang="zh-CN" sz="1100" i="1">
                                <a:latin typeface="Cambria Math" panose="02040503050406030204" pitchFamily="18" charset="0"/>
                                <a:ea typeface="+mj-ea"/>
                              </a:rPr>
                              <m:t>𝐿</m:t>
                            </m:r>
                          </m:e>
                          <m:sub>
                            <m:sSub>
                              <m:sSubPr>
                                <m:ctrlPr>
                                  <a:rPr lang="en-US" altLang="zh-CN" sz="1100" i="1" smtClean="0">
                                    <a:latin typeface="Cambria Math" panose="02040503050406030204" pitchFamily="18" charset="0"/>
                                    <a:ea typeface="+mj-ea"/>
                                  </a:rPr>
                                </m:ctrlPr>
                              </m:sSubPr>
                              <m:e>
                                <m:r>
                                  <a:rPr lang="en-US" altLang="zh-CN" sz="1100" b="0" i="1" smtClean="0">
                                    <a:latin typeface="Cambria Math" panose="02040503050406030204" pitchFamily="18" charset="0"/>
                                    <a:ea typeface="+mj-ea"/>
                                  </a:rPr>
                                  <m:t>𝑇</m:t>
                                </m:r>
                              </m:e>
                              <m:sub>
                                <m:r>
                                  <a:rPr lang="en-US" altLang="zh-CN" sz="1100" b="0" i="1" smtClean="0">
                                    <a:latin typeface="Cambria Math" panose="02040503050406030204" pitchFamily="18" charset="0"/>
                                    <a:ea typeface="+mj-ea"/>
                                  </a:rPr>
                                  <m:t>1</m:t>
                                </m:r>
                              </m:sub>
                            </m:sSub>
                          </m:sub>
                        </m:sSub>
                        <m:r>
                          <a:rPr lang="en-US" altLang="zh-CN" sz="1100" i="1">
                            <a:latin typeface="Cambria Math" panose="02040503050406030204" pitchFamily="18" charset="0"/>
                            <a:ea typeface="+mj-ea"/>
                          </a:rPr>
                          <m:t>(</m:t>
                        </m:r>
                        <m:sSub>
                          <m:sSubPr>
                            <m:ctrlPr>
                              <a:rPr lang="en-US" altLang="zh-CN" sz="1100" i="1">
                                <a:latin typeface="Cambria Math" panose="02040503050406030204" pitchFamily="18" charset="0"/>
                                <a:ea typeface="+mj-ea"/>
                              </a:rPr>
                            </m:ctrlPr>
                          </m:sSubPr>
                          <m:e>
                            <m:r>
                              <a:rPr lang="zh-CN" altLang="en-US" sz="1100" i="1">
                                <a:latin typeface="Cambria Math" panose="02040503050406030204" pitchFamily="18" charset="0"/>
                                <a:ea typeface="+mj-ea"/>
                              </a:rPr>
                              <m:t>𝜙</m:t>
                            </m:r>
                          </m:e>
                          <m:sub>
                            <m:r>
                              <a:rPr lang="en-US" altLang="zh-CN" sz="1100" i="1">
                                <a:latin typeface="Cambria Math" panose="02040503050406030204" pitchFamily="18" charset="0"/>
                                <a:ea typeface="+mj-ea"/>
                              </a:rPr>
                              <m:t>1</m:t>
                            </m:r>
                          </m:sub>
                        </m:sSub>
                        <m:r>
                          <a:rPr lang="en-US" altLang="zh-CN" sz="1100" i="1">
                            <a:latin typeface="Cambria Math" panose="02040503050406030204" pitchFamily="18" charset="0"/>
                            <a:ea typeface="+mj-ea"/>
                          </a:rPr>
                          <m:t>)</m:t>
                        </m:r>
                      </m:oMath>
                    </m:oMathPara>
                  </a14:m>
                  <a:endParaRPr lang="zh-CN" altLang="en-US" sz="1100" dirty="0">
                    <a:latin typeface="+mj-ea"/>
                    <a:ea typeface="+mj-ea"/>
                  </a:endParaRPr>
                </a:p>
              </p:txBody>
            </p:sp>
          </mc:Choice>
          <mc:Fallback xmlns="">
            <p:sp>
              <p:nvSpPr>
                <p:cNvPr id="40" name="文本框 39">
                  <a:extLst>
                    <a:ext uri="{FF2B5EF4-FFF2-40B4-BE49-F238E27FC236}">
                      <a16:creationId xmlns:a16="http://schemas.microsoft.com/office/drawing/2014/main" id="{D849C53C-C29C-407C-8339-E42B5CD1395C}"/>
                    </a:ext>
                  </a:extLst>
                </p:cNvPr>
                <p:cNvSpPr txBox="1">
                  <a:spLocks noRot="1" noChangeAspect="1" noMove="1" noResize="1" noEditPoints="1" noAdjustHandles="1" noChangeArrowheads="1" noChangeShapeType="1" noTextEdit="1"/>
                </p:cNvSpPr>
                <p:nvPr/>
              </p:nvSpPr>
              <p:spPr>
                <a:xfrm>
                  <a:off x="7361581" y="2740787"/>
                  <a:ext cx="2080591" cy="535499"/>
                </a:xfrm>
                <a:prstGeom prst="rect">
                  <a:avLst/>
                </a:prstGeom>
                <a:blipFill>
                  <a:blip r:embed="rId15"/>
                  <a:stretch>
                    <a:fillRect b="-1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8DB5D62B-6B8C-4617-BB49-0704AE31C3A5}"/>
                    </a:ext>
                  </a:extLst>
                </p:cNvPr>
                <p:cNvSpPr/>
                <p:nvPr/>
              </p:nvSpPr>
              <p:spPr>
                <a:xfrm>
                  <a:off x="6512222" y="3220700"/>
                  <a:ext cx="712375"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zh-CN" altLang="en-US" sz="1200" i="1" smtClean="0">
                                <a:latin typeface="Cambria Math" panose="02040503050406030204" pitchFamily="18" charset="0"/>
                              </a:rPr>
                              <m:t>𝜙</m:t>
                            </m:r>
                          </m:e>
                          <m:sub>
                            <m:r>
                              <a:rPr lang="en-US" altLang="zh-CN" sz="1200" b="0" i="1" smtClean="0">
                                <a:latin typeface="Cambria Math" panose="02040503050406030204" pitchFamily="18" charset="0"/>
                              </a:rPr>
                              <m:t>1</m:t>
                            </m:r>
                          </m:sub>
                        </m:sSub>
                        <m:r>
                          <a:rPr lang="en-US" altLang="zh-CN" sz="1200" b="0" i="1" smtClean="0">
                            <a:latin typeface="Cambria Math" panose="02040503050406030204" pitchFamily="18" charset="0"/>
                          </a:rPr>
                          <m:t>=</m:t>
                        </m:r>
                        <m:r>
                          <a:rPr lang="zh-CN" altLang="en-US" sz="1200" i="1">
                            <a:latin typeface="Cambria Math" panose="02040503050406030204" pitchFamily="18" charset="0"/>
                          </a:rPr>
                          <m:t>𝜙</m:t>
                        </m:r>
                      </m:oMath>
                    </m:oMathPara>
                  </a14:m>
                  <a:endParaRPr lang="zh-CN" altLang="en-US" sz="1200" dirty="0"/>
                </a:p>
              </p:txBody>
            </p:sp>
          </mc:Choice>
          <mc:Fallback xmlns="">
            <p:sp>
              <p:nvSpPr>
                <p:cNvPr id="41" name="矩形 40">
                  <a:extLst>
                    <a:ext uri="{FF2B5EF4-FFF2-40B4-BE49-F238E27FC236}">
                      <a16:creationId xmlns:a16="http://schemas.microsoft.com/office/drawing/2014/main" id="{8DB5D62B-6B8C-4617-BB49-0704AE31C3A5}"/>
                    </a:ext>
                  </a:extLst>
                </p:cNvPr>
                <p:cNvSpPr>
                  <a:spLocks noRot="1" noChangeAspect="1" noMove="1" noResize="1" noEditPoints="1" noAdjustHandles="1" noChangeArrowheads="1" noChangeShapeType="1" noTextEdit="1"/>
                </p:cNvSpPr>
                <p:nvPr/>
              </p:nvSpPr>
              <p:spPr>
                <a:xfrm>
                  <a:off x="6512222" y="3220700"/>
                  <a:ext cx="712375" cy="276999"/>
                </a:xfrm>
                <a:prstGeom prst="rect">
                  <a:avLst/>
                </a:prstGeom>
                <a:blipFill>
                  <a:blip r:embed="rId16"/>
                  <a:stretch>
                    <a:fillRect r="-5000" b="-26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8705BED6-D625-444B-B48B-E27083D19A69}"/>
                    </a:ext>
                  </a:extLst>
                </p:cNvPr>
                <p:cNvSpPr/>
                <p:nvPr/>
              </p:nvSpPr>
              <p:spPr>
                <a:xfrm>
                  <a:off x="6526640" y="4518069"/>
                  <a:ext cx="71987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zh-CN" altLang="en-US" sz="1200" i="1" smtClean="0">
                                <a:latin typeface="Cambria Math" panose="02040503050406030204" pitchFamily="18" charset="0"/>
                              </a:rPr>
                              <m:t>𝜙</m:t>
                            </m:r>
                          </m:e>
                          <m:sub>
                            <m:r>
                              <a:rPr lang="en-US" altLang="zh-CN" sz="1200" b="0" i="1" smtClean="0">
                                <a:latin typeface="Cambria Math" panose="02040503050406030204" pitchFamily="18" charset="0"/>
                              </a:rPr>
                              <m:t>𝑛</m:t>
                            </m:r>
                          </m:sub>
                        </m:sSub>
                        <m:r>
                          <a:rPr lang="en-US" altLang="zh-CN" sz="1200" b="0" i="1" smtClean="0">
                            <a:latin typeface="Cambria Math" panose="02040503050406030204" pitchFamily="18" charset="0"/>
                          </a:rPr>
                          <m:t>=</m:t>
                        </m:r>
                        <m:r>
                          <a:rPr lang="zh-CN" altLang="en-US" sz="1200" i="1">
                            <a:latin typeface="Cambria Math" panose="02040503050406030204" pitchFamily="18" charset="0"/>
                          </a:rPr>
                          <m:t>𝜙</m:t>
                        </m:r>
                      </m:oMath>
                    </m:oMathPara>
                  </a14:m>
                  <a:endParaRPr lang="zh-CN" altLang="en-US" sz="1200" dirty="0"/>
                </a:p>
              </p:txBody>
            </p:sp>
          </mc:Choice>
          <mc:Fallback xmlns="">
            <p:sp>
              <p:nvSpPr>
                <p:cNvPr id="42" name="矩形 41">
                  <a:extLst>
                    <a:ext uri="{FF2B5EF4-FFF2-40B4-BE49-F238E27FC236}">
                      <a16:creationId xmlns:a16="http://schemas.microsoft.com/office/drawing/2014/main" id="{8705BED6-D625-444B-B48B-E27083D19A69}"/>
                    </a:ext>
                  </a:extLst>
                </p:cNvPr>
                <p:cNvSpPr>
                  <a:spLocks noRot="1" noChangeAspect="1" noMove="1" noResize="1" noEditPoints="1" noAdjustHandles="1" noChangeArrowheads="1" noChangeShapeType="1" noTextEdit="1"/>
                </p:cNvSpPr>
                <p:nvPr/>
              </p:nvSpPr>
              <p:spPr>
                <a:xfrm>
                  <a:off x="6526640" y="4518069"/>
                  <a:ext cx="719876" cy="276999"/>
                </a:xfrm>
                <a:prstGeom prst="rect">
                  <a:avLst/>
                </a:prstGeom>
                <a:blipFill>
                  <a:blip r:embed="rId17"/>
                  <a:stretch>
                    <a:fillRect r="-4950" b="-26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11E8C18-E007-479D-9F90-E663B221F57B}"/>
                    </a:ext>
                  </a:extLst>
                </p:cNvPr>
                <p:cNvSpPr txBox="1"/>
                <p:nvPr/>
              </p:nvSpPr>
              <p:spPr>
                <a:xfrm>
                  <a:off x="7390270" y="3943817"/>
                  <a:ext cx="2080590" cy="535499"/>
                </a:xfrm>
                <a:prstGeom prst="rect">
                  <a:avLst/>
                </a:prstGeom>
                <a:solidFill>
                  <a:schemeClr val="accent5">
                    <a:lumMod val="40000"/>
                    <a:lumOff val="60000"/>
                  </a:schemeClr>
                </a:solidFill>
              </p:spPr>
              <p:txBody>
                <a:bodyPr wrap="square" rtlCol="0">
                  <a:spAutoFit/>
                </a:bodyPr>
                <a:lstStyle/>
                <a:p>
                  <a:pPr algn="ctr"/>
                  <a:r>
                    <a:rPr lang="zh-CN" altLang="en-US" sz="1100" dirty="0">
                      <a:latin typeface="+mj-ea"/>
                      <a:ea typeface="+mj-ea"/>
                    </a:rPr>
                    <a:t>模型训练，参数更新</a:t>
                  </a:r>
                  <a:endParaRPr lang="en-US" altLang="zh-CN" sz="1100" dirty="0">
                    <a:latin typeface="+mj-ea"/>
                    <a:ea typeface="+mj-ea"/>
                  </a:endParaRPr>
                </a:p>
                <a:p>
                  <a:pPr algn="ctr"/>
                  <a14:m>
                    <m:oMathPara xmlns:m="http://schemas.openxmlformats.org/officeDocument/2006/math">
                      <m:oMathParaPr>
                        <m:jc m:val="centerGroup"/>
                      </m:oMathParaPr>
                      <m:oMath xmlns:m="http://schemas.openxmlformats.org/officeDocument/2006/math">
                        <m:sSub>
                          <m:sSubPr>
                            <m:ctrlPr>
                              <a:rPr lang="en-US" altLang="zh-CN" sz="1100" i="1">
                                <a:latin typeface="Cambria Math" panose="02040503050406030204" pitchFamily="18" charset="0"/>
                                <a:ea typeface="+mj-ea"/>
                              </a:rPr>
                            </m:ctrlPr>
                          </m:sSubPr>
                          <m:e>
                            <m:r>
                              <a:rPr lang="zh-CN" altLang="en-US" sz="1100" i="1">
                                <a:latin typeface="Cambria Math" panose="02040503050406030204" pitchFamily="18" charset="0"/>
                                <a:ea typeface="+mj-ea"/>
                              </a:rPr>
                              <m:t>𝜙</m:t>
                            </m:r>
                          </m:e>
                          <m:sub>
                            <m:r>
                              <a:rPr lang="en-US" altLang="zh-CN" sz="1100" b="0" i="1" smtClean="0">
                                <a:latin typeface="Cambria Math" panose="02040503050406030204" pitchFamily="18" charset="0"/>
                                <a:ea typeface="+mj-ea"/>
                              </a:rPr>
                              <m:t>𝑛</m:t>
                            </m:r>
                          </m:sub>
                        </m:sSub>
                        <m:r>
                          <a:rPr lang="en-US" altLang="zh-CN" sz="1100" i="1">
                            <a:latin typeface="Cambria Math" panose="02040503050406030204" pitchFamily="18" charset="0"/>
                            <a:ea typeface="+mj-ea"/>
                          </a:rPr>
                          <m:t>=</m:t>
                        </m:r>
                        <m:sSub>
                          <m:sSubPr>
                            <m:ctrlPr>
                              <a:rPr lang="en-US" altLang="zh-CN" sz="1100" i="1">
                                <a:latin typeface="Cambria Math" panose="02040503050406030204" pitchFamily="18" charset="0"/>
                                <a:ea typeface="+mj-ea"/>
                              </a:rPr>
                            </m:ctrlPr>
                          </m:sSubPr>
                          <m:e>
                            <m:r>
                              <a:rPr lang="zh-CN" altLang="en-US" sz="1100" i="1">
                                <a:latin typeface="Cambria Math" panose="02040503050406030204" pitchFamily="18" charset="0"/>
                                <a:ea typeface="+mj-ea"/>
                              </a:rPr>
                              <m:t>𝜙</m:t>
                            </m:r>
                          </m:e>
                          <m:sub>
                            <m:r>
                              <a:rPr lang="en-US" altLang="zh-CN" sz="1100" b="0" i="1" smtClean="0">
                                <a:latin typeface="Cambria Math" panose="02040503050406030204" pitchFamily="18" charset="0"/>
                                <a:ea typeface="+mj-ea"/>
                              </a:rPr>
                              <m:t>𝑛</m:t>
                            </m:r>
                          </m:sub>
                        </m:sSub>
                        <m:r>
                          <a:rPr lang="en-US" altLang="zh-CN" sz="1100" i="1">
                            <a:latin typeface="Cambria Math" panose="02040503050406030204" pitchFamily="18" charset="0"/>
                            <a:ea typeface="+mj-ea"/>
                          </a:rPr>
                          <m:t>−</m:t>
                        </m:r>
                        <m:r>
                          <a:rPr lang="zh-CN" altLang="en-US" sz="1100" i="1">
                            <a:latin typeface="Cambria Math" panose="02040503050406030204" pitchFamily="18" charset="0"/>
                            <a:ea typeface="+mj-ea"/>
                          </a:rPr>
                          <m:t>𝛼</m:t>
                        </m:r>
                        <m:sSub>
                          <m:sSubPr>
                            <m:ctrlPr>
                              <a:rPr lang="en-US" altLang="zh-CN" sz="1100" i="1">
                                <a:latin typeface="Cambria Math" panose="02040503050406030204" pitchFamily="18" charset="0"/>
                                <a:ea typeface="+mj-ea"/>
                              </a:rPr>
                            </m:ctrlPr>
                          </m:sSubPr>
                          <m:e>
                            <m:r>
                              <m:rPr>
                                <m:sty m:val="p"/>
                              </m:rPr>
                              <a:rPr lang="en-US" altLang="zh-CN" sz="1100" i="1">
                                <a:latin typeface="Cambria Math" panose="02040503050406030204" pitchFamily="18" charset="0"/>
                                <a:ea typeface="+mj-ea"/>
                              </a:rPr>
                              <m:t>∇</m:t>
                            </m:r>
                          </m:e>
                          <m:sub>
                            <m:sSub>
                              <m:sSubPr>
                                <m:ctrlPr>
                                  <a:rPr lang="en-US" altLang="zh-CN" sz="1100" i="1">
                                    <a:latin typeface="Cambria Math" panose="02040503050406030204" pitchFamily="18" charset="0"/>
                                    <a:ea typeface="+mj-ea"/>
                                  </a:rPr>
                                </m:ctrlPr>
                              </m:sSubPr>
                              <m:e>
                                <m:r>
                                  <a:rPr lang="zh-CN" altLang="en-US" sz="1100" i="1">
                                    <a:latin typeface="Cambria Math" panose="02040503050406030204" pitchFamily="18" charset="0"/>
                                    <a:ea typeface="+mj-ea"/>
                                  </a:rPr>
                                  <m:t>𝜙</m:t>
                                </m:r>
                              </m:e>
                              <m:sub>
                                <m:r>
                                  <a:rPr lang="en-US" altLang="zh-CN" sz="1100" b="0" i="1" smtClean="0">
                                    <a:latin typeface="Cambria Math" panose="02040503050406030204" pitchFamily="18" charset="0"/>
                                    <a:ea typeface="+mj-ea"/>
                                  </a:rPr>
                                  <m:t>𝑛</m:t>
                                </m:r>
                              </m:sub>
                            </m:sSub>
                          </m:sub>
                        </m:sSub>
                        <m:sSub>
                          <m:sSubPr>
                            <m:ctrlPr>
                              <a:rPr lang="en-US" altLang="zh-CN" sz="1100" i="1">
                                <a:latin typeface="Cambria Math" panose="02040503050406030204" pitchFamily="18" charset="0"/>
                                <a:ea typeface="+mj-ea"/>
                              </a:rPr>
                            </m:ctrlPr>
                          </m:sSubPr>
                          <m:e>
                            <m:r>
                              <a:rPr lang="en-US" altLang="zh-CN" sz="1100" i="1">
                                <a:latin typeface="Cambria Math" panose="02040503050406030204" pitchFamily="18" charset="0"/>
                                <a:ea typeface="+mj-ea"/>
                              </a:rPr>
                              <m:t>𝐿</m:t>
                            </m:r>
                          </m:e>
                          <m:sub>
                            <m:sSub>
                              <m:sSubPr>
                                <m:ctrlPr>
                                  <a:rPr lang="en-US" altLang="zh-CN" sz="1100" i="1" smtClean="0">
                                    <a:latin typeface="Cambria Math" panose="02040503050406030204" pitchFamily="18" charset="0"/>
                                    <a:ea typeface="+mj-ea"/>
                                  </a:rPr>
                                </m:ctrlPr>
                              </m:sSubPr>
                              <m:e>
                                <m:r>
                                  <a:rPr lang="en-US" altLang="zh-CN" sz="1100" b="0" i="1" smtClean="0">
                                    <a:latin typeface="Cambria Math" panose="02040503050406030204" pitchFamily="18" charset="0"/>
                                    <a:ea typeface="+mj-ea"/>
                                  </a:rPr>
                                  <m:t>𝑇</m:t>
                                </m:r>
                              </m:e>
                              <m:sub>
                                <m:r>
                                  <a:rPr lang="en-US" altLang="zh-CN" sz="1100" b="0" i="1" smtClean="0">
                                    <a:latin typeface="Cambria Math" panose="02040503050406030204" pitchFamily="18" charset="0"/>
                                    <a:ea typeface="+mj-ea"/>
                                  </a:rPr>
                                  <m:t>𝑛</m:t>
                                </m:r>
                              </m:sub>
                            </m:sSub>
                          </m:sub>
                        </m:sSub>
                        <m:r>
                          <a:rPr lang="en-US" altLang="zh-CN" sz="1100" i="1">
                            <a:latin typeface="Cambria Math" panose="02040503050406030204" pitchFamily="18" charset="0"/>
                            <a:ea typeface="+mj-ea"/>
                          </a:rPr>
                          <m:t>(</m:t>
                        </m:r>
                        <m:sSub>
                          <m:sSubPr>
                            <m:ctrlPr>
                              <a:rPr lang="en-US" altLang="zh-CN" sz="1100" i="1">
                                <a:latin typeface="Cambria Math" panose="02040503050406030204" pitchFamily="18" charset="0"/>
                                <a:ea typeface="+mj-ea"/>
                              </a:rPr>
                            </m:ctrlPr>
                          </m:sSubPr>
                          <m:e>
                            <m:r>
                              <a:rPr lang="zh-CN" altLang="en-US" sz="1100" i="1">
                                <a:latin typeface="Cambria Math" panose="02040503050406030204" pitchFamily="18" charset="0"/>
                                <a:ea typeface="+mj-ea"/>
                              </a:rPr>
                              <m:t>𝜙</m:t>
                            </m:r>
                          </m:e>
                          <m:sub>
                            <m:r>
                              <a:rPr lang="en-US" altLang="zh-CN" sz="1100" b="0" i="1" smtClean="0">
                                <a:latin typeface="Cambria Math" panose="02040503050406030204" pitchFamily="18" charset="0"/>
                                <a:ea typeface="+mj-ea"/>
                              </a:rPr>
                              <m:t>𝑛</m:t>
                            </m:r>
                          </m:sub>
                        </m:sSub>
                        <m:r>
                          <a:rPr lang="en-US" altLang="zh-CN" sz="1100" i="1">
                            <a:latin typeface="Cambria Math" panose="02040503050406030204" pitchFamily="18" charset="0"/>
                            <a:ea typeface="+mj-ea"/>
                          </a:rPr>
                          <m:t>)</m:t>
                        </m:r>
                      </m:oMath>
                    </m:oMathPara>
                  </a14:m>
                  <a:endParaRPr lang="zh-CN" altLang="en-US" sz="1100" dirty="0">
                    <a:latin typeface="+mj-ea"/>
                    <a:ea typeface="+mj-ea"/>
                  </a:endParaRPr>
                </a:p>
              </p:txBody>
            </p:sp>
          </mc:Choice>
          <mc:Fallback xmlns="">
            <p:sp>
              <p:nvSpPr>
                <p:cNvPr id="43" name="文本框 42">
                  <a:extLst>
                    <a:ext uri="{FF2B5EF4-FFF2-40B4-BE49-F238E27FC236}">
                      <a16:creationId xmlns:a16="http://schemas.microsoft.com/office/drawing/2014/main" id="{E11E8C18-E007-479D-9F90-E663B221F57B}"/>
                    </a:ext>
                  </a:extLst>
                </p:cNvPr>
                <p:cNvSpPr txBox="1">
                  <a:spLocks noRot="1" noChangeAspect="1" noMove="1" noResize="1" noEditPoints="1" noAdjustHandles="1" noChangeArrowheads="1" noChangeShapeType="1" noTextEdit="1"/>
                </p:cNvSpPr>
                <p:nvPr/>
              </p:nvSpPr>
              <p:spPr>
                <a:xfrm>
                  <a:off x="7390270" y="3943817"/>
                  <a:ext cx="2080590" cy="535499"/>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7E6F2638-E286-4243-8FB1-58F9B0211443}"/>
                    </a:ext>
                  </a:extLst>
                </p:cNvPr>
                <p:cNvSpPr txBox="1"/>
                <p:nvPr/>
              </p:nvSpPr>
              <p:spPr>
                <a:xfrm>
                  <a:off x="9875334" y="2650458"/>
                  <a:ext cx="805560" cy="720464"/>
                </a:xfrm>
                <a:prstGeom prst="rect">
                  <a:avLst/>
                </a:prstGeom>
                <a:solidFill>
                  <a:schemeClr val="accent5">
                    <a:lumMod val="40000"/>
                    <a:lumOff val="60000"/>
                  </a:schemeClr>
                </a:solidFill>
              </p:spPr>
              <p:txBody>
                <a:bodyPr wrap="square" rtlCol="0">
                  <a:spAutoFit/>
                </a:bodyPr>
                <a:lstStyle/>
                <a:p>
                  <a:pPr algn="ctr"/>
                  <a:r>
                    <a:rPr lang="zh-CN" altLang="en-US" sz="1100" dirty="0">
                      <a:ea typeface="+mj-ea"/>
                    </a:rPr>
                    <a:t>训练</a:t>
                  </a:r>
                  <a:r>
                    <a:rPr lang="zh-CN" altLang="en-US" sz="1100" i="0" dirty="0">
                      <a:latin typeface="+mj-lt"/>
                      <a:ea typeface="+mj-ea"/>
                    </a:rPr>
                    <a:t>结束，得到</a:t>
                  </a:r>
                  <a14:m>
                    <m:oMath xmlns:m="http://schemas.openxmlformats.org/officeDocument/2006/math">
                      <m:sSub>
                        <m:sSubPr>
                          <m:ctrlPr>
                            <a:rPr lang="en-US" altLang="zh-CN" sz="1100" i="1">
                              <a:latin typeface="Cambria Math" panose="02040503050406030204" pitchFamily="18" charset="0"/>
                              <a:ea typeface="+mj-ea"/>
                            </a:rPr>
                          </m:ctrlPr>
                        </m:sSubPr>
                        <m:e>
                          <m:r>
                            <a:rPr lang="zh-CN" altLang="en-US" sz="1100" i="1">
                              <a:latin typeface="Cambria Math" panose="02040503050406030204" pitchFamily="18" charset="0"/>
                              <a:ea typeface="+mj-ea"/>
                            </a:rPr>
                            <m:t>𝜙</m:t>
                          </m:r>
                        </m:e>
                        <m:sub>
                          <m:r>
                            <a:rPr lang="en-US" altLang="zh-CN" sz="1100" i="1">
                              <a:latin typeface="Cambria Math" panose="02040503050406030204" pitchFamily="18" charset="0"/>
                              <a:ea typeface="+mj-ea"/>
                            </a:rPr>
                            <m:t>1</m:t>
                          </m:r>
                        </m:sub>
                      </m:sSub>
                    </m:oMath>
                  </a14:m>
                  <a:endParaRPr lang="zh-CN" altLang="en-US" sz="1100" dirty="0">
                    <a:latin typeface="+mj-ea"/>
                    <a:ea typeface="+mj-ea"/>
                  </a:endParaRPr>
                </a:p>
              </p:txBody>
            </p:sp>
          </mc:Choice>
          <mc:Fallback xmlns="">
            <p:sp>
              <p:nvSpPr>
                <p:cNvPr id="44" name="文本框 43">
                  <a:extLst>
                    <a:ext uri="{FF2B5EF4-FFF2-40B4-BE49-F238E27FC236}">
                      <a16:creationId xmlns:a16="http://schemas.microsoft.com/office/drawing/2014/main" id="{7E6F2638-E286-4243-8FB1-58F9B0211443}"/>
                    </a:ext>
                  </a:extLst>
                </p:cNvPr>
                <p:cNvSpPr txBox="1">
                  <a:spLocks noRot="1" noChangeAspect="1" noMove="1" noResize="1" noEditPoints="1" noAdjustHandles="1" noChangeArrowheads="1" noChangeShapeType="1" noTextEdit="1"/>
                </p:cNvSpPr>
                <p:nvPr/>
              </p:nvSpPr>
              <p:spPr>
                <a:xfrm>
                  <a:off x="9875334" y="2650458"/>
                  <a:ext cx="805560" cy="720464"/>
                </a:xfrm>
                <a:prstGeom prst="rect">
                  <a:avLst/>
                </a:prstGeom>
                <a:blipFill>
                  <a:blip r:embed="rId19"/>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94F4F485-B56D-41F7-BE47-B9C61B1E5BB7}"/>
                    </a:ext>
                  </a:extLst>
                </p:cNvPr>
                <p:cNvSpPr txBox="1"/>
                <p:nvPr/>
              </p:nvSpPr>
              <p:spPr>
                <a:xfrm>
                  <a:off x="9875333" y="3849970"/>
                  <a:ext cx="805560" cy="720464"/>
                </a:xfrm>
                <a:prstGeom prst="rect">
                  <a:avLst/>
                </a:prstGeom>
                <a:solidFill>
                  <a:schemeClr val="accent5">
                    <a:lumMod val="40000"/>
                    <a:lumOff val="60000"/>
                  </a:schemeClr>
                </a:solidFill>
              </p:spPr>
              <p:txBody>
                <a:bodyPr wrap="square" rtlCol="0">
                  <a:spAutoFit/>
                </a:bodyPr>
                <a:lstStyle/>
                <a:p>
                  <a:pPr algn="ctr"/>
                  <a:r>
                    <a:rPr lang="zh-CN" altLang="en-US" sz="1100" dirty="0">
                      <a:ea typeface="+mj-ea"/>
                    </a:rPr>
                    <a:t>训练</a:t>
                  </a:r>
                  <a:r>
                    <a:rPr lang="zh-CN" altLang="en-US" sz="1100" i="0" dirty="0">
                      <a:latin typeface="+mj-lt"/>
                      <a:ea typeface="+mj-ea"/>
                    </a:rPr>
                    <a:t>结束，得到</a:t>
                  </a:r>
                  <a14:m>
                    <m:oMath xmlns:m="http://schemas.openxmlformats.org/officeDocument/2006/math">
                      <m:sSub>
                        <m:sSubPr>
                          <m:ctrlPr>
                            <a:rPr lang="en-US" altLang="zh-CN" sz="1100" i="1">
                              <a:latin typeface="Cambria Math" panose="02040503050406030204" pitchFamily="18" charset="0"/>
                              <a:ea typeface="+mj-ea"/>
                            </a:rPr>
                          </m:ctrlPr>
                        </m:sSubPr>
                        <m:e>
                          <m:r>
                            <a:rPr lang="zh-CN" altLang="en-US" sz="1100" i="1">
                              <a:latin typeface="Cambria Math" panose="02040503050406030204" pitchFamily="18" charset="0"/>
                              <a:ea typeface="+mj-ea"/>
                            </a:rPr>
                            <m:t>𝜙</m:t>
                          </m:r>
                        </m:e>
                        <m:sub>
                          <m:r>
                            <a:rPr lang="en-US" altLang="zh-CN" sz="1100" b="0" i="1" smtClean="0">
                              <a:latin typeface="Cambria Math" panose="02040503050406030204" pitchFamily="18" charset="0"/>
                              <a:ea typeface="+mj-ea"/>
                            </a:rPr>
                            <m:t>𝑛</m:t>
                          </m:r>
                        </m:sub>
                      </m:sSub>
                    </m:oMath>
                  </a14:m>
                  <a:endParaRPr lang="zh-CN" altLang="en-US" sz="1100" dirty="0">
                    <a:latin typeface="+mj-ea"/>
                    <a:ea typeface="+mj-ea"/>
                  </a:endParaRPr>
                </a:p>
              </p:txBody>
            </p:sp>
          </mc:Choice>
          <mc:Fallback xmlns="">
            <p:sp>
              <p:nvSpPr>
                <p:cNvPr id="45" name="文本框 44">
                  <a:extLst>
                    <a:ext uri="{FF2B5EF4-FFF2-40B4-BE49-F238E27FC236}">
                      <a16:creationId xmlns:a16="http://schemas.microsoft.com/office/drawing/2014/main" id="{94F4F485-B56D-41F7-BE47-B9C61B1E5BB7}"/>
                    </a:ext>
                  </a:extLst>
                </p:cNvPr>
                <p:cNvSpPr txBox="1">
                  <a:spLocks noRot="1" noChangeAspect="1" noMove="1" noResize="1" noEditPoints="1" noAdjustHandles="1" noChangeArrowheads="1" noChangeShapeType="1" noTextEdit="1"/>
                </p:cNvSpPr>
                <p:nvPr/>
              </p:nvSpPr>
              <p:spPr>
                <a:xfrm>
                  <a:off x="9875333" y="3849970"/>
                  <a:ext cx="805560" cy="720464"/>
                </a:xfrm>
                <a:prstGeom prst="rect">
                  <a:avLst/>
                </a:prstGeom>
                <a:blipFill>
                  <a:blip r:embed="rId20"/>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01038C24-F420-4C94-AF1C-0854219DC7A9}"/>
                    </a:ext>
                  </a:extLst>
                </p:cNvPr>
                <p:cNvSpPr txBox="1"/>
                <p:nvPr/>
              </p:nvSpPr>
              <p:spPr>
                <a:xfrm>
                  <a:off x="8265798" y="4833758"/>
                  <a:ext cx="2415096" cy="716231"/>
                </a:xfrm>
                <a:prstGeom prst="rect">
                  <a:avLst/>
                </a:prstGeom>
                <a:solidFill>
                  <a:schemeClr val="accent5">
                    <a:lumMod val="40000"/>
                    <a:lumOff val="60000"/>
                  </a:schemeClr>
                </a:solidFill>
              </p:spPr>
              <p:txBody>
                <a:bodyPr wrap="square" rtlCol="0">
                  <a:spAutoFit/>
                </a:bodyPr>
                <a:lstStyle/>
                <a:p>
                  <a:pPr algn="ctr"/>
                  <a:r>
                    <a:rPr lang="zh-CN" altLang="en-US" sz="1100" dirty="0">
                      <a:latin typeface="+mj-ea"/>
                      <a:ea typeface="+mj-ea"/>
                    </a:rPr>
                    <a:t>更新</a:t>
                  </a:r>
                  <a14:m>
                    <m:oMath xmlns:m="http://schemas.openxmlformats.org/officeDocument/2006/math">
                      <m:r>
                        <a:rPr lang="zh-CN" altLang="en-US" sz="1100" i="1" smtClean="0">
                          <a:latin typeface="Cambria Math" panose="02040503050406030204" pitchFamily="18" charset="0"/>
                          <a:ea typeface="+mj-ea"/>
                        </a:rPr>
                        <m:t>∅</m:t>
                      </m:r>
                    </m:oMath>
                  </a14:m>
                  <a:endParaRPr lang="en-US" altLang="zh-CN" sz="1100" dirty="0">
                    <a:latin typeface="+mj-ea"/>
                    <a:ea typeface="+mj-ea"/>
                  </a:endParaRPr>
                </a:p>
                <a:p>
                  <a:pPr algn="ct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ea typeface="+mj-ea"/>
                          </a:rPr>
                          <m:t>∅</m:t>
                        </m:r>
                        <m:r>
                          <a:rPr lang="en-US" altLang="zh-CN" sz="1100" b="0" i="1" smtClean="0">
                            <a:latin typeface="Cambria Math" panose="02040503050406030204" pitchFamily="18" charset="0"/>
                            <a:ea typeface="+mj-ea"/>
                          </a:rPr>
                          <m:t>=</m:t>
                        </m:r>
                        <m:r>
                          <a:rPr lang="zh-CN" altLang="en-US" sz="1100" i="1">
                            <a:latin typeface="Cambria Math" panose="02040503050406030204" pitchFamily="18" charset="0"/>
                          </a:rPr>
                          <m:t>∅</m:t>
                        </m:r>
                        <m:r>
                          <a:rPr lang="en-US" altLang="zh-CN" sz="1100" b="0" i="1" smtClean="0">
                            <a:latin typeface="Cambria Math" panose="02040503050406030204" pitchFamily="18" charset="0"/>
                          </a:rPr>
                          <m:t>−</m:t>
                        </m:r>
                        <m:r>
                          <a:rPr lang="zh-CN" altLang="en-US" sz="1100" b="0" i="1" smtClean="0">
                            <a:latin typeface="Cambria Math" panose="02040503050406030204" pitchFamily="18" charset="0"/>
                          </a:rPr>
                          <m:t>𝛽</m:t>
                        </m:r>
                        <m:sSub>
                          <m:sSubPr>
                            <m:ctrlPr>
                              <a:rPr lang="en-US" altLang="zh-CN" sz="1100" i="1">
                                <a:latin typeface="Cambria Math" panose="02040503050406030204" pitchFamily="18" charset="0"/>
                              </a:rPr>
                            </m:ctrlPr>
                          </m:sSubPr>
                          <m:e>
                            <m:r>
                              <m:rPr>
                                <m:sty m:val="p"/>
                              </m:rPr>
                              <a:rPr lang="en-US" altLang="zh-CN" sz="1100" i="1">
                                <a:latin typeface="Cambria Math" panose="02040503050406030204" pitchFamily="18" charset="0"/>
                              </a:rPr>
                              <m:t>∇</m:t>
                            </m:r>
                          </m:e>
                          <m:sub>
                            <m:r>
                              <a:rPr lang="zh-CN" altLang="en-US" sz="1100" i="1" smtClean="0">
                                <a:latin typeface="Cambria Math" panose="02040503050406030204" pitchFamily="18" charset="0"/>
                              </a:rPr>
                              <m:t>𝜙</m:t>
                            </m:r>
                          </m:sub>
                        </m:sSub>
                        <m:nary>
                          <m:naryPr>
                            <m:chr m:val="∑"/>
                            <m:limLoc m:val="subSup"/>
                            <m:supHide m:val="on"/>
                            <m:ctrlPr>
                              <a:rPr lang="en-US" altLang="zh-CN" sz="1100" i="1" smtClean="0">
                                <a:latin typeface="Cambria Math" panose="02040503050406030204" pitchFamily="18" charset="0"/>
                              </a:rPr>
                            </m:ctrlPr>
                          </m:naryPr>
                          <m:sub>
                            <m:sSub>
                              <m:sSubPr>
                                <m:ctrlPr>
                                  <a:rPr lang="en-US" altLang="zh-CN" sz="1100" i="1" smtClean="0">
                                    <a:latin typeface="Cambria Math" panose="02040503050406030204" pitchFamily="18" charset="0"/>
                                  </a:rPr>
                                </m:ctrlPr>
                              </m:sSubPr>
                              <m:e>
                                <m:r>
                                  <a:rPr lang="en-US" altLang="zh-CN" sz="1100" b="0" i="1" smtClean="0">
                                    <a:latin typeface="Cambria Math" panose="02040503050406030204" pitchFamily="18" charset="0"/>
                                  </a:rPr>
                                  <m:t>𝑇</m:t>
                                </m:r>
                              </m:e>
                              <m:sub>
                                <m:r>
                                  <a:rPr lang="en-US" altLang="zh-CN" sz="1100" b="0" i="1" smtClean="0">
                                    <a:latin typeface="Cambria Math" panose="02040503050406030204" pitchFamily="18" charset="0"/>
                                  </a:rPr>
                                  <m:t>𝑖</m:t>
                                </m:r>
                              </m:sub>
                            </m:sSub>
                          </m:sub>
                          <m:sup/>
                          <m:e>
                            <m:sSub>
                              <m:sSubPr>
                                <m:ctrlPr>
                                  <a:rPr lang="en-US" altLang="zh-CN" sz="1100" i="1">
                                    <a:latin typeface="Cambria Math" panose="02040503050406030204" pitchFamily="18" charset="0"/>
                                  </a:rPr>
                                </m:ctrlPr>
                              </m:sSubPr>
                              <m:e>
                                <m:r>
                                  <a:rPr lang="en-US" altLang="zh-CN" sz="1100" i="1">
                                    <a:latin typeface="Cambria Math" panose="02040503050406030204" pitchFamily="18" charset="0"/>
                                  </a:rPr>
                                  <m:t>𝐿</m:t>
                                </m:r>
                              </m:e>
                              <m:sub>
                                <m:sSub>
                                  <m:sSubPr>
                                    <m:ctrlPr>
                                      <a:rPr lang="en-US" altLang="zh-CN" sz="1100" i="1">
                                        <a:latin typeface="Cambria Math" panose="02040503050406030204" pitchFamily="18" charset="0"/>
                                      </a:rPr>
                                    </m:ctrlPr>
                                  </m:sSubPr>
                                  <m:e>
                                    <m:r>
                                      <a:rPr lang="en-US" altLang="zh-CN" sz="1100" i="1">
                                        <a:latin typeface="Cambria Math" panose="02040503050406030204" pitchFamily="18" charset="0"/>
                                      </a:rPr>
                                      <m:t>𝑇</m:t>
                                    </m:r>
                                  </m:e>
                                  <m:sub>
                                    <m:r>
                                      <a:rPr lang="en-US" altLang="zh-CN" sz="1100" i="1">
                                        <a:latin typeface="Cambria Math" panose="02040503050406030204" pitchFamily="18" charset="0"/>
                                      </a:rPr>
                                      <m:t>𝑖</m:t>
                                    </m:r>
                                  </m:sub>
                                </m:sSub>
                              </m:sub>
                            </m:sSub>
                            <m:r>
                              <a:rPr lang="en-US" altLang="zh-CN" sz="1100" i="1">
                                <a:latin typeface="Cambria Math" panose="02040503050406030204" pitchFamily="18" charset="0"/>
                              </a:rPr>
                              <m:t>(</m:t>
                            </m:r>
                            <m:sSub>
                              <m:sSubPr>
                                <m:ctrlPr>
                                  <a:rPr lang="en-US" altLang="zh-CN" sz="1100" i="1">
                                    <a:latin typeface="Cambria Math" panose="02040503050406030204" pitchFamily="18" charset="0"/>
                                  </a:rPr>
                                </m:ctrlPr>
                              </m:sSubPr>
                              <m:e>
                                <m:r>
                                  <a:rPr lang="zh-CN" altLang="en-US" sz="1100" i="1">
                                    <a:latin typeface="Cambria Math" panose="02040503050406030204" pitchFamily="18" charset="0"/>
                                  </a:rPr>
                                  <m:t>𝜙</m:t>
                                </m:r>
                              </m:e>
                              <m:sub>
                                <m:r>
                                  <a:rPr lang="en-US" altLang="zh-CN" sz="1100" i="1">
                                    <a:latin typeface="Cambria Math" panose="02040503050406030204" pitchFamily="18" charset="0"/>
                                  </a:rPr>
                                  <m:t>𝑖</m:t>
                                </m:r>
                              </m:sub>
                            </m:sSub>
                            <m:r>
                              <a:rPr lang="en-US" altLang="zh-CN" sz="1100" b="0" i="1" smtClean="0">
                                <a:latin typeface="Cambria Math" panose="02040503050406030204" pitchFamily="18" charset="0"/>
                              </a:rPr>
                              <m:t>)</m:t>
                            </m:r>
                          </m:e>
                        </m:nary>
                      </m:oMath>
                    </m:oMathPara>
                  </a14:m>
                  <a:endParaRPr lang="zh-CN" altLang="en-US" sz="1100" dirty="0">
                    <a:latin typeface="+mj-ea"/>
                    <a:ea typeface="+mj-ea"/>
                  </a:endParaRPr>
                </a:p>
              </p:txBody>
            </p:sp>
          </mc:Choice>
          <mc:Fallback xmlns="">
            <p:sp>
              <p:nvSpPr>
                <p:cNvPr id="46" name="文本框 45">
                  <a:extLst>
                    <a:ext uri="{FF2B5EF4-FFF2-40B4-BE49-F238E27FC236}">
                      <a16:creationId xmlns:a16="http://schemas.microsoft.com/office/drawing/2014/main" id="{01038C24-F420-4C94-AF1C-0854219DC7A9}"/>
                    </a:ext>
                  </a:extLst>
                </p:cNvPr>
                <p:cNvSpPr txBox="1">
                  <a:spLocks noRot="1" noChangeAspect="1" noMove="1" noResize="1" noEditPoints="1" noAdjustHandles="1" noChangeArrowheads="1" noChangeShapeType="1" noTextEdit="1"/>
                </p:cNvSpPr>
                <p:nvPr/>
              </p:nvSpPr>
              <p:spPr>
                <a:xfrm>
                  <a:off x="8265798" y="4833758"/>
                  <a:ext cx="2415096" cy="716231"/>
                </a:xfrm>
                <a:prstGeom prst="rect">
                  <a:avLst/>
                </a:prstGeom>
                <a:blipFill>
                  <a:blip r:embed="rId21"/>
                  <a:stretch>
                    <a:fillRect t="-74490" r="-9412" b="-140816"/>
                  </a:stretch>
                </a:blipFill>
              </p:spPr>
              <p:txBody>
                <a:bodyPr/>
                <a:lstStyle/>
                <a:p>
                  <a:r>
                    <a:rPr lang="zh-CN" altLang="en-US">
                      <a:noFill/>
                    </a:rPr>
                    <a:t> </a:t>
                  </a:r>
                </a:p>
              </p:txBody>
            </p:sp>
          </mc:Fallback>
        </mc:AlternateContent>
        <p:sp>
          <p:nvSpPr>
            <p:cNvPr id="47" name="文本框 46">
              <a:extLst>
                <a:ext uri="{FF2B5EF4-FFF2-40B4-BE49-F238E27FC236}">
                  <a16:creationId xmlns:a16="http://schemas.microsoft.com/office/drawing/2014/main" id="{E3698849-EBDB-4754-B021-B89D69DA8DF7}"/>
                </a:ext>
              </a:extLst>
            </p:cNvPr>
            <p:cNvSpPr txBox="1"/>
            <p:nvPr/>
          </p:nvSpPr>
          <p:spPr>
            <a:xfrm>
              <a:off x="7055859" y="3894731"/>
              <a:ext cx="365242" cy="369332"/>
            </a:xfrm>
            <a:prstGeom prst="rect">
              <a:avLst/>
            </a:prstGeom>
            <a:noFill/>
          </p:spPr>
          <p:txBody>
            <a:bodyPr wrap="square" rtlCol="0">
              <a:spAutoFit/>
            </a:bodyPr>
            <a:lstStyle/>
            <a:p>
              <a:r>
                <a:rPr lang="en-US" altLang="zh-CN" dirty="0"/>
                <a:t>…</a:t>
              </a:r>
              <a:endParaRPr lang="zh-CN" altLang="en-US" dirty="0"/>
            </a:p>
          </p:txBody>
        </p:sp>
        <p:sp>
          <p:nvSpPr>
            <p:cNvPr id="48" name="文本框 47">
              <a:extLst>
                <a:ext uri="{FF2B5EF4-FFF2-40B4-BE49-F238E27FC236}">
                  <a16:creationId xmlns:a16="http://schemas.microsoft.com/office/drawing/2014/main" id="{B4502FE2-55A4-4518-9639-B1B7C63F03EC}"/>
                </a:ext>
              </a:extLst>
            </p:cNvPr>
            <p:cNvSpPr txBox="1"/>
            <p:nvPr/>
          </p:nvSpPr>
          <p:spPr>
            <a:xfrm>
              <a:off x="6997358" y="2801882"/>
              <a:ext cx="365242" cy="369332"/>
            </a:xfrm>
            <a:prstGeom prst="rect">
              <a:avLst/>
            </a:prstGeom>
            <a:noFill/>
          </p:spPr>
          <p:txBody>
            <a:bodyPr wrap="square" rtlCol="0">
              <a:spAutoFit/>
            </a:bodyPr>
            <a:lstStyle/>
            <a:p>
              <a:r>
                <a:rPr lang="en-US" altLang="zh-CN" dirty="0"/>
                <a:t>…</a:t>
              </a:r>
              <a:endParaRPr lang="zh-CN" altLang="en-US" dirty="0"/>
            </a:p>
          </p:txBody>
        </p:sp>
        <p:sp>
          <p:nvSpPr>
            <p:cNvPr id="49" name="文本框 48">
              <a:extLst>
                <a:ext uri="{FF2B5EF4-FFF2-40B4-BE49-F238E27FC236}">
                  <a16:creationId xmlns:a16="http://schemas.microsoft.com/office/drawing/2014/main" id="{17BBA35B-F1D4-42B0-ADA4-B3505149126E}"/>
                </a:ext>
              </a:extLst>
            </p:cNvPr>
            <p:cNvSpPr txBox="1"/>
            <p:nvPr/>
          </p:nvSpPr>
          <p:spPr>
            <a:xfrm>
              <a:off x="10151274" y="3305047"/>
              <a:ext cx="126839" cy="461665"/>
            </a:xfrm>
            <a:prstGeom prst="rect">
              <a:avLst/>
            </a:prstGeom>
            <a:noFill/>
          </p:spPr>
          <p:txBody>
            <a:bodyPr wrap="square" rtlCol="0">
              <a:spAutoFit/>
            </a:bodyPr>
            <a:lstStyle/>
            <a:p>
              <a:r>
                <a:rPr lang="en-US" altLang="zh-CN" sz="800" dirty="0">
                  <a:latin typeface="+mj-ea"/>
                  <a:ea typeface="+mj-ea"/>
                </a:rPr>
                <a:t>.</a:t>
              </a:r>
            </a:p>
            <a:p>
              <a:r>
                <a:rPr lang="en-US" altLang="zh-CN" sz="800" dirty="0">
                  <a:latin typeface="+mj-ea"/>
                  <a:ea typeface="+mj-ea"/>
                </a:rPr>
                <a:t>.</a:t>
              </a:r>
            </a:p>
            <a:p>
              <a:r>
                <a:rPr lang="en-US" altLang="zh-CN" sz="800" dirty="0">
                  <a:latin typeface="+mj-ea"/>
                  <a:ea typeface="+mj-ea"/>
                </a:rPr>
                <a:t>.</a:t>
              </a:r>
              <a:endParaRPr lang="zh-CN" altLang="en-US" sz="800" dirty="0">
                <a:latin typeface="+mj-ea"/>
                <a:ea typeface="+mj-ea"/>
              </a:endParaRPr>
            </a:p>
          </p:txBody>
        </p:sp>
        <p:cxnSp>
          <p:nvCxnSpPr>
            <p:cNvPr id="50" name="连接符: 肘形 49">
              <a:extLst>
                <a:ext uri="{FF2B5EF4-FFF2-40B4-BE49-F238E27FC236}">
                  <a16:creationId xmlns:a16="http://schemas.microsoft.com/office/drawing/2014/main" id="{CCCA15DB-FD5D-4F29-869B-A84AE2B5A05F}"/>
                </a:ext>
              </a:extLst>
            </p:cNvPr>
            <p:cNvCxnSpPr>
              <a:stCxn id="38" idx="1"/>
              <a:endCxn id="82" idx="2"/>
            </p:cNvCxnSpPr>
            <p:nvPr/>
          </p:nvCxnSpPr>
          <p:spPr>
            <a:xfrm rot="10800000" flipH="1">
              <a:off x="6590792" y="4201767"/>
              <a:ext cx="159369" cy="1158481"/>
            </a:xfrm>
            <a:prstGeom prst="bentConnector3">
              <a:avLst>
                <a:gd name="adj1" fmla="val -1675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a:extLst>
                <a:ext uri="{FF2B5EF4-FFF2-40B4-BE49-F238E27FC236}">
                  <a16:creationId xmlns:a16="http://schemas.microsoft.com/office/drawing/2014/main" id="{70D89164-D556-4AD9-93F8-0054908C59F2}"/>
                </a:ext>
              </a:extLst>
            </p:cNvPr>
            <p:cNvCxnSpPr>
              <a:stCxn id="38" idx="1"/>
              <a:endCxn id="62" idx="2"/>
            </p:cNvCxnSpPr>
            <p:nvPr/>
          </p:nvCxnSpPr>
          <p:spPr>
            <a:xfrm rot="10800000" flipH="1">
              <a:off x="6590792" y="2946405"/>
              <a:ext cx="126838" cy="2413842"/>
            </a:xfrm>
            <a:prstGeom prst="bentConnector3">
              <a:avLst>
                <a:gd name="adj1" fmla="val -210569"/>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EFC48A5D-2E9E-40F5-A91D-55239FF2D646}"/>
                </a:ext>
              </a:extLst>
            </p:cNvPr>
            <p:cNvSpPr txBox="1"/>
            <p:nvPr/>
          </p:nvSpPr>
          <p:spPr>
            <a:xfrm>
              <a:off x="6292517" y="4201766"/>
              <a:ext cx="159370" cy="1126880"/>
            </a:xfrm>
            <a:prstGeom prst="rect">
              <a:avLst/>
            </a:prstGeom>
            <a:noFill/>
          </p:spPr>
          <p:txBody>
            <a:bodyPr wrap="square" rtlCol="0">
              <a:spAutoFit/>
            </a:bodyPr>
            <a:lstStyle/>
            <a:p>
              <a:r>
                <a:rPr lang="zh-CN" altLang="en-US" sz="1100" dirty="0"/>
                <a:t>初始化网络</a:t>
              </a:r>
            </a:p>
          </p:txBody>
        </p:sp>
        <p:sp>
          <p:nvSpPr>
            <p:cNvPr id="53" name="文本框 52">
              <a:extLst>
                <a:ext uri="{FF2B5EF4-FFF2-40B4-BE49-F238E27FC236}">
                  <a16:creationId xmlns:a16="http://schemas.microsoft.com/office/drawing/2014/main" id="{88062CA1-29EF-4ED6-8576-4EF23CA99FBD}"/>
                </a:ext>
              </a:extLst>
            </p:cNvPr>
            <p:cNvSpPr txBox="1"/>
            <p:nvPr/>
          </p:nvSpPr>
          <p:spPr>
            <a:xfrm>
              <a:off x="6839707" y="3349787"/>
              <a:ext cx="126839" cy="443363"/>
            </a:xfrm>
            <a:prstGeom prst="rect">
              <a:avLst/>
            </a:prstGeom>
            <a:noFill/>
          </p:spPr>
          <p:txBody>
            <a:bodyPr wrap="square" rtlCol="0">
              <a:spAutoFit/>
            </a:bodyPr>
            <a:lstStyle/>
            <a:p>
              <a:r>
                <a:rPr lang="en-US" altLang="zh-CN" sz="600" dirty="0">
                  <a:latin typeface="+mj-ea"/>
                  <a:ea typeface="+mj-ea"/>
                </a:rPr>
                <a:t>.</a:t>
              </a:r>
            </a:p>
            <a:p>
              <a:r>
                <a:rPr lang="en-US" altLang="zh-CN" sz="600" dirty="0">
                  <a:latin typeface="+mj-ea"/>
                  <a:ea typeface="+mj-ea"/>
                </a:rPr>
                <a:t>.</a:t>
              </a:r>
            </a:p>
            <a:p>
              <a:r>
                <a:rPr lang="en-US" altLang="zh-CN" sz="600" dirty="0">
                  <a:latin typeface="+mj-ea"/>
                  <a:ea typeface="+mj-ea"/>
                </a:rPr>
                <a:t>.</a:t>
              </a:r>
              <a:endParaRPr lang="zh-CN" altLang="en-US" sz="600" dirty="0">
                <a:latin typeface="+mj-ea"/>
                <a:ea typeface="+mj-ea"/>
              </a:endParaRPr>
            </a:p>
          </p:txBody>
        </p:sp>
        <p:cxnSp>
          <p:nvCxnSpPr>
            <p:cNvPr id="54" name="连接符: 肘形 53">
              <a:extLst>
                <a:ext uri="{FF2B5EF4-FFF2-40B4-BE49-F238E27FC236}">
                  <a16:creationId xmlns:a16="http://schemas.microsoft.com/office/drawing/2014/main" id="{4DB20487-075C-456D-9EB7-FF2CE738EEBA}"/>
                </a:ext>
              </a:extLst>
            </p:cNvPr>
            <p:cNvCxnSpPr>
              <a:cxnSpLocks/>
            </p:cNvCxnSpPr>
            <p:nvPr/>
          </p:nvCxnSpPr>
          <p:spPr>
            <a:xfrm>
              <a:off x="10669767" y="3018502"/>
              <a:ext cx="12700" cy="2170801"/>
            </a:xfrm>
            <a:prstGeom prst="bentConnector3">
              <a:avLst>
                <a:gd name="adj1" fmla="val 22381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连接符: 肘形 54">
              <a:extLst>
                <a:ext uri="{FF2B5EF4-FFF2-40B4-BE49-F238E27FC236}">
                  <a16:creationId xmlns:a16="http://schemas.microsoft.com/office/drawing/2014/main" id="{F1E8B191-022C-44E9-9014-BC1986026095}"/>
                </a:ext>
              </a:extLst>
            </p:cNvPr>
            <p:cNvCxnSpPr>
              <a:cxnSpLocks/>
              <a:stCxn id="45" idx="3"/>
              <a:endCxn id="46" idx="3"/>
            </p:cNvCxnSpPr>
            <p:nvPr/>
          </p:nvCxnSpPr>
          <p:spPr>
            <a:xfrm>
              <a:off x="10680892" y="4210202"/>
              <a:ext cx="1" cy="981672"/>
            </a:xfrm>
            <a:prstGeom prst="bentConnector3">
              <a:avLst>
                <a:gd name="adj1" fmla="val 2286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2FF96E0E-CE62-42B6-BF61-1FB9F749EA85}"/>
                </a:ext>
              </a:extLst>
            </p:cNvPr>
            <p:cNvCxnSpPr>
              <a:endCxn id="38" idx="3"/>
            </p:cNvCxnSpPr>
            <p:nvPr/>
          </p:nvCxnSpPr>
          <p:spPr>
            <a:xfrm flipH="1">
              <a:off x="7448549" y="5355595"/>
              <a:ext cx="817250" cy="4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099B9C41-6EC7-4BE7-92F4-2714B09C2890}"/>
                </a:ext>
              </a:extLst>
            </p:cNvPr>
            <p:cNvCxnSpPr>
              <a:stCxn id="40" idx="3"/>
              <a:endCxn id="44" idx="1"/>
            </p:cNvCxnSpPr>
            <p:nvPr/>
          </p:nvCxnSpPr>
          <p:spPr>
            <a:xfrm>
              <a:off x="9442171" y="3008536"/>
              <a:ext cx="433162" cy="2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D80D97AF-50A6-4DF9-B00B-D2ED85F31606}"/>
                </a:ext>
              </a:extLst>
            </p:cNvPr>
            <p:cNvCxnSpPr>
              <a:cxnSpLocks/>
              <a:stCxn id="43" idx="3"/>
              <a:endCxn id="45" idx="1"/>
            </p:cNvCxnSpPr>
            <p:nvPr/>
          </p:nvCxnSpPr>
          <p:spPr>
            <a:xfrm flipV="1">
              <a:off x="9470860" y="4210202"/>
              <a:ext cx="404473" cy="1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BE586F99-B749-4262-A33B-3736CF4DC3D8}"/>
                </a:ext>
              </a:extLst>
            </p:cNvPr>
            <p:cNvSpPr txBox="1"/>
            <p:nvPr/>
          </p:nvSpPr>
          <p:spPr>
            <a:xfrm>
              <a:off x="7659297" y="5081718"/>
              <a:ext cx="617627" cy="314048"/>
            </a:xfrm>
            <a:prstGeom prst="rect">
              <a:avLst/>
            </a:prstGeom>
            <a:noFill/>
          </p:spPr>
          <p:txBody>
            <a:bodyPr wrap="square" rtlCol="0">
              <a:spAutoFit/>
            </a:bodyPr>
            <a:lstStyle/>
            <a:p>
              <a:r>
                <a:rPr lang="zh-CN" altLang="en-US" sz="1100" dirty="0"/>
                <a:t>更新</a:t>
              </a:r>
            </a:p>
          </p:txBody>
        </p:sp>
      </p:grp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EF52B6AB-FC8A-4EE5-9D0A-6A086568E2E0}"/>
                  </a:ext>
                </a:extLst>
              </p:cNvPr>
              <p:cNvSpPr txBox="1"/>
              <p:nvPr/>
            </p:nvSpPr>
            <p:spPr>
              <a:xfrm>
                <a:off x="5131907" y="4406877"/>
                <a:ext cx="6864331" cy="1156855"/>
              </a:xfrm>
              <a:prstGeom prst="rect">
                <a:avLst/>
              </a:prstGeom>
              <a:noFill/>
            </p:spPr>
            <p:txBody>
              <a:bodyPr wrap="square" rtlCol="0">
                <a:spAutoFit/>
              </a:bodyPr>
              <a:lstStyle/>
              <a:p>
                <a:pPr>
                  <a:lnSpc>
                    <a:spcPct val="150000"/>
                  </a:lnSpc>
                </a:pPr>
                <a:r>
                  <a:rPr lang="zh-CN" altLang="en-US" sz="1600" dirty="0">
                    <a:solidFill>
                      <a:schemeClr val="tx1"/>
                    </a:solidFill>
                    <a:latin typeface="+mj-ea"/>
                    <a:ea typeface="+mj-ea"/>
                  </a:rPr>
                  <a:t>使用</a:t>
                </a:r>
                <a14:m>
                  <m:oMath xmlns:m="http://schemas.openxmlformats.org/officeDocument/2006/math">
                    <m:r>
                      <a:rPr lang="en-US" altLang="zh-CN" sz="1600" b="0" i="1" smtClean="0">
                        <a:solidFill>
                          <a:schemeClr val="tx1"/>
                        </a:solidFill>
                        <a:latin typeface="Cambria Math" panose="02040503050406030204" pitchFamily="18" charset="0"/>
                        <a:ea typeface="+mj-ea"/>
                      </a:rPr>
                      <m:t>𝑚𝑒𝑡𝑎</m:t>
                    </m:r>
                    <m:r>
                      <a:rPr lang="en-US" altLang="zh-CN" sz="1600" b="0" i="1" smtClean="0">
                        <a:solidFill>
                          <a:schemeClr val="tx1"/>
                        </a:solidFill>
                        <a:latin typeface="Cambria Math" panose="02040503050406030204" pitchFamily="18" charset="0"/>
                        <a:ea typeface="+mj-ea"/>
                      </a:rPr>
                      <m:t>−</m:t>
                    </m:r>
                    <m:r>
                      <a:rPr lang="en-US" altLang="zh-CN" sz="1600" b="0" i="1" smtClean="0">
                        <a:solidFill>
                          <a:schemeClr val="tx1"/>
                        </a:solidFill>
                        <a:latin typeface="Cambria Math" panose="02040503050406030204" pitchFamily="18" charset="0"/>
                        <a:ea typeface="+mj-ea"/>
                      </a:rPr>
                      <m:t>𝑙𝑒𝑎𝑟𝑛𝑖𝑛𝑔</m:t>
                    </m:r>
                    <m:r>
                      <a:rPr lang="en-US" altLang="zh-CN" sz="1600" b="0" i="1" smtClean="0">
                        <a:solidFill>
                          <a:schemeClr val="tx1"/>
                        </a:solidFill>
                        <a:latin typeface="Cambria Math" panose="02040503050406030204" pitchFamily="18" charset="0"/>
                        <a:ea typeface="+mj-ea"/>
                      </a:rPr>
                      <m:t> </m:t>
                    </m:r>
                    <m:r>
                      <a:rPr lang="en-US" altLang="zh-CN" sz="1600" b="0" i="1" smtClean="0">
                        <a:solidFill>
                          <a:schemeClr val="tx1"/>
                        </a:solidFill>
                        <a:latin typeface="Cambria Math" panose="02040503050406030204" pitchFamily="18" charset="0"/>
                        <a:ea typeface="+mj-ea"/>
                      </a:rPr>
                      <m:t>𝑀𝐴𝑀𝐿</m:t>
                    </m:r>
                  </m:oMath>
                </a14:m>
                <a:r>
                  <a:rPr lang="zh-CN" altLang="en-US" sz="1600" dirty="0">
                    <a:solidFill>
                      <a:schemeClr val="tx1"/>
                    </a:solidFill>
                    <a:latin typeface="+mj-ea"/>
                    <a:ea typeface="+mj-ea"/>
                  </a:rPr>
                  <a:t>算法预训练</a:t>
                </a:r>
                <a:endParaRPr lang="en-US" altLang="zh-CN" sz="1600" dirty="0">
                  <a:solidFill>
                    <a:schemeClr val="tx1"/>
                  </a:solidFill>
                  <a:latin typeface="+mj-ea"/>
                  <a:ea typeface="+mj-ea"/>
                </a:endParaRPr>
              </a:p>
              <a:p>
                <a:pPr marL="285750" indent="-285750">
                  <a:lnSpc>
                    <a:spcPct val="150000"/>
                  </a:lnSpc>
                  <a:buFont typeface="Arial" panose="020B0604020202020204" pitchFamily="34" charset="0"/>
                  <a:buChar char="•"/>
                </a:pPr>
                <a:r>
                  <a:rPr lang="zh-CN" altLang="en-US" sz="1600" dirty="0">
                    <a:solidFill>
                      <a:schemeClr val="tx1"/>
                    </a:solidFill>
                    <a:latin typeface="+mj-ea"/>
                    <a:ea typeface="+mj-ea"/>
                  </a:rPr>
                  <a:t>将任务按照行业</a:t>
                </a:r>
                <a:r>
                  <a:rPr lang="en-US" altLang="zh-CN" sz="1600" dirty="0">
                    <a:solidFill>
                      <a:schemeClr val="tx1"/>
                    </a:solidFill>
                    <a:latin typeface="+mj-ea"/>
                    <a:ea typeface="+mj-ea"/>
                  </a:rPr>
                  <a:t>+</a:t>
                </a:r>
                <a:r>
                  <a:rPr lang="zh-CN" altLang="en-US" sz="1600" dirty="0">
                    <a:solidFill>
                      <a:schemeClr val="tx1"/>
                    </a:solidFill>
                    <a:latin typeface="+mj-ea"/>
                    <a:ea typeface="+mj-ea"/>
                  </a:rPr>
                  <a:t>后端考核点分类</a:t>
                </a:r>
                <a:endParaRPr lang="en-US" altLang="zh-CN" sz="1600" dirty="0">
                  <a:solidFill>
                    <a:schemeClr val="tx1"/>
                  </a:solidFill>
                  <a:latin typeface="+mj-ea"/>
                  <a:ea typeface="+mj-ea"/>
                </a:endParaRPr>
              </a:p>
              <a:p>
                <a:pPr marL="285750" indent="-285750">
                  <a:lnSpc>
                    <a:spcPct val="150000"/>
                  </a:lnSpc>
                  <a:buFont typeface="Arial" panose="020B0604020202020204" pitchFamily="34" charset="0"/>
                  <a:buChar char="•"/>
                </a:pPr>
                <a:r>
                  <a:rPr lang="zh-CN" altLang="en-US" sz="1600" dirty="0">
                    <a:solidFill>
                      <a:schemeClr val="tx1"/>
                    </a:solidFill>
                    <a:latin typeface="+mj-ea"/>
                    <a:ea typeface="+mj-ea"/>
                  </a:rPr>
                  <a:t>同一类任务基于</a:t>
                </a:r>
                <a14:m>
                  <m:oMath xmlns:m="http://schemas.openxmlformats.org/officeDocument/2006/math">
                    <m:r>
                      <a:rPr lang="en-US" altLang="zh-CN" sz="1600" b="0" i="1" dirty="0" smtClean="0">
                        <a:solidFill>
                          <a:schemeClr val="tx1"/>
                        </a:solidFill>
                        <a:latin typeface="Cambria Math" panose="02040503050406030204" pitchFamily="18" charset="0"/>
                        <a:ea typeface="+mj-ea"/>
                      </a:rPr>
                      <m:t>𝑀𝐴𝑀𝐿</m:t>
                    </m:r>
                  </m:oMath>
                </a14:m>
                <a:r>
                  <a:rPr lang="zh-CN" altLang="en-US" sz="1600" dirty="0">
                    <a:solidFill>
                      <a:schemeClr val="tx1"/>
                    </a:solidFill>
                    <a:latin typeface="+mj-ea"/>
                    <a:ea typeface="+mj-ea"/>
                  </a:rPr>
                  <a:t>学习模型初始化参数</a:t>
                </a:r>
                <a14:m>
                  <m:oMath xmlns:m="http://schemas.openxmlformats.org/officeDocument/2006/math">
                    <m:r>
                      <a:rPr lang="zh-CN" altLang="en-US" sz="1600" i="1" smtClean="0">
                        <a:solidFill>
                          <a:schemeClr val="tx1"/>
                        </a:solidFill>
                        <a:latin typeface="Cambria Math" panose="02040503050406030204" pitchFamily="18" charset="0"/>
                        <a:ea typeface="+mj-ea"/>
                      </a:rPr>
                      <m:t>𝜙</m:t>
                    </m:r>
                  </m:oMath>
                </a14:m>
                <a:endParaRPr lang="en-US" altLang="zh-CN" sz="1600" dirty="0">
                  <a:solidFill>
                    <a:schemeClr val="tx1"/>
                  </a:solidFill>
                  <a:latin typeface="+mj-ea"/>
                  <a:ea typeface="+mj-ea"/>
                </a:endParaRPr>
              </a:p>
            </p:txBody>
          </p:sp>
        </mc:Choice>
        <mc:Fallback xmlns="">
          <p:sp>
            <p:nvSpPr>
              <p:cNvPr id="99" name="文本框 98">
                <a:extLst>
                  <a:ext uri="{FF2B5EF4-FFF2-40B4-BE49-F238E27FC236}">
                    <a16:creationId xmlns:a16="http://schemas.microsoft.com/office/drawing/2014/main" id="{EF52B6AB-FC8A-4EE5-9D0A-6A086568E2E0}"/>
                  </a:ext>
                </a:extLst>
              </p:cNvPr>
              <p:cNvSpPr txBox="1">
                <a:spLocks noRot="1" noChangeAspect="1" noMove="1" noResize="1" noEditPoints="1" noAdjustHandles="1" noChangeArrowheads="1" noChangeShapeType="1" noTextEdit="1"/>
              </p:cNvSpPr>
              <p:nvPr/>
            </p:nvSpPr>
            <p:spPr>
              <a:xfrm>
                <a:off x="5131907" y="4406877"/>
                <a:ext cx="6864331" cy="1156855"/>
              </a:xfrm>
              <a:prstGeom prst="rect">
                <a:avLst/>
              </a:prstGeom>
              <a:blipFill>
                <a:blip r:embed="rId22"/>
                <a:stretch>
                  <a:fillRect l="-533" b="-57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336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0" grpId="0"/>
      <p:bldP spid="31" grpId="0"/>
      <p:bldP spid="9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1FA6A0B4-BD38-419F-86A3-750C1B349F56}"/>
              </a:ext>
            </a:extLst>
          </p:cNvPr>
          <p:cNvGrpSpPr/>
          <p:nvPr/>
        </p:nvGrpSpPr>
        <p:grpSpPr>
          <a:xfrm>
            <a:off x="-1" y="0"/>
            <a:ext cx="12184064" cy="818826"/>
            <a:chOff x="-1" y="0"/>
            <a:chExt cx="12184064" cy="818826"/>
          </a:xfrm>
        </p:grpSpPr>
        <p:sp>
          <p:nvSpPr>
            <p:cNvPr id="23" name="矩形 22">
              <a:extLst>
                <a:ext uri="{FF2B5EF4-FFF2-40B4-BE49-F238E27FC236}">
                  <a16:creationId xmlns:a16="http://schemas.microsoft.com/office/drawing/2014/main" id="{6DD18559-3317-413F-8DEA-50E62B4F822A}"/>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4" name="组合 23">
              <a:extLst>
                <a:ext uri="{FF2B5EF4-FFF2-40B4-BE49-F238E27FC236}">
                  <a16:creationId xmlns:a16="http://schemas.microsoft.com/office/drawing/2014/main" id="{9ADF8EE0-66A2-4426-BF16-6776C84CE042}"/>
                </a:ext>
              </a:extLst>
            </p:cNvPr>
            <p:cNvGrpSpPr/>
            <p:nvPr/>
          </p:nvGrpSpPr>
          <p:grpSpPr>
            <a:xfrm>
              <a:off x="0" y="818826"/>
              <a:ext cx="12167232" cy="0"/>
              <a:chOff x="0" y="683817"/>
              <a:chExt cx="12167232" cy="0"/>
            </a:xfrm>
          </p:grpSpPr>
          <p:cxnSp>
            <p:nvCxnSpPr>
              <p:cNvPr id="25" name="直接连接符 24">
                <a:extLst>
                  <a:ext uri="{FF2B5EF4-FFF2-40B4-BE49-F238E27FC236}">
                    <a16:creationId xmlns:a16="http://schemas.microsoft.com/office/drawing/2014/main" id="{66FACF06-C70E-43E2-A62B-63BF920D3B2B}"/>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F32D15E6-82E3-4226-9297-AACFAE495E31}"/>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AD72D347-0F75-4898-BEC7-98503F244DE1}"/>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0CDFB7BE-3B7E-442C-8B39-B3E82ADBE20C}"/>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C4F2FB6-935A-4940-95A5-510DA9A22DE4}"/>
                  </a:ext>
                </a:extLst>
              </p:cNvPr>
              <p:cNvSpPr txBox="1"/>
              <p:nvPr/>
            </p:nvSpPr>
            <p:spPr>
              <a:xfrm>
                <a:off x="129133" y="136582"/>
                <a:ext cx="11925795" cy="523220"/>
              </a:xfrm>
              <a:prstGeom prst="rect">
                <a:avLst/>
              </a:prstGeom>
              <a:noFill/>
            </p:spPr>
            <p:txBody>
              <a:bodyPr wrap="square" rtlCol="0">
                <a:spAutoFit/>
              </a:bodyPr>
              <a:lstStyle/>
              <a:p>
                <a14:m>
                  <m:oMath xmlns:m="http://schemas.openxmlformats.org/officeDocument/2006/math">
                    <m:r>
                      <a:rPr lang="en-US" altLang="zh-CN" sz="2800" b="1" i="1" dirty="0" smtClean="0">
                        <a:latin typeface="Cambria Math" panose="02040503050406030204" pitchFamily="18" charset="0"/>
                        <a:ea typeface="+mj-ea"/>
                      </a:rPr>
                      <m:t>𝑸</m:t>
                    </m:r>
                    <m:r>
                      <a:rPr lang="en-US" altLang="zh-CN" sz="2800" b="1" i="1" dirty="0" smtClean="0">
                        <a:latin typeface="Cambria Math" panose="02040503050406030204" pitchFamily="18" charset="0"/>
                        <a:ea typeface="+mj-ea"/>
                      </a:rPr>
                      <m:t>𝟏</m:t>
                    </m:r>
                  </m:oMath>
                </a14:m>
                <a:r>
                  <a:rPr lang="zh-CN" altLang="en-US" sz="2800" b="1" dirty="0">
                    <a:latin typeface="+mj-ea"/>
                    <a:ea typeface="+mj-ea"/>
                  </a:rPr>
                  <a:t>：构建级联子任务联合训练</a:t>
                </a:r>
                <a14:m>
                  <m:oMath xmlns:m="http://schemas.openxmlformats.org/officeDocument/2006/math">
                    <m:r>
                      <a:rPr lang="en-US" altLang="zh-CN" sz="2800" b="1" i="1" smtClean="0">
                        <a:latin typeface="Cambria Math" panose="02040503050406030204" pitchFamily="18" charset="0"/>
                        <a:ea typeface="+mj-ea"/>
                      </a:rPr>
                      <m:t>𝒖𝒔𝒆𝒓</m:t>
                    </m:r>
                    <m:r>
                      <a:rPr lang="en-US" altLang="zh-CN" sz="2800" b="1" i="1" smtClean="0">
                        <a:latin typeface="Cambria Math" panose="02040503050406030204" pitchFamily="18" charset="0"/>
                        <a:ea typeface="+mj-ea"/>
                      </a:rPr>
                      <m:t>−</m:t>
                    </m:r>
                    <m:r>
                      <a:rPr lang="en-US" altLang="zh-CN" sz="2800" b="1" i="1" smtClean="0">
                        <a:latin typeface="Cambria Math" panose="02040503050406030204" pitchFamily="18" charset="0"/>
                        <a:ea typeface="+mj-ea"/>
                      </a:rPr>
                      <m:t>𝒆𝒎𝒃𝒆𝒅𝒅𝒊𝒏𝒈</m:t>
                    </m:r>
                  </m:oMath>
                </a14:m>
                <a:endParaRPr lang="zh-CN" altLang="en-US" sz="2000" b="1" dirty="0">
                  <a:latin typeface="+mj-ea"/>
                  <a:ea typeface="+mj-ea"/>
                </a:endParaRPr>
              </a:p>
            </p:txBody>
          </p:sp>
        </mc:Choice>
        <mc:Fallback xmlns="">
          <p:sp>
            <p:nvSpPr>
              <p:cNvPr id="29" name="文本框 28">
                <a:extLst>
                  <a:ext uri="{FF2B5EF4-FFF2-40B4-BE49-F238E27FC236}">
                    <a16:creationId xmlns:a16="http://schemas.microsoft.com/office/drawing/2014/main" id="{6C4F2FB6-935A-4940-95A5-510DA9A22DE4}"/>
                  </a:ext>
                </a:extLst>
              </p:cNvPr>
              <p:cNvSpPr txBox="1">
                <a:spLocks noRot="1" noChangeAspect="1" noMove="1" noResize="1" noEditPoints="1" noAdjustHandles="1" noChangeArrowheads="1" noChangeShapeType="1" noTextEdit="1"/>
              </p:cNvSpPr>
              <p:nvPr/>
            </p:nvSpPr>
            <p:spPr>
              <a:xfrm>
                <a:off x="129133" y="136582"/>
                <a:ext cx="11925795" cy="523220"/>
              </a:xfrm>
              <a:prstGeom prst="rect">
                <a:avLst/>
              </a:prstGeom>
              <a:blipFill>
                <a:blip r:embed="rId3"/>
                <a:stretch>
                  <a:fillRect t="-11628" b="-31395"/>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EA5BEF70-C21D-458F-B91A-2A2037BD1098}"/>
              </a:ext>
            </a:extLst>
          </p:cNvPr>
          <p:cNvSpPr txBox="1"/>
          <p:nvPr/>
        </p:nvSpPr>
        <p:spPr>
          <a:xfrm>
            <a:off x="246512" y="1280786"/>
            <a:ext cx="5363718" cy="874407"/>
          </a:xfrm>
          <a:prstGeom prst="rect">
            <a:avLst/>
          </a:prstGeom>
          <a:noFill/>
        </p:spPr>
        <p:txBody>
          <a:bodyPr wrap="square" rtlCol="0">
            <a:spAutoFit/>
          </a:bodyPr>
          <a:lstStyle/>
          <a:p>
            <a:pPr>
              <a:lnSpc>
                <a:spcPct val="150000"/>
              </a:lnSpc>
            </a:pPr>
            <a:r>
              <a:rPr lang="zh-CN" altLang="en-US" dirty="0">
                <a:latin typeface="+mj-ea"/>
                <a:ea typeface="+mj-ea"/>
              </a:rPr>
              <a:t>原因</a:t>
            </a:r>
            <a:r>
              <a:rPr lang="en-US" altLang="zh-CN" dirty="0">
                <a:latin typeface="+mj-ea"/>
                <a:ea typeface="+mj-ea"/>
              </a:rPr>
              <a:t>2</a:t>
            </a:r>
            <a:r>
              <a:rPr lang="zh-CN" altLang="en-US" dirty="0">
                <a:latin typeface="+mj-ea"/>
                <a:ea typeface="+mj-ea"/>
              </a:rPr>
              <a:t>：样本稀疏时，迭代轮数较少，网络结构未得到充分训练，</a:t>
            </a:r>
            <a:r>
              <a:rPr lang="en-US" altLang="zh-CN" dirty="0">
                <a:latin typeface="+mj-ea"/>
                <a:ea typeface="+mj-ea"/>
              </a:rPr>
              <a:t>embedding</a:t>
            </a:r>
            <a:r>
              <a:rPr lang="zh-CN" altLang="en-US" dirty="0">
                <a:latin typeface="+mj-ea"/>
                <a:ea typeface="+mj-ea"/>
              </a:rPr>
              <a:t>泛化能力弱</a:t>
            </a:r>
            <a:endParaRPr lang="en-US" altLang="zh-CN" dirty="0">
              <a:latin typeface="+mj-ea"/>
              <a:ea typeface="+mj-ea"/>
            </a:endParaRPr>
          </a:p>
        </p:txBody>
      </p:sp>
      <p:sp>
        <p:nvSpPr>
          <p:cNvPr id="16" name="文本框 15">
            <a:extLst>
              <a:ext uri="{FF2B5EF4-FFF2-40B4-BE49-F238E27FC236}">
                <a16:creationId xmlns:a16="http://schemas.microsoft.com/office/drawing/2014/main" id="{CEBF68A1-4C80-43DF-85A5-F71532849269}"/>
              </a:ext>
            </a:extLst>
          </p:cNvPr>
          <p:cNvSpPr txBox="1"/>
          <p:nvPr/>
        </p:nvSpPr>
        <p:spPr>
          <a:xfrm>
            <a:off x="186309" y="2779043"/>
            <a:ext cx="5363718" cy="874407"/>
          </a:xfrm>
          <a:prstGeom prst="rect">
            <a:avLst/>
          </a:prstGeom>
          <a:noFill/>
        </p:spPr>
        <p:txBody>
          <a:bodyPr wrap="square" rtlCol="0">
            <a:spAutoFit/>
          </a:bodyPr>
          <a:lstStyle/>
          <a:p>
            <a:pPr>
              <a:lnSpc>
                <a:spcPct val="150000"/>
              </a:lnSpc>
            </a:pPr>
            <a:r>
              <a:rPr lang="zh-CN" altLang="en-US" dirty="0">
                <a:latin typeface="+mj-ea"/>
                <a:ea typeface="+mj-ea"/>
              </a:rPr>
              <a:t>常规方法：增加强相关任务训练数据，即直接加入同行业同加强点的其他广告主数据</a:t>
            </a:r>
            <a:r>
              <a:rPr lang="en-US" altLang="zh-CN" dirty="0">
                <a:latin typeface="+mj-ea"/>
                <a:ea typeface="+mj-ea"/>
              </a:rPr>
              <a:t>(</a:t>
            </a:r>
            <a:r>
              <a:rPr lang="zh-CN" altLang="en-US" dirty="0">
                <a:latin typeface="+mj-ea"/>
                <a:ea typeface="+mj-ea"/>
              </a:rPr>
              <a:t>不满足隐私要求</a:t>
            </a:r>
            <a:r>
              <a:rPr lang="en-US" altLang="zh-CN" dirty="0">
                <a:latin typeface="+mj-ea"/>
                <a:ea typeface="+mj-ea"/>
              </a:rPr>
              <a:t>)</a:t>
            </a:r>
          </a:p>
        </p:txBody>
      </p:sp>
      <p:grpSp>
        <p:nvGrpSpPr>
          <p:cNvPr id="12" name="组合 11">
            <a:extLst>
              <a:ext uri="{FF2B5EF4-FFF2-40B4-BE49-F238E27FC236}">
                <a16:creationId xmlns:a16="http://schemas.microsoft.com/office/drawing/2014/main" id="{F5505EF6-3543-403E-91E6-F996A3F78908}"/>
              </a:ext>
            </a:extLst>
          </p:cNvPr>
          <p:cNvGrpSpPr/>
          <p:nvPr/>
        </p:nvGrpSpPr>
        <p:grpSpPr>
          <a:xfrm>
            <a:off x="6235539" y="4038600"/>
            <a:ext cx="1444039" cy="866775"/>
            <a:chOff x="6235539" y="4038600"/>
            <a:chExt cx="1444039" cy="866775"/>
          </a:xfrm>
        </p:grpSpPr>
        <p:sp>
          <p:nvSpPr>
            <p:cNvPr id="30" name="矩形: 圆角 29">
              <a:extLst>
                <a:ext uri="{FF2B5EF4-FFF2-40B4-BE49-F238E27FC236}">
                  <a16:creationId xmlns:a16="http://schemas.microsoft.com/office/drawing/2014/main" id="{FAC436B1-AFD5-4653-9046-8A625812C6AC}"/>
                </a:ext>
              </a:extLst>
            </p:cNvPr>
            <p:cNvSpPr/>
            <p:nvPr/>
          </p:nvSpPr>
          <p:spPr>
            <a:xfrm>
              <a:off x="6235539" y="4183826"/>
              <a:ext cx="1444039" cy="72154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ad feature</a:t>
              </a:r>
              <a:endParaRPr lang="zh-CN" altLang="en-US" dirty="0"/>
            </a:p>
          </p:txBody>
        </p:sp>
        <p:cxnSp>
          <p:nvCxnSpPr>
            <p:cNvPr id="9" name="直接箭头连接符 8">
              <a:extLst>
                <a:ext uri="{FF2B5EF4-FFF2-40B4-BE49-F238E27FC236}">
                  <a16:creationId xmlns:a16="http://schemas.microsoft.com/office/drawing/2014/main" id="{D26BAEED-5EDB-4DFE-B8F3-3BF5CB5E42F9}"/>
                </a:ext>
              </a:extLst>
            </p:cNvPr>
            <p:cNvCxnSpPr>
              <a:stCxn id="30" idx="0"/>
            </p:cNvCxnSpPr>
            <p:nvPr/>
          </p:nvCxnSpPr>
          <p:spPr>
            <a:xfrm flipH="1" flipV="1">
              <a:off x="6957558" y="4038600"/>
              <a:ext cx="1" cy="1452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0" name="组合 9">
            <a:extLst>
              <a:ext uri="{FF2B5EF4-FFF2-40B4-BE49-F238E27FC236}">
                <a16:creationId xmlns:a16="http://schemas.microsoft.com/office/drawing/2014/main" id="{B855D6DC-E70A-419B-9906-514CECE9C86D}"/>
              </a:ext>
            </a:extLst>
          </p:cNvPr>
          <p:cNvGrpSpPr/>
          <p:nvPr/>
        </p:nvGrpSpPr>
        <p:grpSpPr>
          <a:xfrm>
            <a:off x="6235538" y="1308954"/>
            <a:ext cx="3165637" cy="2874872"/>
            <a:chOff x="6235538" y="1308954"/>
            <a:chExt cx="3165637" cy="2874872"/>
          </a:xfrm>
        </p:grpSpPr>
        <p:sp>
          <p:nvSpPr>
            <p:cNvPr id="19" name="矩形: 圆角 18">
              <a:extLst>
                <a:ext uri="{FF2B5EF4-FFF2-40B4-BE49-F238E27FC236}">
                  <a16:creationId xmlns:a16="http://schemas.microsoft.com/office/drawing/2014/main" id="{312D79C1-0603-4DD9-9395-6A9D7D2757C4}"/>
                </a:ext>
              </a:extLst>
            </p:cNvPr>
            <p:cNvSpPr/>
            <p:nvPr/>
          </p:nvSpPr>
          <p:spPr>
            <a:xfrm>
              <a:off x="6235538" y="2668175"/>
              <a:ext cx="1181100" cy="10096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latin typeface="+mj-ea"/>
                  <a:ea typeface="+mj-ea"/>
                </a:rPr>
                <a:t>子任务</a:t>
              </a:r>
              <a:r>
                <a:rPr lang="en-US" altLang="zh-CN" sz="1200" dirty="0">
                  <a:latin typeface="+mj-ea"/>
                  <a:ea typeface="+mj-ea"/>
                </a:rPr>
                <a:t>1</a:t>
              </a:r>
            </a:p>
            <a:p>
              <a:pPr algn="ctr"/>
              <a:r>
                <a:rPr lang="zh-CN" altLang="en-US" sz="1600" dirty="0">
                  <a:latin typeface="+mj-ea"/>
                  <a:ea typeface="+mj-ea"/>
                </a:rPr>
                <a:t>激活</a:t>
              </a:r>
              <a:r>
                <a:rPr lang="en-US" altLang="zh-CN" sz="1600" dirty="0">
                  <a:latin typeface="+mj-ea"/>
                  <a:ea typeface="+mj-ea"/>
                </a:rPr>
                <a:t>Tower</a:t>
              </a:r>
              <a:endParaRPr lang="zh-CN" altLang="en-US" sz="1600" dirty="0">
                <a:latin typeface="+mj-ea"/>
                <a:ea typeface="+mj-ea"/>
              </a:endParaRPr>
            </a:p>
          </p:txBody>
        </p:sp>
        <p:sp>
          <p:nvSpPr>
            <p:cNvPr id="20" name="矩形: 圆角 19">
              <a:extLst>
                <a:ext uri="{FF2B5EF4-FFF2-40B4-BE49-F238E27FC236}">
                  <a16:creationId xmlns:a16="http://schemas.microsoft.com/office/drawing/2014/main" id="{08AFA140-060F-4F74-B84C-142A6108F20A}"/>
                </a:ext>
              </a:extLst>
            </p:cNvPr>
            <p:cNvSpPr/>
            <p:nvPr/>
          </p:nvSpPr>
          <p:spPr>
            <a:xfrm>
              <a:off x="8142732" y="2668175"/>
              <a:ext cx="1181100" cy="100965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latin typeface="+mj-ea"/>
                  <a:ea typeface="+mj-ea"/>
                </a:rPr>
                <a:t>子任务</a:t>
              </a:r>
              <a:r>
                <a:rPr lang="en-US" altLang="zh-CN" sz="1200" dirty="0">
                  <a:latin typeface="+mj-ea"/>
                  <a:ea typeface="+mj-ea"/>
                </a:rPr>
                <a:t>2</a:t>
              </a:r>
            </a:p>
            <a:p>
              <a:pPr algn="ctr"/>
              <a:r>
                <a:rPr lang="zh-CN" altLang="en-US" sz="1600" dirty="0">
                  <a:latin typeface="+mj-ea"/>
                  <a:ea typeface="+mj-ea"/>
                </a:rPr>
                <a:t>次留</a:t>
              </a:r>
              <a:r>
                <a:rPr lang="en-US" altLang="zh-CN" sz="1600" dirty="0">
                  <a:latin typeface="+mj-ea"/>
                  <a:ea typeface="+mj-ea"/>
                </a:rPr>
                <a:t>Tower</a:t>
              </a:r>
              <a:endParaRPr lang="zh-CN" altLang="en-US" sz="1600" dirty="0">
                <a:latin typeface="+mj-ea"/>
                <a:ea typeface="+mj-ea"/>
              </a:endParaRPr>
            </a:p>
          </p:txBody>
        </p:sp>
        <p:sp>
          <p:nvSpPr>
            <p:cNvPr id="31" name="矩形: 圆角 30">
              <a:extLst>
                <a:ext uri="{FF2B5EF4-FFF2-40B4-BE49-F238E27FC236}">
                  <a16:creationId xmlns:a16="http://schemas.microsoft.com/office/drawing/2014/main" id="{7FE34D8B-B956-47E3-AE11-99B887956DC3}"/>
                </a:ext>
              </a:extLst>
            </p:cNvPr>
            <p:cNvSpPr/>
            <p:nvPr/>
          </p:nvSpPr>
          <p:spPr>
            <a:xfrm>
              <a:off x="6235538" y="3823051"/>
              <a:ext cx="3165637" cy="21554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t>Concate</a:t>
              </a:r>
              <a:r>
                <a:rPr lang="en-US" altLang="zh-CN" dirty="0"/>
                <a:t> Layer</a:t>
              </a:r>
              <a:endParaRPr lang="zh-CN" altLang="en-US" dirty="0"/>
            </a:p>
          </p:txBody>
        </p:sp>
        <p:cxnSp>
          <p:nvCxnSpPr>
            <p:cNvPr id="11" name="直接箭头连接符 10">
              <a:extLst>
                <a:ext uri="{FF2B5EF4-FFF2-40B4-BE49-F238E27FC236}">
                  <a16:creationId xmlns:a16="http://schemas.microsoft.com/office/drawing/2014/main" id="{DE6A11C7-B264-45B6-A9F6-51C413A3D24E}"/>
                </a:ext>
              </a:extLst>
            </p:cNvPr>
            <p:cNvCxnSpPr/>
            <p:nvPr/>
          </p:nvCxnSpPr>
          <p:spPr>
            <a:xfrm flipV="1">
              <a:off x="8553450" y="4038600"/>
              <a:ext cx="0" cy="1452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0AD5F676-4F0D-4160-8D0F-60E57C0BC3BD}"/>
                </a:ext>
              </a:extLst>
            </p:cNvPr>
            <p:cNvCxnSpPr>
              <a:cxnSpLocks/>
            </p:cNvCxnSpPr>
            <p:nvPr/>
          </p:nvCxnSpPr>
          <p:spPr>
            <a:xfrm flipV="1">
              <a:off x="6826088" y="3677827"/>
              <a:ext cx="0" cy="145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73C1F3DA-89BD-43E3-9C69-EB783CD99169}"/>
                </a:ext>
              </a:extLst>
            </p:cNvPr>
            <p:cNvCxnSpPr>
              <a:cxnSpLocks/>
            </p:cNvCxnSpPr>
            <p:nvPr/>
          </p:nvCxnSpPr>
          <p:spPr>
            <a:xfrm flipV="1">
              <a:off x="8845388" y="3677827"/>
              <a:ext cx="0" cy="145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流程图: 接点 35">
                  <a:extLst>
                    <a:ext uri="{FF2B5EF4-FFF2-40B4-BE49-F238E27FC236}">
                      <a16:creationId xmlns:a16="http://schemas.microsoft.com/office/drawing/2014/main" id="{C8E64FC6-70CC-4A85-B3EB-050F44824549}"/>
                    </a:ext>
                  </a:extLst>
                </p:cNvPr>
                <p:cNvSpPr/>
                <p:nvPr/>
              </p:nvSpPr>
              <p:spPr>
                <a:xfrm>
                  <a:off x="6400800" y="2236768"/>
                  <a:ext cx="657225" cy="310753"/>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700" i="1" dirty="0" smtClean="0">
                            <a:latin typeface="Cambria Math" panose="02040503050406030204" pitchFamily="18" charset="0"/>
                            <a:ea typeface="+mj-ea"/>
                          </a:rPr>
                          <m:t>𝑝𝑐𝑣𝑟</m:t>
                        </m:r>
                        <m:r>
                          <a:rPr lang="en-US" altLang="zh-CN" sz="700" i="1" dirty="0" smtClean="0">
                            <a:latin typeface="Cambria Math" panose="02040503050406030204" pitchFamily="18" charset="0"/>
                            <a:ea typeface="+mj-ea"/>
                          </a:rPr>
                          <m:t>1</m:t>
                        </m:r>
                      </m:oMath>
                    </m:oMathPara>
                  </a14:m>
                  <a:endParaRPr lang="zh-CN" altLang="en-US" sz="700" dirty="0">
                    <a:latin typeface="+mj-ea"/>
                    <a:ea typeface="+mj-ea"/>
                  </a:endParaRPr>
                </a:p>
              </p:txBody>
            </p:sp>
          </mc:Choice>
          <mc:Fallback xmlns="">
            <p:sp>
              <p:nvSpPr>
                <p:cNvPr id="36" name="流程图: 接点 35">
                  <a:extLst>
                    <a:ext uri="{FF2B5EF4-FFF2-40B4-BE49-F238E27FC236}">
                      <a16:creationId xmlns:a16="http://schemas.microsoft.com/office/drawing/2014/main" id="{C8E64FC6-70CC-4A85-B3EB-050F44824549}"/>
                    </a:ext>
                  </a:extLst>
                </p:cNvPr>
                <p:cNvSpPr>
                  <a:spLocks noRot="1" noChangeAspect="1" noMove="1" noResize="1" noEditPoints="1" noAdjustHandles="1" noChangeArrowheads="1" noChangeShapeType="1" noTextEdit="1"/>
                </p:cNvSpPr>
                <p:nvPr/>
              </p:nvSpPr>
              <p:spPr>
                <a:xfrm>
                  <a:off x="6400800" y="2236768"/>
                  <a:ext cx="657225" cy="310753"/>
                </a:xfrm>
                <a:prstGeom prst="flowChartConnector">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流程图: 接点 36">
                  <a:extLst>
                    <a:ext uri="{FF2B5EF4-FFF2-40B4-BE49-F238E27FC236}">
                      <a16:creationId xmlns:a16="http://schemas.microsoft.com/office/drawing/2014/main" id="{E5D55D4B-BE8F-4BE3-AD6B-B053E45F72F6}"/>
                    </a:ext>
                  </a:extLst>
                </p:cNvPr>
                <p:cNvSpPr/>
                <p:nvPr/>
              </p:nvSpPr>
              <p:spPr>
                <a:xfrm>
                  <a:off x="8074246" y="1308954"/>
                  <a:ext cx="657225" cy="310753"/>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700" i="1" dirty="0" smtClean="0">
                            <a:latin typeface="Cambria Math" panose="02040503050406030204" pitchFamily="18" charset="0"/>
                            <a:ea typeface="+mj-ea"/>
                          </a:rPr>
                          <m:t>𝑝𝑐𝑣𝑟</m:t>
                        </m:r>
                        <m:r>
                          <a:rPr lang="en-US" altLang="zh-CN" sz="700" i="1" dirty="0" smtClean="0">
                            <a:latin typeface="Cambria Math" panose="02040503050406030204" pitchFamily="18" charset="0"/>
                            <a:ea typeface="+mj-ea"/>
                          </a:rPr>
                          <m:t>2</m:t>
                        </m:r>
                      </m:oMath>
                    </m:oMathPara>
                  </a14:m>
                  <a:endParaRPr lang="zh-CN" altLang="en-US" sz="700" dirty="0">
                    <a:latin typeface="+mj-ea"/>
                    <a:ea typeface="+mj-ea"/>
                  </a:endParaRPr>
                </a:p>
              </p:txBody>
            </p:sp>
          </mc:Choice>
          <mc:Fallback xmlns="">
            <p:sp>
              <p:nvSpPr>
                <p:cNvPr id="37" name="流程图: 接点 36">
                  <a:extLst>
                    <a:ext uri="{FF2B5EF4-FFF2-40B4-BE49-F238E27FC236}">
                      <a16:creationId xmlns:a16="http://schemas.microsoft.com/office/drawing/2014/main" id="{E5D55D4B-BE8F-4BE3-AD6B-B053E45F72F6}"/>
                    </a:ext>
                  </a:extLst>
                </p:cNvPr>
                <p:cNvSpPr>
                  <a:spLocks noRot="1" noChangeAspect="1" noMove="1" noResize="1" noEditPoints="1" noAdjustHandles="1" noChangeArrowheads="1" noChangeShapeType="1" noTextEdit="1"/>
                </p:cNvSpPr>
                <p:nvPr/>
              </p:nvSpPr>
              <p:spPr>
                <a:xfrm>
                  <a:off x="8074246" y="1308954"/>
                  <a:ext cx="657225" cy="310753"/>
                </a:xfrm>
                <a:prstGeom prst="flowChartConnector">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流程图: 接点 38">
                  <a:extLst>
                    <a:ext uri="{FF2B5EF4-FFF2-40B4-BE49-F238E27FC236}">
                      <a16:creationId xmlns:a16="http://schemas.microsoft.com/office/drawing/2014/main" id="{70E48591-E55D-4A1F-8765-4257330EDCB5}"/>
                    </a:ext>
                  </a:extLst>
                </p:cNvPr>
                <p:cNvSpPr/>
                <p:nvPr/>
              </p:nvSpPr>
              <p:spPr>
                <a:xfrm>
                  <a:off x="8404668" y="2236768"/>
                  <a:ext cx="657225" cy="310753"/>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700" i="1" dirty="0" smtClean="0">
                            <a:latin typeface="Cambria Math" panose="02040503050406030204" pitchFamily="18" charset="0"/>
                            <a:ea typeface="+mj-ea"/>
                          </a:rPr>
                          <m:t>𝑝</m:t>
                        </m:r>
                        <m:r>
                          <a:rPr lang="en-US" altLang="zh-CN" sz="700" b="0" i="1" dirty="0" smtClean="0">
                            <a:latin typeface="Cambria Math" panose="02040503050406030204" pitchFamily="18" charset="0"/>
                            <a:ea typeface="+mj-ea"/>
                          </a:rPr>
                          <m:t>𝑑𝑐𝑣𝑟</m:t>
                        </m:r>
                      </m:oMath>
                    </m:oMathPara>
                  </a14:m>
                  <a:endParaRPr lang="zh-CN" altLang="en-US" sz="700" dirty="0">
                    <a:latin typeface="+mj-ea"/>
                    <a:ea typeface="+mj-ea"/>
                  </a:endParaRPr>
                </a:p>
              </p:txBody>
            </p:sp>
          </mc:Choice>
          <mc:Fallback xmlns="">
            <p:sp>
              <p:nvSpPr>
                <p:cNvPr id="39" name="流程图: 接点 38">
                  <a:extLst>
                    <a:ext uri="{FF2B5EF4-FFF2-40B4-BE49-F238E27FC236}">
                      <a16:creationId xmlns:a16="http://schemas.microsoft.com/office/drawing/2014/main" id="{70E48591-E55D-4A1F-8765-4257330EDCB5}"/>
                    </a:ext>
                  </a:extLst>
                </p:cNvPr>
                <p:cNvSpPr>
                  <a:spLocks noRot="1" noChangeAspect="1" noMove="1" noResize="1" noEditPoints="1" noAdjustHandles="1" noChangeArrowheads="1" noChangeShapeType="1" noTextEdit="1"/>
                </p:cNvSpPr>
                <p:nvPr/>
              </p:nvSpPr>
              <p:spPr>
                <a:xfrm>
                  <a:off x="8404668" y="2236768"/>
                  <a:ext cx="657225" cy="310753"/>
                </a:xfrm>
                <a:prstGeom prst="flowChartConnector">
                  <a:avLst/>
                </a:prstGeom>
                <a:blipFill>
                  <a:blip r:embed="rId7"/>
                  <a:stretch>
                    <a:fillRect/>
                  </a:stretch>
                </a:blipFill>
              </p:spPr>
              <p:txBody>
                <a:bodyPr/>
                <a:lstStyle/>
                <a:p>
                  <a:r>
                    <a:rPr lang="zh-CN" altLang="en-US">
                      <a:noFill/>
                    </a:rPr>
                    <a:t> </a:t>
                  </a:r>
                </a:p>
              </p:txBody>
            </p:sp>
          </mc:Fallback>
        </mc:AlternateContent>
        <p:sp>
          <p:nvSpPr>
            <p:cNvPr id="40" name="流程图: 接点 39">
              <a:extLst>
                <a:ext uri="{FF2B5EF4-FFF2-40B4-BE49-F238E27FC236}">
                  <a16:creationId xmlns:a16="http://schemas.microsoft.com/office/drawing/2014/main" id="{0C013E03-5017-43AC-A780-8B4D64CE871C}"/>
                </a:ext>
              </a:extLst>
            </p:cNvPr>
            <p:cNvSpPr/>
            <p:nvPr/>
          </p:nvSpPr>
          <p:spPr>
            <a:xfrm>
              <a:off x="7577232" y="1965235"/>
              <a:ext cx="199359" cy="215549"/>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700" dirty="0">
                  <a:latin typeface="+mj-ea"/>
                  <a:ea typeface="+mj-ea"/>
                </a:rPr>
                <a:t>X</a:t>
              </a:r>
              <a:endParaRPr lang="zh-CN" altLang="en-US" sz="700" dirty="0">
                <a:latin typeface="+mj-ea"/>
                <a:ea typeface="+mj-ea"/>
              </a:endParaRPr>
            </a:p>
          </p:txBody>
        </p:sp>
        <p:cxnSp>
          <p:nvCxnSpPr>
            <p:cNvPr id="42" name="直接箭头连接符 41">
              <a:extLst>
                <a:ext uri="{FF2B5EF4-FFF2-40B4-BE49-F238E27FC236}">
                  <a16:creationId xmlns:a16="http://schemas.microsoft.com/office/drawing/2014/main" id="{0DE1E8DC-1B9E-4E0E-9D45-12A0331FD996}"/>
                </a:ext>
              </a:extLst>
            </p:cNvPr>
            <p:cNvCxnSpPr>
              <a:cxnSpLocks/>
              <a:endCxn id="36" idx="4"/>
            </p:cNvCxnSpPr>
            <p:nvPr/>
          </p:nvCxnSpPr>
          <p:spPr>
            <a:xfrm flipV="1">
              <a:off x="6729412" y="2547521"/>
              <a:ext cx="1" cy="1399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9F96B87F-0BAF-4F1B-ABB2-A12599B65414}"/>
                </a:ext>
              </a:extLst>
            </p:cNvPr>
            <p:cNvCxnSpPr>
              <a:cxnSpLocks/>
              <a:stCxn id="20" idx="0"/>
              <a:endCxn id="39" idx="4"/>
            </p:cNvCxnSpPr>
            <p:nvPr/>
          </p:nvCxnSpPr>
          <p:spPr>
            <a:xfrm flipH="1" flipV="1">
              <a:off x="8733281" y="2547521"/>
              <a:ext cx="1" cy="120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7DDD8449-85C3-4850-AAAC-C5FDF6D8527E}"/>
                </a:ext>
              </a:extLst>
            </p:cNvPr>
            <p:cNvCxnSpPr>
              <a:cxnSpLocks/>
              <a:stCxn id="36" idx="0"/>
              <a:endCxn id="40" idx="3"/>
            </p:cNvCxnSpPr>
            <p:nvPr/>
          </p:nvCxnSpPr>
          <p:spPr>
            <a:xfrm flipV="1">
              <a:off x="6729413" y="2149218"/>
              <a:ext cx="877014" cy="87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744FA07E-7F08-4EEF-8B06-ECE40367A5B3}"/>
                </a:ext>
              </a:extLst>
            </p:cNvPr>
            <p:cNvCxnSpPr>
              <a:cxnSpLocks/>
              <a:stCxn id="39" idx="0"/>
              <a:endCxn id="40" idx="5"/>
            </p:cNvCxnSpPr>
            <p:nvPr/>
          </p:nvCxnSpPr>
          <p:spPr>
            <a:xfrm flipH="1" flipV="1">
              <a:off x="7747396" y="2149218"/>
              <a:ext cx="985885" cy="87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接箭头连接符 60">
              <a:extLst>
                <a:ext uri="{FF2B5EF4-FFF2-40B4-BE49-F238E27FC236}">
                  <a16:creationId xmlns:a16="http://schemas.microsoft.com/office/drawing/2014/main" id="{3D4A12BB-5884-4CB9-8BA4-DBD8A78606C4}"/>
                </a:ext>
              </a:extLst>
            </p:cNvPr>
            <p:cNvCxnSpPr>
              <a:cxnSpLocks/>
              <a:stCxn id="40" idx="6"/>
              <a:endCxn id="37" idx="4"/>
            </p:cNvCxnSpPr>
            <p:nvPr/>
          </p:nvCxnSpPr>
          <p:spPr>
            <a:xfrm flipV="1">
              <a:off x="7776591" y="1619707"/>
              <a:ext cx="626268" cy="453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graphicFrame>
            <p:nvGraphicFramePr>
              <p:cNvPr id="69" name="表格 68">
                <a:extLst>
                  <a:ext uri="{FF2B5EF4-FFF2-40B4-BE49-F238E27FC236}">
                    <a16:creationId xmlns:a16="http://schemas.microsoft.com/office/drawing/2014/main" id="{27A68966-064B-4515-96BF-E93E111B94CA}"/>
                  </a:ext>
                </a:extLst>
              </p:cNvPr>
              <p:cNvGraphicFramePr>
                <a:graphicFrameLocks noGrp="1"/>
              </p:cNvGraphicFramePr>
              <p:nvPr>
                <p:extLst>
                  <p:ext uri="{D42A27DB-BD31-4B8C-83A1-F6EECF244321}">
                    <p14:modId xmlns:p14="http://schemas.microsoft.com/office/powerpoint/2010/main" val="874577266"/>
                  </p:ext>
                </p:extLst>
              </p:nvPr>
            </p:nvGraphicFramePr>
            <p:xfrm>
              <a:off x="6400800" y="5329609"/>
              <a:ext cx="5010153" cy="1304879"/>
            </p:xfrm>
            <a:graphic>
              <a:graphicData uri="http://schemas.openxmlformats.org/drawingml/2006/table">
                <a:tbl>
                  <a:tblPr/>
                  <a:tblGrid>
                    <a:gridCol w="1337938">
                      <a:extLst>
                        <a:ext uri="{9D8B030D-6E8A-4147-A177-3AD203B41FA5}">
                          <a16:colId xmlns:a16="http://schemas.microsoft.com/office/drawing/2014/main" val="1665059383"/>
                        </a:ext>
                      </a:extLst>
                    </a:gridCol>
                    <a:gridCol w="768603">
                      <a:extLst>
                        <a:ext uri="{9D8B030D-6E8A-4147-A177-3AD203B41FA5}">
                          <a16:colId xmlns:a16="http://schemas.microsoft.com/office/drawing/2014/main" val="125150254"/>
                        </a:ext>
                      </a:extLst>
                    </a:gridCol>
                    <a:gridCol w="1011413">
                      <a:extLst>
                        <a:ext uri="{9D8B030D-6E8A-4147-A177-3AD203B41FA5}">
                          <a16:colId xmlns:a16="http://schemas.microsoft.com/office/drawing/2014/main" val="680297237"/>
                        </a:ext>
                      </a:extLst>
                    </a:gridCol>
                    <a:gridCol w="1892199">
                      <a:extLst>
                        <a:ext uri="{9D8B030D-6E8A-4147-A177-3AD203B41FA5}">
                          <a16:colId xmlns:a16="http://schemas.microsoft.com/office/drawing/2014/main" val="2130422761"/>
                        </a:ext>
                      </a:extLst>
                    </a:gridCol>
                  </a:tblGrid>
                  <a:tr h="294650">
                    <a:tc rowSpan="2">
                      <a:txBody>
                        <a:bodyPr/>
                        <a:lstStyle/>
                        <a:p>
                          <a:pPr algn="ctr" rtl="0" fontAlgn="ctr"/>
                          <a:r>
                            <a:rPr lang="zh-CN" altLang="en-US" sz="1600" b="0" i="0" u="none" strike="noStrike">
                              <a:solidFill>
                                <a:srgbClr val="000000"/>
                              </a:solidFill>
                              <a:effectLst/>
                              <a:latin typeface="+mj-ea"/>
                              <a:ea typeface="+mj-ea"/>
                            </a:rPr>
                            <a:t>行业</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rtl="0" fontAlgn="ctr"/>
                          <a:r>
                            <a:rPr lang="zh-CN" altLang="en-US" sz="1600" b="0" i="0" u="none" strike="noStrike">
                              <a:solidFill>
                                <a:srgbClr val="000000"/>
                              </a:solidFill>
                              <a:effectLst/>
                              <a:latin typeface="+mj-ea"/>
                              <a:ea typeface="+mj-ea"/>
                            </a:rPr>
                            <a:t>广告主</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rtl="0" fontAlgn="ctr"/>
                          <a:r>
                            <a:rPr lang="en-US" sz="1600" b="0" i="0" u="none" strike="noStrike" dirty="0">
                              <a:solidFill>
                                <a:srgbClr val="000000"/>
                              </a:solidFill>
                              <a:effectLst/>
                              <a:latin typeface="+mj-ea"/>
                              <a:ea typeface="+mj-ea"/>
                            </a:rPr>
                            <a:t>AUC</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976813950"/>
                      </a:ext>
                    </a:extLst>
                  </a:tr>
                  <a:tr h="336743">
                    <a:tc vMerge="1">
                      <a:txBody>
                        <a:bodyPr/>
                        <a:lstStyle/>
                        <a:p>
                          <a:endParaRPr lang="zh-CN" altLang="en-US"/>
                        </a:p>
                      </a:txBody>
                      <a:tcPr/>
                    </a:tc>
                    <a:tc vMerge="1">
                      <a:txBody>
                        <a:bodyPr/>
                        <a:lstStyle/>
                        <a:p>
                          <a:endParaRPr lang="zh-CN" altLang="en-US"/>
                        </a:p>
                      </a:txBody>
                      <a:tcPr/>
                    </a:tc>
                    <a:tc>
                      <a:txBody>
                        <a:bodyPr/>
                        <a:lstStyle/>
                        <a:p>
                          <a:pPr algn="ctr" rtl="0" fontAlgn="ctr"/>
                          <a14:m>
                            <m:oMathPara xmlns:m="http://schemas.openxmlformats.org/officeDocument/2006/math">
                              <m:oMathParaPr>
                                <m:jc m:val="centerGroup"/>
                              </m:oMathParaPr>
                              <m:oMath xmlns:m="http://schemas.openxmlformats.org/officeDocument/2006/math">
                                <m:r>
                                  <a:rPr lang="en-US" sz="1600" b="0" i="1" u="none" strike="noStrike" dirty="0" smtClean="0">
                                    <a:solidFill>
                                      <a:srgbClr val="000000"/>
                                    </a:solidFill>
                                    <a:effectLst/>
                                    <a:latin typeface="Cambria Math" panose="02040503050406030204" pitchFamily="18" charset="0"/>
                                    <a:ea typeface="+mj-ea"/>
                                  </a:rPr>
                                  <m:t>𝑀𝐴𝑀𝐿</m:t>
                                </m:r>
                              </m:oMath>
                            </m:oMathPara>
                          </a14:m>
                          <a:endParaRPr lang="en-US" sz="1600" b="0" i="0" u="none" strike="noStrike" dirty="0">
                            <a:solidFill>
                              <a:srgbClr val="000000"/>
                            </a:solidFill>
                            <a:effectLst/>
                            <a:latin typeface="+mj-ea"/>
                            <a:ea typeface="+mj-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CN" altLang="en-US" sz="1600" b="0" i="0" u="none" strike="noStrike" dirty="0">
                              <a:solidFill>
                                <a:srgbClr val="000000"/>
                              </a:solidFill>
                              <a:effectLst/>
                              <a:latin typeface="+mj-ea"/>
                              <a:ea typeface="+mj-ea"/>
                            </a:rPr>
                            <a:t>级联子任务</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6870204"/>
                      </a:ext>
                    </a:extLst>
                  </a:tr>
                  <a:tr h="336743">
                    <a:tc>
                      <a:txBody>
                        <a:bodyPr/>
                        <a:lstStyle/>
                        <a:p>
                          <a:pPr algn="ctr" rtl="0" fontAlgn="ctr"/>
                          <a:r>
                            <a:rPr lang="zh-CN" altLang="en-US" sz="1600" b="0" i="0" u="none" strike="noStrike" dirty="0">
                              <a:solidFill>
                                <a:srgbClr val="000000"/>
                              </a:solidFill>
                              <a:effectLst/>
                              <a:latin typeface="+mj-ea"/>
                              <a:ea typeface="+mj-ea"/>
                            </a:rPr>
                            <a:t>网服</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rtl="0" fontAlgn="ctr"/>
                          <a:r>
                            <a:rPr lang="zh-CN" altLang="en-US" sz="1600" b="0" i="0" u="none" strike="noStrike" dirty="0">
                              <a:solidFill>
                                <a:schemeClr val="tx1"/>
                              </a:solidFill>
                              <a:effectLst/>
                              <a:latin typeface="+mj-ea"/>
                              <a:ea typeface="+mj-ea"/>
                            </a:rPr>
                            <a:t>七猫</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600" b="0" i="1" u="none" strike="noStrike" dirty="0" smtClean="0">
                                    <a:solidFill>
                                      <a:schemeClr val="tx1"/>
                                    </a:solidFill>
                                    <a:effectLst/>
                                    <a:latin typeface="Cambria Math" panose="02040503050406030204" pitchFamily="18" charset="0"/>
                                    <a:ea typeface="+mj-ea"/>
                                  </a:rPr>
                                  <m:t>0.5601</m:t>
                                </m:r>
                              </m:oMath>
                            </m:oMathPara>
                          </a14:m>
                          <a:endParaRPr lang="en-US" altLang="zh-CN" sz="1600" b="0" i="0" u="none" strike="noStrike" dirty="0">
                            <a:solidFill>
                              <a:schemeClr val="tx1"/>
                            </a:solidFill>
                            <a:effectLst/>
                            <a:latin typeface="+mj-ea"/>
                            <a:ea typeface="+mj-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600" b="0" i="1" u="none" strike="noStrike" dirty="0" smtClean="0">
                                    <a:solidFill>
                                      <a:schemeClr val="tx1"/>
                                    </a:solidFill>
                                    <a:effectLst/>
                                    <a:latin typeface="Cambria Math" panose="02040503050406030204" pitchFamily="18" charset="0"/>
                                    <a:ea typeface="+mj-ea"/>
                                  </a:rPr>
                                  <m:t>0.5632(+0.31%)</m:t>
                                </m:r>
                              </m:oMath>
                            </m:oMathPara>
                          </a14:m>
                          <a:endParaRPr lang="en-US" altLang="zh-CN" sz="1600" b="0" i="0" u="none" strike="noStrike" dirty="0">
                            <a:solidFill>
                              <a:schemeClr val="tx1"/>
                            </a:solidFill>
                            <a:effectLst/>
                            <a:latin typeface="+mj-ea"/>
                            <a:ea typeface="+mj-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1857445"/>
                      </a:ext>
                    </a:extLst>
                  </a:tr>
                  <a:tr h="336743">
                    <a:tc>
                      <a:txBody>
                        <a:bodyPr/>
                        <a:lstStyle/>
                        <a:p>
                          <a:pPr algn="ctr" rtl="0" fontAlgn="ctr"/>
                          <a:r>
                            <a:rPr lang="zh-CN" altLang="en-US" sz="1600" b="0" i="0" u="none" strike="noStrike">
                              <a:solidFill>
                                <a:srgbClr val="000000"/>
                              </a:solidFill>
                              <a:effectLst/>
                              <a:latin typeface="+mj-ea"/>
                              <a:ea typeface="+mj-ea"/>
                            </a:rPr>
                            <a:t>家具</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rtl="0" fontAlgn="ctr"/>
                          <a:r>
                            <a:rPr lang="zh-CN" altLang="en-US" sz="1600" b="0" i="0" u="none" strike="noStrike">
                              <a:solidFill>
                                <a:schemeClr val="tx1"/>
                              </a:solidFill>
                              <a:effectLst/>
                              <a:latin typeface="+mj-ea"/>
                              <a:ea typeface="+mj-ea"/>
                            </a:rPr>
                            <a:t>立邦</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600" b="0" i="1" u="none" strike="noStrike" dirty="0" smtClean="0">
                                    <a:solidFill>
                                      <a:schemeClr val="tx1"/>
                                    </a:solidFill>
                                    <a:effectLst/>
                                    <a:latin typeface="Cambria Math" panose="02040503050406030204" pitchFamily="18" charset="0"/>
                                    <a:ea typeface="+mj-ea"/>
                                  </a:rPr>
                                  <m:t>0.6122</m:t>
                                </m:r>
                              </m:oMath>
                            </m:oMathPara>
                          </a14:m>
                          <a:endParaRPr lang="en-US" altLang="zh-CN" sz="1600" b="0" i="0" u="none" strike="noStrike" dirty="0">
                            <a:solidFill>
                              <a:schemeClr val="tx1"/>
                            </a:solidFill>
                            <a:effectLst/>
                            <a:latin typeface="+mj-ea"/>
                            <a:ea typeface="+mj-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14:m>
                            <m:oMathPara xmlns:m="http://schemas.openxmlformats.org/officeDocument/2006/math">
                              <m:oMathParaPr>
                                <m:jc m:val="centerGroup"/>
                              </m:oMathParaPr>
                              <m:oMath xmlns:m="http://schemas.openxmlformats.org/officeDocument/2006/math">
                                <m:r>
                                  <a:rPr lang="en-US" altLang="zh-CN" sz="1600" b="0" i="1" u="none" strike="noStrike" dirty="0" smtClean="0">
                                    <a:solidFill>
                                      <a:schemeClr val="tx1"/>
                                    </a:solidFill>
                                    <a:effectLst/>
                                    <a:latin typeface="Cambria Math" panose="02040503050406030204" pitchFamily="18" charset="0"/>
                                    <a:ea typeface="+mj-ea"/>
                                  </a:rPr>
                                  <m:t>0.6203(+0.81%)</m:t>
                                </m:r>
                              </m:oMath>
                            </m:oMathPara>
                          </a14:m>
                          <a:endParaRPr lang="en-US" altLang="zh-CN" sz="1600" b="0" i="0" u="none" strike="noStrike" dirty="0">
                            <a:solidFill>
                              <a:schemeClr val="tx1"/>
                            </a:solidFill>
                            <a:effectLst/>
                            <a:latin typeface="+mj-ea"/>
                            <a:ea typeface="+mj-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6918880"/>
                      </a:ext>
                    </a:extLst>
                  </a:tr>
                </a:tbl>
              </a:graphicData>
            </a:graphic>
          </p:graphicFrame>
        </mc:Choice>
        <mc:Fallback xmlns="">
          <p:graphicFrame>
            <p:nvGraphicFramePr>
              <p:cNvPr id="69" name="表格 68">
                <a:extLst>
                  <a:ext uri="{FF2B5EF4-FFF2-40B4-BE49-F238E27FC236}">
                    <a16:creationId xmlns:a16="http://schemas.microsoft.com/office/drawing/2014/main" id="{27A68966-064B-4515-96BF-E93E111B94CA}"/>
                  </a:ext>
                </a:extLst>
              </p:cNvPr>
              <p:cNvGraphicFramePr>
                <a:graphicFrameLocks noGrp="1"/>
              </p:cNvGraphicFramePr>
              <p:nvPr>
                <p:extLst>
                  <p:ext uri="{D42A27DB-BD31-4B8C-83A1-F6EECF244321}">
                    <p14:modId xmlns:p14="http://schemas.microsoft.com/office/powerpoint/2010/main" val="874577266"/>
                  </p:ext>
                </p:extLst>
              </p:nvPr>
            </p:nvGraphicFramePr>
            <p:xfrm>
              <a:off x="6400800" y="5329609"/>
              <a:ext cx="5010153" cy="1304879"/>
            </p:xfrm>
            <a:graphic>
              <a:graphicData uri="http://schemas.openxmlformats.org/drawingml/2006/table">
                <a:tbl>
                  <a:tblPr/>
                  <a:tblGrid>
                    <a:gridCol w="1337938">
                      <a:extLst>
                        <a:ext uri="{9D8B030D-6E8A-4147-A177-3AD203B41FA5}">
                          <a16:colId xmlns:a16="http://schemas.microsoft.com/office/drawing/2014/main" val="1665059383"/>
                        </a:ext>
                      </a:extLst>
                    </a:gridCol>
                    <a:gridCol w="768603">
                      <a:extLst>
                        <a:ext uri="{9D8B030D-6E8A-4147-A177-3AD203B41FA5}">
                          <a16:colId xmlns:a16="http://schemas.microsoft.com/office/drawing/2014/main" val="125150254"/>
                        </a:ext>
                      </a:extLst>
                    </a:gridCol>
                    <a:gridCol w="1011413">
                      <a:extLst>
                        <a:ext uri="{9D8B030D-6E8A-4147-A177-3AD203B41FA5}">
                          <a16:colId xmlns:a16="http://schemas.microsoft.com/office/drawing/2014/main" val="680297237"/>
                        </a:ext>
                      </a:extLst>
                    </a:gridCol>
                    <a:gridCol w="1892199">
                      <a:extLst>
                        <a:ext uri="{9D8B030D-6E8A-4147-A177-3AD203B41FA5}">
                          <a16:colId xmlns:a16="http://schemas.microsoft.com/office/drawing/2014/main" val="2130422761"/>
                        </a:ext>
                      </a:extLst>
                    </a:gridCol>
                  </a:tblGrid>
                  <a:tr h="294650">
                    <a:tc rowSpan="2">
                      <a:txBody>
                        <a:bodyPr/>
                        <a:lstStyle/>
                        <a:p>
                          <a:pPr algn="ctr" rtl="0" fontAlgn="ctr"/>
                          <a:r>
                            <a:rPr lang="zh-CN" altLang="en-US" sz="1600" b="0" i="0" u="none" strike="noStrike">
                              <a:solidFill>
                                <a:srgbClr val="000000"/>
                              </a:solidFill>
                              <a:effectLst/>
                              <a:latin typeface="+mj-ea"/>
                              <a:ea typeface="+mj-ea"/>
                            </a:rPr>
                            <a:t>行业</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rtl="0" fontAlgn="ctr"/>
                          <a:r>
                            <a:rPr lang="zh-CN" altLang="en-US" sz="1600" b="0" i="0" u="none" strike="noStrike">
                              <a:solidFill>
                                <a:srgbClr val="000000"/>
                              </a:solidFill>
                              <a:effectLst/>
                              <a:latin typeface="+mj-ea"/>
                              <a:ea typeface="+mj-ea"/>
                            </a:rPr>
                            <a:t>广告主</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rtl="0" fontAlgn="ctr"/>
                          <a:r>
                            <a:rPr lang="en-US" sz="1600" b="0" i="0" u="none" strike="noStrike" dirty="0">
                              <a:solidFill>
                                <a:srgbClr val="000000"/>
                              </a:solidFill>
                              <a:effectLst/>
                              <a:latin typeface="+mj-ea"/>
                              <a:ea typeface="+mj-ea"/>
                            </a:rPr>
                            <a:t>AUC</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976813950"/>
                      </a:ext>
                    </a:extLst>
                  </a:tr>
                  <a:tr h="336743">
                    <a:tc vMerge="1">
                      <a:txBody>
                        <a:bodyPr/>
                        <a:lstStyle/>
                        <a:p>
                          <a:endParaRPr lang="zh-CN" altLang="en-US"/>
                        </a:p>
                      </a:txBody>
                      <a:tcPr/>
                    </a:tc>
                    <a:tc vMerge="1">
                      <a:txBody>
                        <a:bodyPr/>
                        <a:lstStyle/>
                        <a:p>
                          <a:endParaRPr lang="zh-CN" altLang="en-US"/>
                        </a:p>
                      </a:txBody>
                      <a:tcPr/>
                    </a:tc>
                    <a:tc>
                      <a:txBody>
                        <a:bodyPr/>
                        <a:lstStyle/>
                        <a:p>
                          <a:endParaRPr lang="zh-CN"/>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8"/>
                          <a:stretch>
                            <a:fillRect l="-209639" t="-101818" r="-187952" b="-223636"/>
                          </a:stretch>
                        </a:blipFill>
                      </a:tcPr>
                    </a:tc>
                    <a:tc>
                      <a:txBody>
                        <a:bodyPr/>
                        <a:lstStyle/>
                        <a:p>
                          <a:pPr algn="ctr" rtl="0" fontAlgn="ctr"/>
                          <a:r>
                            <a:rPr lang="zh-CN" altLang="en-US" sz="1600" b="0" i="0" u="none" strike="noStrike" dirty="0">
                              <a:solidFill>
                                <a:srgbClr val="000000"/>
                              </a:solidFill>
                              <a:effectLst/>
                              <a:latin typeface="+mj-ea"/>
                              <a:ea typeface="+mj-ea"/>
                            </a:rPr>
                            <a:t>级联子任务</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6870204"/>
                      </a:ext>
                    </a:extLst>
                  </a:tr>
                  <a:tr h="336743">
                    <a:tc>
                      <a:txBody>
                        <a:bodyPr/>
                        <a:lstStyle/>
                        <a:p>
                          <a:pPr algn="ctr" rtl="0" fontAlgn="ctr"/>
                          <a:r>
                            <a:rPr lang="zh-CN" altLang="en-US" sz="1600" b="0" i="0" u="none" strike="noStrike" dirty="0">
                              <a:solidFill>
                                <a:srgbClr val="000000"/>
                              </a:solidFill>
                              <a:effectLst/>
                              <a:latin typeface="+mj-ea"/>
                              <a:ea typeface="+mj-ea"/>
                            </a:rPr>
                            <a:t>网服</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rtl="0" fontAlgn="ctr"/>
                          <a:r>
                            <a:rPr lang="zh-CN" altLang="en-US" sz="1600" b="0" i="0" u="none" strike="noStrike" dirty="0">
                              <a:solidFill>
                                <a:schemeClr val="tx1"/>
                              </a:solidFill>
                              <a:effectLst/>
                              <a:latin typeface="+mj-ea"/>
                              <a:ea typeface="+mj-ea"/>
                            </a:rPr>
                            <a:t>七猫</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8"/>
                          <a:stretch>
                            <a:fillRect l="-209639" t="-198214" r="-187952" b="-119643"/>
                          </a:stretch>
                        </a:blipFill>
                      </a:tcPr>
                    </a:tc>
                    <a:tc>
                      <a:txBody>
                        <a:bodyPr/>
                        <a:lstStyle/>
                        <a:p>
                          <a:endParaRPr lang="zh-CN"/>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8"/>
                          <a:stretch>
                            <a:fillRect l="-165806" t="-198214" r="-645" b="-119643"/>
                          </a:stretch>
                        </a:blipFill>
                      </a:tcPr>
                    </a:tc>
                    <a:extLst>
                      <a:ext uri="{0D108BD9-81ED-4DB2-BD59-A6C34878D82A}">
                        <a16:rowId xmlns:a16="http://schemas.microsoft.com/office/drawing/2014/main" val="2991857445"/>
                      </a:ext>
                    </a:extLst>
                  </a:tr>
                  <a:tr h="336743">
                    <a:tc>
                      <a:txBody>
                        <a:bodyPr/>
                        <a:lstStyle/>
                        <a:p>
                          <a:pPr algn="ctr" rtl="0" fontAlgn="ctr"/>
                          <a:r>
                            <a:rPr lang="zh-CN" altLang="en-US" sz="1600" b="0" i="0" u="none" strike="noStrike">
                              <a:solidFill>
                                <a:srgbClr val="000000"/>
                              </a:solidFill>
                              <a:effectLst/>
                              <a:latin typeface="+mj-ea"/>
                              <a:ea typeface="+mj-ea"/>
                            </a:rPr>
                            <a:t>家具</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rtl="0" fontAlgn="ctr"/>
                          <a:r>
                            <a:rPr lang="zh-CN" altLang="en-US" sz="1600" b="0" i="0" u="none" strike="noStrike">
                              <a:solidFill>
                                <a:schemeClr val="tx1"/>
                              </a:solidFill>
                              <a:effectLst/>
                              <a:latin typeface="+mj-ea"/>
                              <a:ea typeface="+mj-ea"/>
                            </a:rPr>
                            <a:t>立邦</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8"/>
                          <a:stretch>
                            <a:fillRect l="-209639" t="-303636" r="-187952" b="-21818"/>
                          </a:stretch>
                        </a:blipFill>
                      </a:tcPr>
                    </a:tc>
                    <a:tc>
                      <a:txBody>
                        <a:bodyPr/>
                        <a:lstStyle/>
                        <a:p>
                          <a:endParaRPr lang="zh-CN"/>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8"/>
                          <a:stretch>
                            <a:fillRect l="-165806" t="-303636" r="-645" b="-21818"/>
                          </a:stretch>
                        </a:blipFill>
                      </a:tcPr>
                    </a:tc>
                    <a:extLst>
                      <a:ext uri="{0D108BD9-81ED-4DB2-BD59-A6C34878D82A}">
                        <a16:rowId xmlns:a16="http://schemas.microsoft.com/office/drawing/2014/main" val="1456918880"/>
                      </a:ext>
                    </a:extLst>
                  </a:tr>
                </a:tbl>
              </a:graphicData>
            </a:graphic>
          </p:graphicFrame>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E6A3D158-5831-4309-81A4-34FB73C5C8D2}"/>
                  </a:ext>
                </a:extLst>
              </p:cNvPr>
              <p:cNvSpPr txBox="1"/>
              <p:nvPr/>
            </p:nvSpPr>
            <p:spPr>
              <a:xfrm>
                <a:off x="253889" y="4275378"/>
                <a:ext cx="5866111" cy="2120902"/>
              </a:xfrm>
              <a:prstGeom prst="rect">
                <a:avLst/>
              </a:prstGeom>
              <a:noFill/>
            </p:spPr>
            <p:txBody>
              <a:bodyPr wrap="square" rtlCol="0">
                <a:spAutoFit/>
              </a:bodyPr>
              <a:lstStyle/>
              <a:p>
                <a:pPr>
                  <a:lnSpc>
                    <a:spcPct val="150000"/>
                  </a:lnSpc>
                </a:pPr>
                <a:r>
                  <a:rPr lang="zh-CN" altLang="en-US" i="0" dirty="0">
                    <a:solidFill>
                      <a:schemeClr val="tx1"/>
                    </a:solidFill>
                    <a:latin typeface="+mj-ea"/>
                    <a:ea typeface="+mj-ea"/>
                  </a:rPr>
                  <a:t>分行业构建级联子训练任务，联合训练</a:t>
                </a:r>
                <a14:m>
                  <m:oMath xmlns:m="http://schemas.openxmlformats.org/officeDocument/2006/math">
                    <m:r>
                      <a:rPr lang="en-US" altLang="zh-CN" i="1" dirty="0" smtClean="0">
                        <a:solidFill>
                          <a:schemeClr val="tx1"/>
                        </a:solidFill>
                        <a:latin typeface="Cambria Math" panose="02040503050406030204" pitchFamily="18" charset="0"/>
                        <a:ea typeface="+mj-ea"/>
                      </a:rPr>
                      <m:t>𝑢𝑠𝑒𝑟</m:t>
                    </m:r>
                    <m:r>
                      <a:rPr lang="en-US" altLang="zh-CN" i="1" dirty="0" smtClean="0">
                        <a:solidFill>
                          <a:schemeClr val="tx1"/>
                        </a:solidFill>
                        <a:latin typeface="Cambria Math" panose="02040503050406030204" pitchFamily="18" charset="0"/>
                        <a:ea typeface="+mj-ea"/>
                      </a:rPr>
                      <m:t> </m:t>
                    </m:r>
                    <m:r>
                      <a:rPr lang="en-US" altLang="zh-CN" i="1" dirty="0" smtClean="0">
                        <a:solidFill>
                          <a:schemeClr val="tx1"/>
                        </a:solidFill>
                        <a:latin typeface="Cambria Math" panose="02040503050406030204" pitchFamily="18" charset="0"/>
                        <a:ea typeface="+mj-ea"/>
                      </a:rPr>
                      <m:t>𝑒𝑚𝑏𝑒𝑑𝑑𝑖𝑛𝑔</m:t>
                    </m:r>
                  </m:oMath>
                </a14:m>
                <a:endParaRPr lang="en-US" altLang="zh-CN" dirty="0">
                  <a:solidFill>
                    <a:schemeClr val="tx1"/>
                  </a:solidFill>
                  <a:latin typeface="+mj-ea"/>
                  <a:ea typeface="+mj-ea"/>
                </a:endParaRPr>
              </a:p>
              <a:p>
                <a:pPr marL="285750" indent="-285750">
                  <a:lnSpc>
                    <a:spcPct val="150000"/>
                  </a:lnSpc>
                  <a:buFont typeface="Wingdings" panose="05000000000000000000" pitchFamily="2" charset="2"/>
                  <a:buChar char="p"/>
                </a:pPr>
                <a:r>
                  <a:rPr lang="zh-CN" altLang="en-US" dirty="0">
                    <a:latin typeface="+mj-ea"/>
                    <a:ea typeface="+mj-ea"/>
                  </a:rPr>
                  <a:t>同行业基于转化链路构建级联神经网络</a:t>
                </a:r>
                <a:endParaRPr lang="en-US" altLang="zh-CN" dirty="0">
                  <a:latin typeface="+mj-ea"/>
                  <a:ea typeface="+mj-ea"/>
                </a:endParaRPr>
              </a:p>
              <a:p>
                <a:pPr marL="285750" indent="-285750">
                  <a:lnSpc>
                    <a:spcPct val="150000"/>
                  </a:lnSpc>
                  <a:buFont typeface="Wingdings" panose="05000000000000000000" pitchFamily="2" charset="2"/>
                  <a:buChar char="p"/>
                </a:pPr>
                <a:r>
                  <a:rPr lang="zh-CN" altLang="en-US" dirty="0">
                    <a:latin typeface="+mj-ea"/>
                    <a:ea typeface="+mj-ea"/>
                  </a:rPr>
                  <a:t>补充微信流量同广告主前序点击</a:t>
                </a:r>
                <a:r>
                  <a:rPr lang="en-US" altLang="zh-CN" dirty="0">
                    <a:latin typeface="+mj-ea"/>
                    <a:ea typeface="+mj-ea"/>
                  </a:rPr>
                  <a:t>-</a:t>
                </a:r>
                <a:r>
                  <a:rPr lang="zh-CN" altLang="en-US" dirty="0">
                    <a:latin typeface="+mj-ea"/>
                    <a:ea typeface="+mj-ea"/>
                  </a:rPr>
                  <a:t>转化样本补充</a:t>
                </a:r>
                <a:endParaRPr lang="en-US" altLang="zh-CN" dirty="0">
                  <a:latin typeface="+mj-ea"/>
                  <a:ea typeface="+mj-ea"/>
                </a:endParaRPr>
              </a:p>
              <a:p>
                <a:pPr marL="285750" indent="-285750">
                  <a:lnSpc>
                    <a:spcPct val="150000"/>
                  </a:lnSpc>
                  <a:buFont typeface="Wingdings" panose="05000000000000000000" pitchFamily="2" charset="2"/>
                  <a:buChar char="p"/>
                </a:pPr>
                <a:r>
                  <a:rPr lang="zh-CN" altLang="en-US" dirty="0">
                    <a:latin typeface="+mj-ea"/>
                    <a:ea typeface="+mj-ea"/>
                  </a:rPr>
                  <a:t>级联子任务</a:t>
                </a:r>
                <a:r>
                  <a:rPr lang="en-US" altLang="zh-CN" dirty="0">
                    <a:latin typeface="+mj-ea"/>
                    <a:ea typeface="+mj-ea"/>
                  </a:rPr>
                  <a:t>ad</a:t>
                </a:r>
                <a:r>
                  <a:rPr lang="zh-CN" altLang="en-US" dirty="0">
                    <a:latin typeface="+mj-ea"/>
                    <a:ea typeface="+mj-ea"/>
                  </a:rPr>
                  <a:t>维度特征</a:t>
                </a:r>
                <a:endParaRPr lang="en-US" altLang="zh-CN" dirty="0">
                  <a:latin typeface="+mj-ea"/>
                  <a:ea typeface="+mj-ea"/>
                </a:endParaRPr>
              </a:p>
              <a:p>
                <a:pPr>
                  <a:lnSpc>
                    <a:spcPct val="150000"/>
                  </a:lnSpc>
                </a:pPr>
                <a:r>
                  <a:rPr lang="zh-CN" altLang="en-US" dirty="0">
                    <a:latin typeface="+mj-ea"/>
                    <a:ea typeface="+mj-ea"/>
                  </a:rPr>
                  <a:t>主任务与样本稠密的级联子任务联合训练</a:t>
                </a:r>
                <a:endParaRPr lang="en-US" altLang="zh-CN" dirty="0">
                  <a:latin typeface="+mj-ea"/>
                  <a:ea typeface="+mj-ea"/>
                </a:endParaRPr>
              </a:p>
            </p:txBody>
          </p:sp>
        </mc:Choice>
        <mc:Fallback xmlns="">
          <p:sp>
            <p:nvSpPr>
              <p:cNvPr id="41" name="文本框 40">
                <a:extLst>
                  <a:ext uri="{FF2B5EF4-FFF2-40B4-BE49-F238E27FC236}">
                    <a16:creationId xmlns:a16="http://schemas.microsoft.com/office/drawing/2014/main" id="{E6A3D158-5831-4309-81A4-34FB73C5C8D2}"/>
                  </a:ext>
                </a:extLst>
              </p:cNvPr>
              <p:cNvSpPr txBox="1">
                <a:spLocks noRot="1" noChangeAspect="1" noMove="1" noResize="1" noEditPoints="1" noAdjustHandles="1" noChangeArrowheads="1" noChangeShapeType="1" noTextEdit="1"/>
              </p:cNvSpPr>
              <p:nvPr/>
            </p:nvSpPr>
            <p:spPr>
              <a:xfrm>
                <a:off x="253889" y="4275378"/>
                <a:ext cx="5866111" cy="2120902"/>
              </a:xfrm>
              <a:prstGeom prst="rect">
                <a:avLst/>
              </a:prstGeom>
              <a:blipFill>
                <a:blip r:embed="rId9"/>
                <a:stretch>
                  <a:fillRect l="-936" b="-3736"/>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57BB3EAC-3A11-45DD-853D-9EA391291936}"/>
              </a:ext>
            </a:extLst>
          </p:cNvPr>
          <p:cNvGrpSpPr/>
          <p:nvPr/>
        </p:nvGrpSpPr>
        <p:grpSpPr>
          <a:xfrm>
            <a:off x="7820024" y="1280786"/>
            <a:ext cx="3811144" cy="3656673"/>
            <a:chOff x="7820024" y="1280786"/>
            <a:chExt cx="3811144" cy="3656673"/>
          </a:xfrm>
        </p:grpSpPr>
        <p:sp>
          <p:nvSpPr>
            <p:cNvPr id="21" name="矩形: 圆角 20">
              <a:extLst>
                <a:ext uri="{FF2B5EF4-FFF2-40B4-BE49-F238E27FC236}">
                  <a16:creationId xmlns:a16="http://schemas.microsoft.com/office/drawing/2014/main" id="{2D3F10F1-7812-4777-BAB0-F632D4A784EF}"/>
                </a:ext>
              </a:extLst>
            </p:cNvPr>
            <p:cNvSpPr/>
            <p:nvPr/>
          </p:nvSpPr>
          <p:spPr>
            <a:xfrm>
              <a:off x="10046682" y="2733675"/>
              <a:ext cx="1181100" cy="10096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latin typeface="+mj-ea"/>
                  <a:ea typeface="+mj-ea"/>
                </a:rPr>
                <a:t>主任务</a:t>
              </a:r>
              <a:endParaRPr lang="en-US" altLang="zh-CN" sz="1200" dirty="0">
                <a:latin typeface="+mj-ea"/>
                <a:ea typeface="+mj-ea"/>
              </a:endParaRPr>
            </a:p>
            <a:p>
              <a:pPr algn="ctr"/>
              <a:r>
                <a:rPr lang="zh-CN" altLang="en-US" sz="1600" dirty="0">
                  <a:latin typeface="+mj-ea"/>
                  <a:ea typeface="+mj-ea"/>
                </a:rPr>
                <a:t>长留</a:t>
              </a:r>
              <a:r>
                <a:rPr lang="en-US" altLang="zh-CN" sz="1600" dirty="0">
                  <a:latin typeface="+mj-ea"/>
                  <a:ea typeface="+mj-ea"/>
                </a:rPr>
                <a:t>Tower</a:t>
              </a:r>
              <a:endParaRPr lang="zh-CN" altLang="en-US" sz="1600" dirty="0">
                <a:latin typeface="+mj-ea"/>
                <a:ea typeface="+mj-ea"/>
              </a:endParaRPr>
            </a:p>
          </p:txBody>
        </p:sp>
        <p:cxnSp>
          <p:nvCxnSpPr>
            <p:cNvPr id="13" name="直接箭头连接符 12">
              <a:extLst>
                <a:ext uri="{FF2B5EF4-FFF2-40B4-BE49-F238E27FC236}">
                  <a16:creationId xmlns:a16="http://schemas.microsoft.com/office/drawing/2014/main" id="{2B55C419-6C77-436F-8771-7D7A4BCB0031}"/>
                </a:ext>
              </a:extLst>
            </p:cNvPr>
            <p:cNvCxnSpPr>
              <a:cxnSpLocks/>
              <a:endCxn id="21" idx="2"/>
            </p:cNvCxnSpPr>
            <p:nvPr/>
          </p:nvCxnSpPr>
          <p:spPr>
            <a:xfrm flipV="1">
              <a:off x="10637232" y="3743325"/>
              <a:ext cx="0" cy="4405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8" name="流程图: 接点 37">
                  <a:extLst>
                    <a:ext uri="{FF2B5EF4-FFF2-40B4-BE49-F238E27FC236}">
                      <a16:creationId xmlns:a16="http://schemas.microsoft.com/office/drawing/2014/main" id="{0F024A81-70A5-45CA-9FBD-3CFAB50F474F}"/>
                    </a:ext>
                  </a:extLst>
                </p:cNvPr>
                <p:cNvSpPr/>
                <p:nvPr/>
              </p:nvSpPr>
              <p:spPr>
                <a:xfrm>
                  <a:off x="10308619" y="1280786"/>
                  <a:ext cx="657225" cy="310753"/>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700" i="1" smtClean="0">
                                <a:latin typeface="Cambria Math" panose="02040503050406030204" pitchFamily="18" charset="0"/>
                                <a:ea typeface="+mj-ea"/>
                              </a:rPr>
                            </m:ctrlPr>
                          </m:sSubPr>
                          <m:e>
                            <m:r>
                              <a:rPr lang="en-US" altLang="zh-CN" sz="700" b="0" i="1" smtClean="0">
                                <a:latin typeface="Cambria Math" panose="02040503050406030204" pitchFamily="18" charset="0"/>
                                <a:ea typeface="+mj-ea"/>
                              </a:rPr>
                              <m:t>𝑦</m:t>
                            </m:r>
                          </m:e>
                          <m:sub>
                            <m:r>
                              <a:rPr lang="en-US" altLang="zh-CN" sz="700" b="0" i="1" smtClean="0">
                                <a:latin typeface="Cambria Math" panose="02040503050406030204" pitchFamily="18" charset="0"/>
                                <a:ea typeface="+mj-ea"/>
                              </a:rPr>
                              <m:t>𝑖</m:t>
                            </m:r>
                          </m:sub>
                        </m:sSub>
                      </m:oMath>
                    </m:oMathPara>
                  </a14:m>
                  <a:endParaRPr lang="zh-CN" altLang="en-US" sz="700" dirty="0">
                    <a:latin typeface="+mj-ea"/>
                    <a:ea typeface="+mj-ea"/>
                  </a:endParaRPr>
                </a:p>
              </p:txBody>
            </p:sp>
          </mc:Choice>
          <mc:Fallback xmlns="">
            <p:sp>
              <p:nvSpPr>
                <p:cNvPr id="38" name="流程图: 接点 37">
                  <a:extLst>
                    <a:ext uri="{FF2B5EF4-FFF2-40B4-BE49-F238E27FC236}">
                      <a16:creationId xmlns:a16="http://schemas.microsoft.com/office/drawing/2014/main" id="{0F024A81-70A5-45CA-9FBD-3CFAB50F474F}"/>
                    </a:ext>
                  </a:extLst>
                </p:cNvPr>
                <p:cNvSpPr>
                  <a:spLocks noRot="1" noChangeAspect="1" noMove="1" noResize="1" noEditPoints="1" noAdjustHandles="1" noChangeArrowheads="1" noChangeShapeType="1" noTextEdit="1"/>
                </p:cNvSpPr>
                <p:nvPr/>
              </p:nvSpPr>
              <p:spPr>
                <a:xfrm>
                  <a:off x="10308619" y="1280786"/>
                  <a:ext cx="657225" cy="310753"/>
                </a:xfrm>
                <a:prstGeom prst="flowChartConnector">
                  <a:avLst/>
                </a:prstGeom>
                <a:blipFill>
                  <a:blip r:embed="rId12"/>
                  <a:stretch>
                    <a:fillRect/>
                  </a:stretch>
                </a:blipFill>
              </p:spPr>
              <p:txBody>
                <a:bodyPr/>
                <a:lstStyle/>
                <a:p>
                  <a:r>
                    <a:rPr lang="zh-CN" altLang="en-US">
                      <a:noFill/>
                    </a:rPr>
                    <a:t> </a:t>
                  </a:r>
                </a:p>
              </p:txBody>
            </p:sp>
          </mc:Fallback>
        </mc:AlternateContent>
        <p:cxnSp>
          <p:nvCxnSpPr>
            <p:cNvPr id="47" name="直接箭头连接符 46">
              <a:extLst>
                <a:ext uri="{FF2B5EF4-FFF2-40B4-BE49-F238E27FC236}">
                  <a16:creationId xmlns:a16="http://schemas.microsoft.com/office/drawing/2014/main" id="{43420F0E-3CAB-41A1-8C4C-E124CC38490C}"/>
                </a:ext>
              </a:extLst>
            </p:cNvPr>
            <p:cNvCxnSpPr>
              <a:cxnSpLocks/>
              <a:stCxn id="21" idx="0"/>
              <a:endCxn id="38" idx="4"/>
            </p:cNvCxnSpPr>
            <p:nvPr/>
          </p:nvCxnSpPr>
          <p:spPr>
            <a:xfrm flipV="1">
              <a:off x="10637232" y="1591539"/>
              <a:ext cx="0" cy="11421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7" name="组合 6">
              <a:extLst>
                <a:ext uri="{FF2B5EF4-FFF2-40B4-BE49-F238E27FC236}">
                  <a16:creationId xmlns:a16="http://schemas.microsoft.com/office/drawing/2014/main" id="{395A355B-BC8D-43C6-AEAA-817772FE0B9C}"/>
                </a:ext>
              </a:extLst>
            </p:cNvPr>
            <p:cNvGrpSpPr/>
            <p:nvPr/>
          </p:nvGrpSpPr>
          <p:grpSpPr>
            <a:xfrm>
              <a:off x="7820024" y="4183826"/>
              <a:ext cx="3811144" cy="753633"/>
              <a:chOff x="7820024" y="4183826"/>
              <a:chExt cx="3811144" cy="753633"/>
            </a:xfrm>
          </p:grpSpPr>
          <p:sp>
            <p:nvSpPr>
              <p:cNvPr id="6" name="矩形: 圆角 5">
                <a:extLst>
                  <a:ext uri="{FF2B5EF4-FFF2-40B4-BE49-F238E27FC236}">
                    <a16:creationId xmlns:a16="http://schemas.microsoft.com/office/drawing/2014/main" id="{15A601C1-2879-4397-B0B6-0F27731E55F5}"/>
                  </a:ext>
                </a:extLst>
              </p:cNvPr>
              <p:cNvSpPr/>
              <p:nvPr/>
            </p:nvSpPr>
            <p:spPr>
              <a:xfrm>
                <a:off x="7820024" y="4632659"/>
                <a:ext cx="3811143"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user feature</a:t>
                </a:r>
                <a:endParaRPr lang="zh-CN" altLang="en-US" dirty="0"/>
              </a:p>
            </p:txBody>
          </p:sp>
          <p:sp>
            <p:nvSpPr>
              <p:cNvPr id="17" name="矩形: 圆角 16">
                <a:extLst>
                  <a:ext uri="{FF2B5EF4-FFF2-40B4-BE49-F238E27FC236}">
                    <a16:creationId xmlns:a16="http://schemas.microsoft.com/office/drawing/2014/main" id="{A923E0D9-D055-4A79-91D2-671023BC7505}"/>
                  </a:ext>
                </a:extLst>
              </p:cNvPr>
              <p:cNvSpPr/>
              <p:nvPr/>
            </p:nvSpPr>
            <p:spPr>
              <a:xfrm>
                <a:off x="7820024" y="4183826"/>
                <a:ext cx="3811144"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FC Layer(2</a:t>
                </a:r>
                <a:r>
                  <a:rPr lang="zh-CN" altLang="en-US" dirty="0"/>
                  <a:t>层</a:t>
                </a:r>
                <a:r>
                  <a:rPr lang="en-US" altLang="zh-CN" dirty="0"/>
                  <a:t>)</a:t>
                </a:r>
                <a:endParaRPr lang="zh-CN" altLang="en-US" dirty="0"/>
              </a:p>
            </p:txBody>
          </p:sp>
          <p:cxnSp>
            <p:nvCxnSpPr>
              <p:cNvPr id="46" name="直接箭头连接符 45">
                <a:extLst>
                  <a:ext uri="{FF2B5EF4-FFF2-40B4-BE49-F238E27FC236}">
                    <a16:creationId xmlns:a16="http://schemas.microsoft.com/office/drawing/2014/main" id="{AEF47A81-A606-4B48-8998-B8CA6DB774AB}"/>
                  </a:ext>
                </a:extLst>
              </p:cNvPr>
              <p:cNvCxnSpPr>
                <a:cxnSpLocks/>
                <a:stCxn id="6" idx="0"/>
                <a:endCxn id="17" idx="2"/>
              </p:cNvCxnSpPr>
              <p:nvPr/>
            </p:nvCxnSpPr>
            <p:spPr>
              <a:xfrm flipV="1">
                <a:off x="9725596" y="4488626"/>
                <a:ext cx="0" cy="1440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6086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4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矩形 185">
            <a:extLst>
              <a:ext uri="{FF2B5EF4-FFF2-40B4-BE49-F238E27FC236}">
                <a16:creationId xmlns:a16="http://schemas.microsoft.com/office/drawing/2014/main" id="{7B783693-98FF-4004-A882-C553F1083DC2}"/>
              </a:ext>
            </a:extLst>
          </p:cNvPr>
          <p:cNvSpPr/>
          <p:nvPr/>
        </p:nvSpPr>
        <p:spPr>
          <a:xfrm>
            <a:off x="157102" y="2943225"/>
            <a:ext cx="5281673" cy="290037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1FA6A0B4-BD38-419F-86A3-750C1B349F56}"/>
              </a:ext>
            </a:extLst>
          </p:cNvPr>
          <p:cNvGrpSpPr/>
          <p:nvPr/>
        </p:nvGrpSpPr>
        <p:grpSpPr>
          <a:xfrm>
            <a:off x="-1" y="0"/>
            <a:ext cx="12184064" cy="818826"/>
            <a:chOff x="-1" y="0"/>
            <a:chExt cx="12184064" cy="818826"/>
          </a:xfrm>
        </p:grpSpPr>
        <p:sp>
          <p:nvSpPr>
            <p:cNvPr id="23" name="矩形 22">
              <a:extLst>
                <a:ext uri="{FF2B5EF4-FFF2-40B4-BE49-F238E27FC236}">
                  <a16:creationId xmlns:a16="http://schemas.microsoft.com/office/drawing/2014/main" id="{6DD18559-3317-413F-8DEA-50E62B4F822A}"/>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4" name="组合 23">
              <a:extLst>
                <a:ext uri="{FF2B5EF4-FFF2-40B4-BE49-F238E27FC236}">
                  <a16:creationId xmlns:a16="http://schemas.microsoft.com/office/drawing/2014/main" id="{9ADF8EE0-66A2-4426-BF16-6776C84CE042}"/>
                </a:ext>
              </a:extLst>
            </p:cNvPr>
            <p:cNvGrpSpPr/>
            <p:nvPr/>
          </p:nvGrpSpPr>
          <p:grpSpPr>
            <a:xfrm>
              <a:off x="0" y="818826"/>
              <a:ext cx="12167232" cy="0"/>
              <a:chOff x="0" y="683817"/>
              <a:chExt cx="12167232" cy="0"/>
            </a:xfrm>
          </p:grpSpPr>
          <p:cxnSp>
            <p:nvCxnSpPr>
              <p:cNvPr id="25" name="直接连接符 24">
                <a:extLst>
                  <a:ext uri="{FF2B5EF4-FFF2-40B4-BE49-F238E27FC236}">
                    <a16:creationId xmlns:a16="http://schemas.microsoft.com/office/drawing/2014/main" id="{66FACF06-C70E-43E2-A62B-63BF920D3B2B}"/>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F32D15E6-82E3-4226-9297-AACFAE495E31}"/>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AD72D347-0F75-4898-BEC7-98503F244DE1}"/>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0CDFB7BE-3B7E-442C-8B39-B3E82ADBE20C}"/>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29" name="文本框 28">
            <a:extLst>
              <a:ext uri="{FF2B5EF4-FFF2-40B4-BE49-F238E27FC236}">
                <a16:creationId xmlns:a16="http://schemas.microsoft.com/office/drawing/2014/main" id="{6C4F2FB6-935A-4940-95A5-510DA9A22DE4}"/>
              </a:ext>
            </a:extLst>
          </p:cNvPr>
          <p:cNvSpPr txBox="1"/>
          <p:nvPr/>
        </p:nvSpPr>
        <p:spPr>
          <a:xfrm>
            <a:off x="157102" y="162630"/>
            <a:ext cx="11925795" cy="523220"/>
          </a:xfrm>
          <a:prstGeom prst="rect">
            <a:avLst/>
          </a:prstGeom>
          <a:noFill/>
        </p:spPr>
        <p:txBody>
          <a:bodyPr wrap="square" rtlCol="0">
            <a:spAutoFit/>
          </a:bodyPr>
          <a:lstStyle/>
          <a:p>
            <a:r>
              <a:rPr lang="zh-CN" altLang="en-US" sz="2800" b="1" dirty="0">
                <a:latin typeface="+mj-ea"/>
                <a:ea typeface="+mj-ea"/>
              </a:rPr>
              <a:t>业务总结：微信流量后端考核点效果提升明显，日均消耗持续增加</a:t>
            </a:r>
            <a:endParaRPr lang="zh-CN" altLang="en-US" sz="2000" b="1" dirty="0">
              <a:latin typeface="+mj-ea"/>
              <a:ea typeface="+mj-ea"/>
            </a:endParaRPr>
          </a:p>
        </p:txBody>
      </p:sp>
      <p:sp>
        <p:nvSpPr>
          <p:cNvPr id="17" name="文本框 16">
            <a:extLst>
              <a:ext uri="{FF2B5EF4-FFF2-40B4-BE49-F238E27FC236}">
                <a16:creationId xmlns:a16="http://schemas.microsoft.com/office/drawing/2014/main" id="{980C1474-309F-4F0D-928B-8A6ED3034E72}"/>
              </a:ext>
            </a:extLst>
          </p:cNvPr>
          <p:cNvSpPr txBox="1"/>
          <p:nvPr/>
        </p:nvSpPr>
        <p:spPr>
          <a:xfrm>
            <a:off x="6194323" y="4306049"/>
            <a:ext cx="5972909"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latin typeface="+mj-ea"/>
                <a:ea typeface="+mj-ea"/>
              </a:rPr>
              <a:t>使用广告主持续增加，日均消耗提升到</a:t>
            </a:r>
            <a:r>
              <a:rPr lang="en-US" altLang="zh-CN" sz="1600" dirty="0">
                <a:latin typeface="+mj-ea"/>
                <a:ea typeface="+mj-ea"/>
              </a:rPr>
              <a:t>662w(</a:t>
            </a:r>
            <a:r>
              <a:rPr lang="zh-CN" altLang="en-US" sz="1600" dirty="0">
                <a:latin typeface="+mj-ea"/>
                <a:ea typeface="+mj-ea"/>
              </a:rPr>
              <a:t>峰值消耗</a:t>
            </a:r>
            <a:r>
              <a:rPr lang="en-US" altLang="zh-CN" sz="1600" dirty="0">
                <a:latin typeface="+mj-ea"/>
                <a:ea typeface="+mj-ea"/>
              </a:rPr>
              <a:t>900w)</a:t>
            </a:r>
            <a:endParaRPr lang="zh-CN" altLang="en-US" sz="1600" dirty="0">
              <a:latin typeface="+mj-ea"/>
              <a:ea typeface="+mj-ea"/>
            </a:endParaRPr>
          </a:p>
        </p:txBody>
      </p:sp>
      <mc:AlternateContent xmlns:mc="http://schemas.openxmlformats.org/markup-compatibility/2006" xmlns:a14="http://schemas.microsoft.com/office/drawing/2010/main">
        <mc:Choice Requires="a14">
          <p:graphicFrame>
            <p:nvGraphicFramePr>
              <p:cNvPr id="18" name="表格 17">
                <a:extLst>
                  <a:ext uri="{FF2B5EF4-FFF2-40B4-BE49-F238E27FC236}">
                    <a16:creationId xmlns:a16="http://schemas.microsoft.com/office/drawing/2014/main" id="{6326779E-4E89-4988-B16B-FC76B0EB546D}"/>
                  </a:ext>
                </a:extLst>
              </p:cNvPr>
              <p:cNvGraphicFramePr>
                <a:graphicFrameLocks noGrp="1"/>
              </p:cNvGraphicFramePr>
              <p:nvPr>
                <p:extLst>
                  <p:ext uri="{D42A27DB-BD31-4B8C-83A1-F6EECF244321}">
                    <p14:modId xmlns:p14="http://schemas.microsoft.com/office/powerpoint/2010/main" val="1754850449"/>
                  </p:ext>
                </p:extLst>
              </p:nvPr>
            </p:nvGraphicFramePr>
            <p:xfrm>
              <a:off x="6194323" y="1257581"/>
              <a:ext cx="5888574" cy="2999744"/>
            </p:xfrm>
            <a:graphic>
              <a:graphicData uri="http://schemas.openxmlformats.org/drawingml/2006/table">
                <a:tbl>
                  <a:tblPr>
                    <a:tableStyleId>{5940675A-B579-460E-94D1-54222C63F5DA}</a:tableStyleId>
                  </a:tblPr>
                  <a:tblGrid>
                    <a:gridCol w="678002">
                      <a:extLst>
                        <a:ext uri="{9D8B030D-6E8A-4147-A177-3AD203B41FA5}">
                          <a16:colId xmlns:a16="http://schemas.microsoft.com/office/drawing/2014/main" val="2915600537"/>
                        </a:ext>
                      </a:extLst>
                    </a:gridCol>
                    <a:gridCol w="740780">
                      <a:extLst>
                        <a:ext uri="{9D8B030D-6E8A-4147-A177-3AD203B41FA5}">
                          <a16:colId xmlns:a16="http://schemas.microsoft.com/office/drawing/2014/main" val="387699169"/>
                        </a:ext>
                      </a:extLst>
                    </a:gridCol>
                    <a:gridCol w="1029558">
                      <a:extLst>
                        <a:ext uri="{9D8B030D-6E8A-4147-A177-3AD203B41FA5}">
                          <a16:colId xmlns:a16="http://schemas.microsoft.com/office/drawing/2014/main" val="2378950963"/>
                        </a:ext>
                      </a:extLst>
                    </a:gridCol>
                    <a:gridCol w="2303953">
                      <a:extLst>
                        <a:ext uri="{9D8B030D-6E8A-4147-A177-3AD203B41FA5}">
                          <a16:colId xmlns:a16="http://schemas.microsoft.com/office/drawing/2014/main" val="3466162632"/>
                        </a:ext>
                      </a:extLst>
                    </a:gridCol>
                    <a:gridCol w="1136281">
                      <a:extLst>
                        <a:ext uri="{9D8B030D-6E8A-4147-A177-3AD203B41FA5}">
                          <a16:colId xmlns:a16="http://schemas.microsoft.com/office/drawing/2014/main" val="2122599150"/>
                        </a:ext>
                      </a:extLst>
                    </a:gridCol>
                  </a:tblGrid>
                  <a:tr h="221186">
                    <a:tc>
                      <a:txBody>
                        <a:bodyPr/>
                        <a:lstStyle/>
                        <a:p>
                          <a:pPr algn="ctr" fontAlgn="ctr"/>
                          <a:r>
                            <a:rPr lang="zh-CN" altLang="en-US" sz="1200" u="none" strike="noStrike">
                              <a:effectLst/>
                            </a:rPr>
                            <a:t>行业</a:t>
                          </a:r>
                          <a:endParaRPr lang="zh-CN" altLang="en-US" sz="1200" b="0" i="0" u="none" strike="noStrike">
                            <a:solidFill>
                              <a:srgbClr val="000000"/>
                            </a:solidFill>
                            <a:effectLst/>
                            <a:latin typeface="+mj-ea"/>
                            <a:ea typeface="+mj-ea"/>
                          </a:endParaRPr>
                        </a:p>
                      </a:txBody>
                      <a:tcPr marL="0" marR="0" marT="0" marB="0" anchor="ctr"/>
                    </a:tc>
                    <a:tc>
                      <a:txBody>
                        <a:bodyPr/>
                        <a:lstStyle/>
                        <a:p>
                          <a:pPr algn="ctr" fontAlgn="ctr"/>
                          <a:r>
                            <a:rPr lang="zh-CN" altLang="en-US" sz="1200" u="none" strike="noStrike">
                              <a:effectLst/>
                            </a:rPr>
                            <a:t>广告主</a:t>
                          </a:r>
                          <a:endParaRPr lang="zh-CN" altLang="en-US" sz="1200" b="0" i="0" u="none" strike="noStrike">
                            <a:solidFill>
                              <a:srgbClr val="000000"/>
                            </a:solidFill>
                            <a:effectLst/>
                            <a:latin typeface="+mj-ea"/>
                            <a:ea typeface="+mj-ea"/>
                          </a:endParaRPr>
                        </a:p>
                      </a:txBody>
                      <a:tcPr marL="0" marR="0" marT="0" marB="0" anchor="ctr"/>
                    </a:tc>
                    <a:tc>
                      <a:txBody>
                        <a:bodyPr/>
                        <a:lstStyle/>
                        <a:p>
                          <a:pPr algn="ctr" fontAlgn="ctr"/>
                          <a:r>
                            <a:rPr lang="zh-CN" altLang="en-US" sz="1200" u="none" strike="noStrike">
                              <a:effectLst/>
                            </a:rPr>
                            <a:t>后端加强点</a:t>
                          </a:r>
                          <a:endParaRPr lang="zh-CN" altLang="en-US" sz="1200" b="0" i="0" u="none" strike="noStrike">
                            <a:solidFill>
                              <a:srgbClr val="000000"/>
                            </a:solidFill>
                            <a:effectLst/>
                            <a:latin typeface="+mj-ea"/>
                            <a:ea typeface="+mj-ea"/>
                          </a:endParaRPr>
                        </a:p>
                      </a:txBody>
                      <a:tcPr marL="0" marR="0" marT="0" marB="0" anchor="ctr"/>
                    </a:tc>
                    <a:tc>
                      <a:txBody>
                        <a:bodyPr/>
                        <a:lstStyle/>
                        <a:p>
                          <a:pPr algn="ctr" fontAlgn="ctr"/>
                          <a:r>
                            <a:rPr lang="zh-CN" altLang="en-US" sz="1200" u="none" strike="noStrike" dirty="0">
                              <a:effectLst/>
                            </a:rPr>
                            <a:t>后端效果</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zh-CN" altLang="en-US" sz="1200" u="none" strike="noStrike" dirty="0">
                              <a:effectLst/>
                            </a:rPr>
                            <a:t>对接产品</a:t>
                          </a:r>
                          <a:r>
                            <a:rPr lang="en-US" altLang="zh-CN" sz="1200" u="none" strike="noStrike" dirty="0">
                              <a:effectLst/>
                            </a:rPr>
                            <a:t>/</a:t>
                          </a:r>
                          <a:r>
                            <a:rPr lang="zh-CN" altLang="en-US" sz="1200" u="none" strike="noStrike" dirty="0">
                              <a:effectLst/>
                            </a:rPr>
                            <a:t>运营</a:t>
                          </a:r>
                          <a:endParaRPr lang="zh-CN" altLang="en-US" sz="1200" b="0" i="0" u="none" strike="noStrike" dirty="0">
                            <a:solidFill>
                              <a:srgbClr val="000000"/>
                            </a:solidFill>
                            <a:effectLst/>
                            <a:latin typeface="+mj-ea"/>
                            <a:ea typeface="+mj-ea"/>
                          </a:endParaRPr>
                        </a:p>
                      </a:txBody>
                      <a:tcPr marL="0" marR="0" marT="0" marB="0" anchor="ctr"/>
                    </a:tc>
                    <a:extLst>
                      <a:ext uri="{0D108BD9-81ED-4DB2-BD59-A6C34878D82A}">
                        <a16:rowId xmlns:a16="http://schemas.microsoft.com/office/drawing/2014/main" val="16291805"/>
                      </a:ext>
                    </a:extLst>
                  </a:tr>
                  <a:tr h="633171">
                    <a:tc rowSpan="2">
                      <a:txBody>
                        <a:bodyPr/>
                        <a:lstStyle/>
                        <a:p>
                          <a:pPr algn="ctr" fontAlgn="ctr"/>
                          <a:r>
                            <a:rPr lang="zh-CN" altLang="en-US" sz="1200" u="none" strike="noStrike" dirty="0">
                              <a:effectLst/>
                            </a:rPr>
                            <a:t>教育</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en-US" sz="1200" u="none" strike="noStrike">
                              <a:effectLst/>
                            </a:rPr>
                            <a:t>abcmouse</a:t>
                          </a:r>
                          <a:endParaRPr lang="en-US" sz="1200" b="0" i="0" u="none" strike="noStrike">
                            <a:solidFill>
                              <a:srgbClr val="000000"/>
                            </a:solidFill>
                            <a:effectLst/>
                            <a:latin typeface="+mj-ea"/>
                            <a:ea typeface="+mj-ea"/>
                          </a:endParaRPr>
                        </a:p>
                      </a:txBody>
                      <a:tcPr marL="0" marR="0" marT="0" marB="0" anchor="ctr"/>
                    </a:tc>
                    <a:tc>
                      <a:txBody>
                        <a:bodyPr/>
                        <a:lstStyle/>
                        <a:p>
                          <a:pPr algn="ctr" fontAlgn="ctr"/>
                          <a:r>
                            <a:rPr lang="zh-CN" altLang="en-US" sz="1200" u="none" strike="noStrike" dirty="0">
                              <a:effectLst/>
                            </a:rPr>
                            <a:t>正价课成本</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zh-CN" altLang="en-US" sz="1200" u="none" strike="noStrike" dirty="0">
                              <a:effectLst/>
                            </a:rPr>
                            <a:t>实验组总消耗</a:t>
                          </a:r>
                          <a:r>
                            <a:rPr lang="en-US" altLang="zh-CN" sz="1200" u="none" strike="noStrike" dirty="0">
                              <a:effectLst/>
                            </a:rPr>
                            <a:t>100</a:t>
                          </a:r>
                          <a:r>
                            <a:rPr lang="zh-CN" altLang="en-US" sz="1200" u="none" strike="noStrike" dirty="0">
                              <a:effectLst/>
                            </a:rPr>
                            <a:t>万，正价课获客成本</a:t>
                          </a:r>
                          <a:r>
                            <a:rPr lang="en-US" altLang="zh-CN" sz="1200" u="none" strike="noStrike" dirty="0">
                              <a:effectLst/>
                            </a:rPr>
                            <a:t>8944</a:t>
                          </a:r>
                          <a:r>
                            <a:rPr lang="zh-CN" altLang="en-US" sz="1200" u="none" strike="noStrike" dirty="0">
                              <a:effectLst/>
                            </a:rPr>
                            <a:t>元，对照组消耗</a:t>
                          </a:r>
                          <a:r>
                            <a:rPr lang="en-US" altLang="zh-CN" sz="1200" u="none" strike="noStrike" dirty="0">
                              <a:effectLst/>
                            </a:rPr>
                            <a:t>70</a:t>
                          </a:r>
                          <a:r>
                            <a:rPr lang="zh-CN" altLang="en-US" sz="1200" u="none" strike="noStrike" dirty="0">
                              <a:effectLst/>
                            </a:rPr>
                            <a:t>万，正价课获客成本</a:t>
                          </a:r>
                          <a:r>
                            <a:rPr lang="en-US" altLang="zh-CN" sz="1200" u="none" strike="noStrike" dirty="0">
                              <a:effectLst/>
                            </a:rPr>
                            <a:t>9989</a:t>
                          </a:r>
                          <a:r>
                            <a:rPr lang="zh-CN" altLang="en-US" sz="1200" u="none" strike="noStrike" dirty="0">
                              <a:effectLst/>
                            </a:rPr>
                            <a:t>元，后端成本下降</a:t>
                          </a:r>
                          <a:r>
                            <a:rPr lang="en-US" altLang="zh-CN" sz="1200" u="none" strike="noStrike" dirty="0">
                              <a:effectLst/>
                            </a:rPr>
                            <a:t>12%</a:t>
                          </a:r>
                          <a:endParaRPr lang="en-US" altLang="zh-CN" sz="1200" b="0" i="0" u="none" strike="noStrike" dirty="0">
                            <a:solidFill>
                              <a:srgbClr val="000000"/>
                            </a:solidFill>
                            <a:effectLst/>
                            <a:latin typeface="+mj-ea"/>
                            <a:ea typeface="+mj-ea"/>
                          </a:endParaRPr>
                        </a:p>
                      </a:txBody>
                      <a:tcPr marL="0" marR="0" marT="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sz="1200" i="1" u="none" strike="noStrike" dirty="0" smtClean="0">
                                    <a:effectLst/>
                                    <a:latin typeface="Cambria Math" panose="02040503050406030204" pitchFamily="18" charset="0"/>
                                  </a:rPr>
                                  <m:t>𝑝𝑒𝑖𝑐h𝑎𝑜𝑐h𝑒𝑛</m:t>
                                </m:r>
                              </m:oMath>
                            </m:oMathPara>
                          </a14:m>
                          <a:endParaRPr lang="en-US" sz="1200" b="0" i="0" u="none" strike="noStrike" dirty="0">
                            <a:solidFill>
                              <a:srgbClr val="000000"/>
                            </a:solidFill>
                            <a:effectLst/>
                            <a:latin typeface="+mj-ea"/>
                            <a:ea typeface="+mj-ea"/>
                          </a:endParaRPr>
                        </a:p>
                      </a:txBody>
                      <a:tcPr marL="0" marR="0" marT="0" marB="0" anchor="ctr"/>
                    </a:tc>
                    <a:extLst>
                      <a:ext uri="{0D108BD9-81ED-4DB2-BD59-A6C34878D82A}">
                        <a16:rowId xmlns:a16="http://schemas.microsoft.com/office/drawing/2014/main" val="2640621507"/>
                      </a:ext>
                    </a:extLst>
                  </a:tr>
                  <a:tr h="474879">
                    <a:tc vMerge="1">
                      <a:txBody>
                        <a:bodyPr/>
                        <a:lstStyle/>
                        <a:p>
                          <a:endParaRPr lang="zh-CN" altLang="en-US"/>
                        </a:p>
                      </a:txBody>
                      <a:tcPr/>
                    </a:tc>
                    <a:tc>
                      <a:txBody>
                        <a:bodyPr/>
                        <a:lstStyle/>
                        <a:p>
                          <a:pPr algn="ctr" fontAlgn="ctr"/>
                          <a:r>
                            <a:rPr lang="zh-CN" altLang="en-US" sz="1200" u="none" strike="noStrike">
                              <a:effectLst/>
                            </a:rPr>
                            <a:t>猿辅导</a:t>
                          </a:r>
                          <a:endParaRPr lang="zh-CN" altLang="en-US" sz="1200" b="0" i="0" u="none" strike="noStrike">
                            <a:solidFill>
                              <a:srgbClr val="000000"/>
                            </a:solidFill>
                            <a:effectLst/>
                            <a:latin typeface="+mj-ea"/>
                            <a:ea typeface="+mj-ea"/>
                          </a:endParaRPr>
                        </a:p>
                      </a:txBody>
                      <a:tcPr marL="0" marR="0" marT="0" marB="0" anchor="ctr"/>
                    </a:tc>
                    <a:tc>
                      <a:txBody>
                        <a:bodyPr/>
                        <a:lstStyle/>
                        <a:p>
                          <a:pPr algn="ctr" fontAlgn="ctr"/>
                          <a:r>
                            <a:rPr lang="zh-CN" altLang="en-US" sz="1200" u="none" strike="noStrike" dirty="0">
                              <a:effectLst/>
                            </a:rPr>
                            <a:t>正价课成本</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zh-CN" altLang="en-US" sz="1200" u="none" strike="noStrike">
                              <a:effectLst/>
                            </a:rPr>
                            <a:t>联报率提升</a:t>
                          </a:r>
                          <a:r>
                            <a:rPr lang="en-US" altLang="zh-CN" sz="1200" u="none" strike="noStrike">
                              <a:effectLst/>
                            </a:rPr>
                            <a:t>15.4%</a:t>
                          </a:r>
                          <a:r>
                            <a:rPr lang="zh-CN" altLang="en-US" sz="1200" u="none" strike="noStrike">
                              <a:effectLst/>
                            </a:rPr>
                            <a:t>，正价课成本降低</a:t>
                          </a:r>
                          <a:r>
                            <a:rPr lang="en-US" altLang="zh-CN" sz="1200" u="none" strike="noStrike">
                              <a:effectLst/>
                            </a:rPr>
                            <a:t>9.26%</a:t>
                          </a:r>
                          <a:r>
                            <a:rPr lang="zh-CN" altLang="en-US" sz="1200" u="none" strike="noStrike">
                              <a:effectLst/>
                            </a:rPr>
                            <a:t>，正价课人次提升</a:t>
                          </a:r>
                          <a:r>
                            <a:rPr lang="en-US" altLang="zh-CN" sz="1200" u="none" strike="noStrike">
                              <a:effectLst/>
                            </a:rPr>
                            <a:t>31.88%</a:t>
                          </a:r>
                          <a:endParaRPr lang="en-US" altLang="zh-CN" sz="1200" b="0" i="0" u="none" strike="noStrike">
                            <a:solidFill>
                              <a:srgbClr val="000000"/>
                            </a:solidFill>
                            <a:effectLst/>
                            <a:latin typeface="+mj-ea"/>
                            <a:ea typeface="+mj-ea"/>
                          </a:endParaRPr>
                        </a:p>
                      </a:txBody>
                      <a:tcPr marL="0" marR="0" marT="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sz="1200" i="1" u="none" strike="noStrike" dirty="0" smtClean="0">
                                    <a:effectLst/>
                                    <a:latin typeface="Cambria Math" panose="02040503050406030204" pitchFamily="18" charset="0"/>
                                  </a:rPr>
                                  <m:t>𝑑𝑎𝑣𝑖𝑑𝑦𝑧𝑦𝑢𝑎𝑛</m:t>
                                </m:r>
                              </m:oMath>
                            </m:oMathPara>
                          </a14:m>
                          <a:endParaRPr lang="en-US" sz="1200" b="0" i="0" u="none" strike="noStrike" dirty="0">
                            <a:solidFill>
                              <a:srgbClr val="000000"/>
                            </a:solidFill>
                            <a:effectLst/>
                            <a:latin typeface="+mj-ea"/>
                            <a:ea typeface="+mj-ea"/>
                          </a:endParaRPr>
                        </a:p>
                      </a:txBody>
                      <a:tcPr marL="0" marR="0" marT="0" marB="0" anchor="ctr"/>
                    </a:tc>
                    <a:extLst>
                      <a:ext uri="{0D108BD9-81ED-4DB2-BD59-A6C34878D82A}">
                        <a16:rowId xmlns:a16="http://schemas.microsoft.com/office/drawing/2014/main" val="729935526"/>
                      </a:ext>
                    </a:extLst>
                  </a:tr>
                  <a:tr h="158293">
                    <a:tc rowSpan="2">
                      <a:txBody>
                        <a:bodyPr/>
                        <a:lstStyle/>
                        <a:p>
                          <a:pPr algn="ctr" fontAlgn="ctr"/>
                          <a:r>
                            <a:rPr lang="zh-CN" altLang="en-US" sz="1200" u="none" strike="noStrike" dirty="0">
                              <a:effectLst/>
                            </a:rPr>
                            <a:t>网服</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zh-CN" altLang="en-US" sz="1200" u="none" strike="noStrike">
                              <a:effectLst/>
                            </a:rPr>
                            <a:t>七猫</a:t>
                          </a:r>
                          <a:endParaRPr lang="zh-CN" altLang="en-US" sz="1200" b="0" i="0" u="none" strike="noStrike">
                            <a:solidFill>
                              <a:srgbClr val="000000"/>
                            </a:solidFill>
                            <a:effectLst/>
                            <a:latin typeface="+mj-ea"/>
                            <a:ea typeface="+mj-ea"/>
                          </a:endParaRPr>
                        </a:p>
                      </a:txBody>
                      <a:tcPr marL="0" marR="0" marT="0" marB="0" anchor="ctr"/>
                    </a:tc>
                    <a:tc>
                      <a:txBody>
                        <a:bodyPr/>
                        <a:lstStyle/>
                        <a:p>
                          <a:pPr algn="ctr" fontAlgn="ctr"/>
                          <a:r>
                            <a:rPr lang="en-US" altLang="zh-CN" sz="1200" u="none" strike="noStrike" dirty="0">
                              <a:effectLst/>
                            </a:rPr>
                            <a:t>7</a:t>
                          </a:r>
                          <a:r>
                            <a:rPr lang="zh-CN" altLang="en-US" sz="1200" u="none" strike="noStrike" dirty="0">
                              <a:effectLst/>
                            </a:rPr>
                            <a:t>日留存</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zh-CN" altLang="en-US" sz="1200" u="none" strike="noStrike">
                              <a:effectLst/>
                            </a:rPr>
                            <a:t>次留</a:t>
                          </a:r>
                          <a:r>
                            <a:rPr lang="en-US" altLang="zh-CN" sz="1200" u="none" strike="noStrike">
                              <a:effectLst/>
                            </a:rPr>
                            <a:t>+3%</a:t>
                          </a:r>
                          <a:r>
                            <a:rPr lang="zh-CN" altLang="en-US" sz="1200" u="none" strike="noStrike">
                              <a:effectLst/>
                            </a:rPr>
                            <a:t>，</a:t>
                          </a:r>
                          <a:r>
                            <a:rPr lang="en-US" altLang="zh-CN" sz="1200" u="none" strike="noStrike">
                              <a:effectLst/>
                            </a:rPr>
                            <a:t>3</a:t>
                          </a:r>
                          <a:r>
                            <a:rPr lang="zh-CN" altLang="en-US" sz="1200" u="none" strike="noStrike">
                              <a:effectLst/>
                            </a:rPr>
                            <a:t>留</a:t>
                          </a:r>
                          <a:r>
                            <a:rPr lang="en-US" altLang="zh-CN" sz="1200" u="none" strike="noStrike">
                              <a:effectLst/>
                            </a:rPr>
                            <a:t>+3%</a:t>
                          </a:r>
                          <a:r>
                            <a:rPr lang="zh-CN" altLang="en-US" sz="1200" u="none" strike="noStrike">
                              <a:effectLst/>
                            </a:rPr>
                            <a:t>，</a:t>
                          </a:r>
                          <a:r>
                            <a:rPr lang="en-US" altLang="zh-CN" sz="1200" u="none" strike="noStrike">
                              <a:effectLst/>
                            </a:rPr>
                            <a:t>7</a:t>
                          </a:r>
                          <a:r>
                            <a:rPr lang="zh-CN" altLang="en-US" sz="1200" u="none" strike="noStrike">
                              <a:effectLst/>
                            </a:rPr>
                            <a:t>留</a:t>
                          </a:r>
                          <a:r>
                            <a:rPr lang="en-US" altLang="zh-CN" sz="1200" u="none" strike="noStrike">
                              <a:effectLst/>
                            </a:rPr>
                            <a:t>+2%</a:t>
                          </a:r>
                          <a:endParaRPr lang="en-US" altLang="zh-CN" sz="1200" b="0" i="0" u="none" strike="noStrike">
                            <a:solidFill>
                              <a:srgbClr val="000000"/>
                            </a:solidFill>
                            <a:effectLst/>
                            <a:latin typeface="+mj-ea"/>
                            <a:ea typeface="+mj-ea"/>
                          </a:endParaRPr>
                        </a:p>
                      </a:txBody>
                      <a:tcPr marL="0" marR="0" marT="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sz="1200" i="1" u="none" strike="noStrike" dirty="0" smtClean="0">
                                    <a:effectLst/>
                                    <a:latin typeface="Cambria Math" panose="02040503050406030204" pitchFamily="18" charset="0"/>
                                  </a:rPr>
                                  <m:t>𝑦𝑒𝑛𝑛𝑖𝑠𝑔𝑢𝑜</m:t>
                                </m:r>
                              </m:oMath>
                            </m:oMathPara>
                          </a14:m>
                          <a:endParaRPr lang="en-US" sz="1200" b="0" i="0" u="none" strike="noStrike" dirty="0">
                            <a:solidFill>
                              <a:srgbClr val="000000"/>
                            </a:solidFill>
                            <a:effectLst/>
                            <a:latin typeface="+mj-ea"/>
                            <a:ea typeface="+mj-ea"/>
                          </a:endParaRPr>
                        </a:p>
                      </a:txBody>
                      <a:tcPr marL="0" marR="0" marT="0" marB="0" anchor="ctr"/>
                    </a:tc>
                    <a:extLst>
                      <a:ext uri="{0D108BD9-81ED-4DB2-BD59-A6C34878D82A}">
                        <a16:rowId xmlns:a16="http://schemas.microsoft.com/office/drawing/2014/main" val="1859667349"/>
                      </a:ext>
                    </a:extLst>
                  </a:tr>
                  <a:tr h="316585">
                    <a:tc vMerge="1">
                      <a:txBody>
                        <a:bodyPr/>
                        <a:lstStyle/>
                        <a:p>
                          <a:endParaRPr lang="zh-CN" altLang="en-US"/>
                        </a:p>
                      </a:txBody>
                      <a:tcPr/>
                    </a:tc>
                    <a:tc>
                      <a:txBody>
                        <a:bodyPr/>
                        <a:lstStyle/>
                        <a:p>
                          <a:pPr algn="ctr" fontAlgn="ctr"/>
                          <a:r>
                            <a:rPr lang="zh-CN" altLang="en-US" sz="1200" u="none" strike="noStrike">
                              <a:effectLst/>
                            </a:rPr>
                            <a:t>疯读</a:t>
                          </a:r>
                          <a:endParaRPr lang="zh-CN" altLang="en-US" sz="1200" b="0" i="0" u="none" strike="noStrike">
                            <a:solidFill>
                              <a:srgbClr val="000000"/>
                            </a:solidFill>
                            <a:effectLst/>
                            <a:latin typeface="+mj-ea"/>
                            <a:ea typeface="+mj-ea"/>
                          </a:endParaRPr>
                        </a:p>
                      </a:txBody>
                      <a:tcPr marL="0" marR="0" marT="0" marB="0" anchor="ctr"/>
                    </a:tc>
                    <a:tc>
                      <a:txBody>
                        <a:bodyPr/>
                        <a:lstStyle/>
                        <a:p>
                          <a:pPr algn="ctr" fontAlgn="ctr"/>
                          <a:r>
                            <a:rPr lang="en-US" altLang="zh-CN" sz="1200" u="none" strike="noStrike" dirty="0">
                              <a:effectLst/>
                            </a:rPr>
                            <a:t>7/14</a:t>
                          </a:r>
                          <a:r>
                            <a:rPr lang="zh-CN" altLang="en-US" sz="1200" u="none" strike="noStrike" dirty="0">
                              <a:effectLst/>
                            </a:rPr>
                            <a:t>日留存</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zh-CN" altLang="en-US" sz="1200" u="none" strike="noStrike">
                              <a:effectLst/>
                            </a:rPr>
                            <a:t>次留</a:t>
                          </a:r>
                          <a:r>
                            <a:rPr lang="en-US" altLang="zh-CN" sz="1200" u="none" strike="noStrike">
                              <a:effectLst/>
                            </a:rPr>
                            <a:t>+5.06%</a:t>
                          </a:r>
                          <a:r>
                            <a:rPr lang="zh-CN" altLang="en-US" sz="1200" u="none" strike="noStrike">
                              <a:effectLst/>
                            </a:rPr>
                            <a:t>，</a:t>
                          </a:r>
                          <a:r>
                            <a:rPr lang="en-US" altLang="zh-CN" sz="1200" u="none" strike="noStrike">
                              <a:effectLst/>
                            </a:rPr>
                            <a:t>7</a:t>
                          </a:r>
                          <a:r>
                            <a:rPr lang="zh-CN" altLang="en-US" sz="1200" u="none" strike="noStrike">
                              <a:effectLst/>
                            </a:rPr>
                            <a:t>留</a:t>
                          </a:r>
                          <a:r>
                            <a:rPr lang="en-US" altLang="zh-CN" sz="1200" u="none" strike="noStrike">
                              <a:effectLst/>
                            </a:rPr>
                            <a:t>+3.5%</a:t>
                          </a:r>
                          <a:r>
                            <a:rPr lang="zh-CN" altLang="en-US" sz="1200" u="none" strike="noStrike">
                              <a:effectLst/>
                            </a:rPr>
                            <a:t>，</a:t>
                          </a:r>
                          <a:r>
                            <a:rPr lang="en-US" altLang="zh-CN" sz="1200" u="none" strike="noStrike">
                              <a:effectLst/>
                            </a:rPr>
                            <a:t>14</a:t>
                          </a:r>
                          <a:r>
                            <a:rPr lang="zh-CN" altLang="en-US" sz="1200" u="none" strike="noStrike">
                              <a:effectLst/>
                            </a:rPr>
                            <a:t>流</a:t>
                          </a:r>
                          <a:r>
                            <a:rPr lang="en-US" altLang="zh-CN" sz="1200" u="none" strike="noStrike">
                              <a:effectLst/>
                            </a:rPr>
                            <a:t>+1.43%</a:t>
                          </a:r>
                          <a:endParaRPr lang="en-US" altLang="zh-CN" sz="1200" b="0" i="0" u="none" strike="noStrike">
                            <a:solidFill>
                              <a:srgbClr val="000000"/>
                            </a:solidFill>
                            <a:effectLst/>
                            <a:latin typeface="+mj-ea"/>
                            <a:ea typeface="+mj-ea"/>
                          </a:endParaRPr>
                        </a:p>
                      </a:txBody>
                      <a:tcPr marL="0" marR="0" marT="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sz="1200" i="1" u="none" strike="noStrike" dirty="0" smtClean="0">
                                    <a:effectLst/>
                                    <a:latin typeface="Cambria Math" panose="02040503050406030204" pitchFamily="18" charset="0"/>
                                  </a:rPr>
                                  <m:t>𝑠𝑢𝑔𝑎𝑟𝑠𝑧h𝑎𝑛𝑔</m:t>
                                </m:r>
                              </m:oMath>
                            </m:oMathPara>
                          </a14:m>
                          <a:endParaRPr lang="en-US" sz="1200" b="0" i="0" u="none" strike="noStrike" dirty="0">
                            <a:solidFill>
                              <a:srgbClr val="000000"/>
                            </a:solidFill>
                            <a:effectLst/>
                            <a:latin typeface="+mj-ea"/>
                            <a:ea typeface="+mj-ea"/>
                          </a:endParaRPr>
                        </a:p>
                      </a:txBody>
                      <a:tcPr marL="0" marR="0" marT="0" marB="0" anchor="ctr"/>
                    </a:tc>
                    <a:extLst>
                      <a:ext uri="{0D108BD9-81ED-4DB2-BD59-A6C34878D82A}">
                        <a16:rowId xmlns:a16="http://schemas.microsoft.com/office/drawing/2014/main" val="613857620"/>
                      </a:ext>
                    </a:extLst>
                  </a:tr>
                  <a:tr h="474879">
                    <a:tc rowSpan="2">
                      <a:txBody>
                        <a:bodyPr/>
                        <a:lstStyle/>
                        <a:p>
                          <a:pPr algn="ctr" fontAlgn="ctr"/>
                          <a:r>
                            <a:rPr lang="zh-CN" altLang="en-US" sz="1200" u="none" strike="noStrike" dirty="0">
                              <a:effectLst/>
                            </a:rPr>
                            <a:t>家具</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zh-CN" altLang="en-US" sz="1200" u="none" strike="noStrike">
                              <a:effectLst/>
                            </a:rPr>
                            <a:t>齐家</a:t>
                          </a:r>
                          <a:endParaRPr lang="zh-CN" altLang="en-US" sz="1200" b="0" i="0" u="none" strike="noStrike">
                            <a:solidFill>
                              <a:srgbClr val="000000"/>
                            </a:solidFill>
                            <a:effectLst/>
                            <a:latin typeface="+mj-ea"/>
                            <a:ea typeface="+mj-ea"/>
                          </a:endParaRPr>
                        </a:p>
                      </a:txBody>
                      <a:tcPr marL="0" marR="0" marT="0" marB="0" anchor="ctr"/>
                    </a:tc>
                    <a:tc>
                      <a:txBody>
                        <a:bodyPr/>
                        <a:lstStyle/>
                        <a:p>
                          <a:pPr algn="ctr" fontAlgn="ctr"/>
                          <a:r>
                            <a:rPr lang="zh-CN" altLang="en-US" sz="1200" u="none" strike="noStrike" dirty="0">
                              <a:effectLst/>
                            </a:rPr>
                            <a:t>线索有效率</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zh-CN" altLang="en-US" sz="1200" u="none" strike="noStrike" dirty="0">
                              <a:effectLst/>
                            </a:rPr>
                            <a:t>线索量</a:t>
                          </a:r>
                          <a:r>
                            <a:rPr lang="en-US" altLang="zh-CN" sz="1200" u="none" strike="noStrike" dirty="0">
                              <a:effectLst/>
                            </a:rPr>
                            <a:t>+57.38%</a:t>
                          </a:r>
                          <a:r>
                            <a:rPr lang="zh-CN" altLang="en-US" sz="1200" u="none" strike="noStrike" dirty="0">
                              <a:effectLst/>
                            </a:rPr>
                            <a:t>，有效线索成本</a:t>
                          </a:r>
                          <a:r>
                            <a:rPr lang="en-US" altLang="zh-CN" sz="1200" u="none" strike="noStrike" dirty="0">
                              <a:effectLst/>
                            </a:rPr>
                            <a:t>-20.02%</a:t>
                          </a:r>
                          <a:r>
                            <a:rPr lang="zh-CN" altLang="en-US" sz="1200" u="none" strike="noStrike" dirty="0">
                              <a:effectLst/>
                            </a:rPr>
                            <a:t>，线索有效率</a:t>
                          </a:r>
                          <a:r>
                            <a:rPr lang="en-US" altLang="zh-CN" sz="1200" u="none" strike="noStrike" dirty="0">
                              <a:effectLst/>
                            </a:rPr>
                            <a:t>+41.65%</a:t>
                          </a:r>
                          <a:endParaRPr lang="en-US" altLang="zh-CN" sz="1200" b="0" i="0" u="none" strike="noStrike" dirty="0">
                            <a:solidFill>
                              <a:srgbClr val="000000"/>
                            </a:solidFill>
                            <a:effectLst/>
                            <a:latin typeface="+mj-ea"/>
                            <a:ea typeface="+mj-ea"/>
                          </a:endParaRPr>
                        </a:p>
                      </a:txBody>
                      <a:tcPr marL="0" marR="0" marT="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sz="1200" i="1" u="none" strike="noStrike" dirty="0" smtClean="0">
                                    <a:effectLst/>
                                    <a:latin typeface="Cambria Math" panose="02040503050406030204" pitchFamily="18" charset="0"/>
                                  </a:rPr>
                                  <m:t>𝑒𝑚𝑚𝑦𝑙𝑖𝑢</m:t>
                                </m:r>
                              </m:oMath>
                            </m:oMathPara>
                          </a14:m>
                          <a:endParaRPr lang="en-US" sz="1200" b="0" i="0" u="none" strike="noStrike" dirty="0">
                            <a:solidFill>
                              <a:srgbClr val="000000"/>
                            </a:solidFill>
                            <a:effectLst/>
                            <a:latin typeface="+mj-ea"/>
                            <a:ea typeface="+mj-ea"/>
                          </a:endParaRPr>
                        </a:p>
                      </a:txBody>
                      <a:tcPr marL="0" marR="0" marT="0" marB="0" anchor="ctr"/>
                    </a:tc>
                    <a:extLst>
                      <a:ext uri="{0D108BD9-81ED-4DB2-BD59-A6C34878D82A}">
                        <a16:rowId xmlns:a16="http://schemas.microsoft.com/office/drawing/2014/main" val="1586937507"/>
                      </a:ext>
                    </a:extLst>
                  </a:tr>
                  <a:tr h="474879">
                    <a:tc vMerge="1">
                      <a:txBody>
                        <a:bodyPr/>
                        <a:lstStyle/>
                        <a:p>
                          <a:endParaRPr lang="zh-CN" altLang="en-US"/>
                        </a:p>
                      </a:txBody>
                      <a:tcPr/>
                    </a:tc>
                    <a:tc>
                      <a:txBody>
                        <a:bodyPr/>
                        <a:lstStyle/>
                        <a:p>
                          <a:pPr algn="ctr" fontAlgn="ctr"/>
                          <a:r>
                            <a:rPr lang="zh-CN" altLang="en-US" sz="1200" u="none" strike="noStrike">
                              <a:effectLst/>
                            </a:rPr>
                            <a:t>立邦</a:t>
                          </a:r>
                          <a:endParaRPr lang="zh-CN" altLang="en-US" sz="1200" b="0" i="0" u="none" strike="noStrike">
                            <a:solidFill>
                              <a:srgbClr val="000000"/>
                            </a:solidFill>
                            <a:effectLst/>
                            <a:latin typeface="+mj-ea"/>
                            <a:ea typeface="+mj-ea"/>
                          </a:endParaRPr>
                        </a:p>
                      </a:txBody>
                      <a:tcPr marL="0" marR="0" marT="0" marB="0" anchor="ctr"/>
                    </a:tc>
                    <a:tc>
                      <a:txBody>
                        <a:bodyPr/>
                        <a:lstStyle/>
                        <a:p>
                          <a:pPr algn="ctr" fontAlgn="ctr"/>
                          <a:r>
                            <a:rPr lang="zh-CN" altLang="en-US" sz="1200" u="none" strike="noStrike">
                              <a:effectLst/>
                            </a:rPr>
                            <a:t>线索有效率</a:t>
                          </a:r>
                          <a:endParaRPr lang="zh-CN" altLang="en-US" sz="1200" b="0" i="0" u="none" strike="noStrike">
                            <a:solidFill>
                              <a:srgbClr val="000000"/>
                            </a:solidFill>
                            <a:effectLst/>
                            <a:latin typeface="+mj-ea"/>
                            <a:ea typeface="+mj-ea"/>
                          </a:endParaRPr>
                        </a:p>
                      </a:txBody>
                      <a:tcPr marL="0" marR="0" marT="0" marB="0" anchor="ctr"/>
                    </a:tc>
                    <a:tc>
                      <a:txBody>
                        <a:bodyPr/>
                        <a:lstStyle/>
                        <a:p>
                          <a:pPr algn="ctr" fontAlgn="ctr"/>
                          <a:r>
                            <a:rPr lang="zh-CN" altLang="en-US" sz="1200" u="none" strike="noStrike" dirty="0">
                              <a:effectLst/>
                            </a:rPr>
                            <a:t>线索量</a:t>
                          </a:r>
                          <a:r>
                            <a:rPr lang="en-US" altLang="zh-CN" sz="1200" u="none" strike="noStrike" dirty="0">
                              <a:effectLst/>
                            </a:rPr>
                            <a:t>+35.48%</a:t>
                          </a:r>
                          <a:r>
                            <a:rPr lang="zh-CN" altLang="en-US" sz="1200" u="none" strike="noStrike" dirty="0">
                              <a:effectLst/>
                            </a:rPr>
                            <a:t>，有效线索成本</a:t>
                          </a:r>
                          <a:r>
                            <a:rPr lang="en-US" altLang="zh-CN" sz="1200" u="none" strike="noStrike" dirty="0">
                              <a:effectLst/>
                            </a:rPr>
                            <a:t>-17.16%</a:t>
                          </a:r>
                          <a:r>
                            <a:rPr lang="zh-CN" altLang="en-US" sz="1200" u="none" strike="noStrike" dirty="0">
                              <a:effectLst/>
                            </a:rPr>
                            <a:t>，线索有效率</a:t>
                          </a:r>
                          <a:r>
                            <a:rPr lang="en-US" altLang="zh-CN" sz="1200" u="none" strike="noStrike" dirty="0">
                              <a:effectLst/>
                            </a:rPr>
                            <a:t>+22.72%</a:t>
                          </a:r>
                          <a:endParaRPr lang="en-US" altLang="zh-CN" sz="1200" b="0" i="0" u="none" strike="noStrike" dirty="0">
                            <a:solidFill>
                              <a:srgbClr val="000000"/>
                            </a:solidFill>
                            <a:effectLst/>
                            <a:latin typeface="+mj-ea"/>
                            <a:ea typeface="+mj-ea"/>
                          </a:endParaRPr>
                        </a:p>
                      </a:txBody>
                      <a:tcPr marL="0" marR="0" marT="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sz="1200" i="1" u="none" strike="noStrike" dirty="0" smtClean="0">
                                    <a:effectLst/>
                                    <a:latin typeface="Cambria Math" panose="02040503050406030204" pitchFamily="18" charset="0"/>
                                  </a:rPr>
                                  <m:t>𝑒𝑚𝑚𝑦𝑙𝑖𝑢</m:t>
                                </m:r>
                              </m:oMath>
                            </m:oMathPara>
                          </a14:m>
                          <a:endParaRPr lang="en-US" sz="1200" b="0" i="0" u="none" strike="noStrike" dirty="0">
                            <a:solidFill>
                              <a:srgbClr val="000000"/>
                            </a:solidFill>
                            <a:effectLst/>
                            <a:latin typeface="+mj-ea"/>
                            <a:ea typeface="+mj-ea"/>
                          </a:endParaRPr>
                        </a:p>
                      </a:txBody>
                      <a:tcPr marL="0" marR="0" marT="0" marB="0" anchor="ctr"/>
                    </a:tc>
                    <a:extLst>
                      <a:ext uri="{0D108BD9-81ED-4DB2-BD59-A6C34878D82A}">
                        <a16:rowId xmlns:a16="http://schemas.microsoft.com/office/drawing/2014/main" val="2784524073"/>
                      </a:ext>
                    </a:extLst>
                  </a:tr>
                </a:tbl>
              </a:graphicData>
            </a:graphic>
          </p:graphicFrame>
        </mc:Choice>
        <mc:Fallback xmlns="">
          <p:graphicFrame>
            <p:nvGraphicFramePr>
              <p:cNvPr id="18" name="表格 17">
                <a:extLst>
                  <a:ext uri="{FF2B5EF4-FFF2-40B4-BE49-F238E27FC236}">
                    <a16:creationId xmlns:a16="http://schemas.microsoft.com/office/drawing/2014/main" id="{6326779E-4E89-4988-B16B-FC76B0EB546D}"/>
                  </a:ext>
                </a:extLst>
              </p:cNvPr>
              <p:cNvGraphicFramePr>
                <a:graphicFrameLocks noGrp="1"/>
              </p:cNvGraphicFramePr>
              <p:nvPr>
                <p:extLst>
                  <p:ext uri="{D42A27DB-BD31-4B8C-83A1-F6EECF244321}">
                    <p14:modId xmlns:p14="http://schemas.microsoft.com/office/powerpoint/2010/main" val="1754850449"/>
                  </p:ext>
                </p:extLst>
              </p:nvPr>
            </p:nvGraphicFramePr>
            <p:xfrm>
              <a:off x="6194323" y="1257581"/>
              <a:ext cx="5888574" cy="2999744"/>
            </p:xfrm>
            <a:graphic>
              <a:graphicData uri="http://schemas.openxmlformats.org/drawingml/2006/table">
                <a:tbl>
                  <a:tblPr>
                    <a:tableStyleId>{5940675A-B579-460E-94D1-54222C63F5DA}</a:tableStyleId>
                  </a:tblPr>
                  <a:tblGrid>
                    <a:gridCol w="678002">
                      <a:extLst>
                        <a:ext uri="{9D8B030D-6E8A-4147-A177-3AD203B41FA5}">
                          <a16:colId xmlns:a16="http://schemas.microsoft.com/office/drawing/2014/main" val="2915600537"/>
                        </a:ext>
                      </a:extLst>
                    </a:gridCol>
                    <a:gridCol w="740780">
                      <a:extLst>
                        <a:ext uri="{9D8B030D-6E8A-4147-A177-3AD203B41FA5}">
                          <a16:colId xmlns:a16="http://schemas.microsoft.com/office/drawing/2014/main" val="387699169"/>
                        </a:ext>
                      </a:extLst>
                    </a:gridCol>
                    <a:gridCol w="1029558">
                      <a:extLst>
                        <a:ext uri="{9D8B030D-6E8A-4147-A177-3AD203B41FA5}">
                          <a16:colId xmlns:a16="http://schemas.microsoft.com/office/drawing/2014/main" val="2378950963"/>
                        </a:ext>
                      </a:extLst>
                    </a:gridCol>
                    <a:gridCol w="2303953">
                      <a:extLst>
                        <a:ext uri="{9D8B030D-6E8A-4147-A177-3AD203B41FA5}">
                          <a16:colId xmlns:a16="http://schemas.microsoft.com/office/drawing/2014/main" val="3466162632"/>
                        </a:ext>
                      </a:extLst>
                    </a:gridCol>
                    <a:gridCol w="1136281">
                      <a:extLst>
                        <a:ext uri="{9D8B030D-6E8A-4147-A177-3AD203B41FA5}">
                          <a16:colId xmlns:a16="http://schemas.microsoft.com/office/drawing/2014/main" val="2122599150"/>
                        </a:ext>
                      </a:extLst>
                    </a:gridCol>
                  </a:tblGrid>
                  <a:tr h="221186">
                    <a:tc>
                      <a:txBody>
                        <a:bodyPr/>
                        <a:lstStyle/>
                        <a:p>
                          <a:pPr algn="ctr" fontAlgn="ctr"/>
                          <a:r>
                            <a:rPr lang="zh-CN" altLang="en-US" sz="1200" u="none" strike="noStrike">
                              <a:effectLst/>
                            </a:rPr>
                            <a:t>行业</a:t>
                          </a:r>
                          <a:endParaRPr lang="zh-CN" altLang="en-US" sz="1200" b="0" i="0" u="none" strike="noStrike">
                            <a:solidFill>
                              <a:srgbClr val="000000"/>
                            </a:solidFill>
                            <a:effectLst/>
                            <a:latin typeface="+mj-ea"/>
                            <a:ea typeface="+mj-ea"/>
                          </a:endParaRPr>
                        </a:p>
                      </a:txBody>
                      <a:tcPr marL="0" marR="0" marT="0" marB="0" anchor="ctr"/>
                    </a:tc>
                    <a:tc>
                      <a:txBody>
                        <a:bodyPr/>
                        <a:lstStyle/>
                        <a:p>
                          <a:pPr algn="ctr" fontAlgn="ctr"/>
                          <a:r>
                            <a:rPr lang="zh-CN" altLang="en-US" sz="1200" u="none" strike="noStrike">
                              <a:effectLst/>
                            </a:rPr>
                            <a:t>广告主</a:t>
                          </a:r>
                          <a:endParaRPr lang="zh-CN" altLang="en-US" sz="1200" b="0" i="0" u="none" strike="noStrike">
                            <a:solidFill>
                              <a:srgbClr val="000000"/>
                            </a:solidFill>
                            <a:effectLst/>
                            <a:latin typeface="+mj-ea"/>
                            <a:ea typeface="+mj-ea"/>
                          </a:endParaRPr>
                        </a:p>
                      </a:txBody>
                      <a:tcPr marL="0" marR="0" marT="0" marB="0" anchor="ctr"/>
                    </a:tc>
                    <a:tc>
                      <a:txBody>
                        <a:bodyPr/>
                        <a:lstStyle/>
                        <a:p>
                          <a:pPr algn="ctr" fontAlgn="ctr"/>
                          <a:r>
                            <a:rPr lang="zh-CN" altLang="en-US" sz="1200" u="none" strike="noStrike">
                              <a:effectLst/>
                            </a:rPr>
                            <a:t>后端加强点</a:t>
                          </a:r>
                          <a:endParaRPr lang="zh-CN" altLang="en-US" sz="1200" b="0" i="0" u="none" strike="noStrike">
                            <a:solidFill>
                              <a:srgbClr val="000000"/>
                            </a:solidFill>
                            <a:effectLst/>
                            <a:latin typeface="+mj-ea"/>
                            <a:ea typeface="+mj-ea"/>
                          </a:endParaRPr>
                        </a:p>
                      </a:txBody>
                      <a:tcPr marL="0" marR="0" marT="0" marB="0" anchor="ctr"/>
                    </a:tc>
                    <a:tc>
                      <a:txBody>
                        <a:bodyPr/>
                        <a:lstStyle/>
                        <a:p>
                          <a:pPr algn="ctr" fontAlgn="ctr"/>
                          <a:r>
                            <a:rPr lang="zh-CN" altLang="en-US" sz="1200" u="none" strike="noStrike" dirty="0">
                              <a:effectLst/>
                            </a:rPr>
                            <a:t>后端效果</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zh-CN" altLang="en-US" sz="1200" u="none" strike="noStrike" dirty="0">
                              <a:effectLst/>
                            </a:rPr>
                            <a:t>对接产品</a:t>
                          </a:r>
                          <a:r>
                            <a:rPr lang="en-US" altLang="zh-CN" sz="1200" u="none" strike="noStrike" dirty="0">
                              <a:effectLst/>
                            </a:rPr>
                            <a:t>/</a:t>
                          </a:r>
                          <a:r>
                            <a:rPr lang="zh-CN" altLang="en-US" sz="1200" u="none" strike="noStrike" dirty="0">
                              <a:effectLst/>
                            </a:rPr>
                            <a:t>运营</a:t>
                          </a:r>
                          <a:endParaRPr lang="zh-CN" altLang="en-US" sz="1200" b="0" i="0" u="none" strike="noStrike" dirty="0">
                            <a:solidFill>
                              <a:srgbClr val="000000"/>
                            </a:solidFill>
                            <a:effectLst/>
                            <a:latin typeface="+mj-ea"/>
                            <a:ea typeface="+mj-ea"/>
                          </a:endParaRPr>
                        </a:p>
                      </a:txBody>
                      <a:tcPr marL="0" marR="0" marT="0" marB="0" anchor="ctr"/>
                    </a:tc>
                    <a:extLst>
                      <a:ext uri="{0D108BD9-81ED-4DB2-BD59-A6C34878D82A}">
                        <a16:rowId xmlns:a16="http://schemas.microsoft.com/office/drawing/2014/main" val="16291805"/>
                      </a:ext>
                    </a:extLst>
                  </a:tr>
                  <a:tr h="731520">
                    <a:tc rowSpan="2">
                      <a:txBody>
                        <a:bodyPr/>
                        <a:lstStyle/>
                        <a:p>
                          <a:pPr algn="ctr" fontAlgn="ctr"/>
                          <a:r>
                            <a:rPr lang="zh-CN" altLang="en-US" sz="1200" u="none" strike="noStrike" dirty="0">
                              <a:effectLst/>
                            </a:rPr>
                            <a:t>教育</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en-US" sz="1200" u="none" strike="noStrike">
                              <a:effectLst/>
                            </a:rPr>
                            <a:t>abcmouse</a:t>
                          </a:r>
                          <a:endParaRPr lang="en-US" sz="1200" b="0" i="0" u="none" strike="noStrike">
                            <a:solidFill>
                              <a:srgbClr val="000000"/>
                            </a:solidFill>
                            <a:effectLst/>
                            <a:latin typeface="+mj-ea"/>
                            <a:ea typeface="+mj-ea"/>
                          </a:endParaRPr>
                        </a:p>
                      </a:txBody>
                      <a:tcPr marL="0" marR="0" marT="0" marB="0" anchor="ctr"/>
                    </a:tc>
                    <a:tc>
                      <a:txBody>
                        <a:bodyPr/>
                        <a:lstStyle/>
                        <a:p>
                          <a:pPr algn="ctr" fontAlgn="ctr"/>
                          <a:r>
                            <a:rPr lang="zh-CN" altLang="en-US" sz="1200" u="none" strike="noStrike" dirty="0">
                              <a:effectLst/>
                            </a:rPr>
                            <a:t>正价课成本</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zh-CN" altLang="en-US" sz="1200" u="none" strike="noStrike" dirty="0">
                              <a:effectLst/>
                            </a:rPr>
                            <a:t>实验组总消耗</a:t>
                          </a:r>
                          <a:r>
                            <a:rPr lang="en-US" altLang="zh-CN" sz="1200" u="none" strike="noStrike" dirty="0">
                              <a:effectLst/>
                            </a:rPr>
                            <a:t>100</a:t>
                          </a:r>
                          <a:r>
                            <a:rPr lang="zh-CN" altLang="en-US" sz="1200" u="none" strike="noStrike" dirty="0">
                              <a:effectLst/>
                            </a:rPr>
                            <a:t>万，正价课获客成本</a:t>
                          </a:r>
                          <a:r>
                            <a:rPr lang="en-US" altLang="zh-CN" sz="1200" u="none" strike="noStrike" dirty="0">
                              <a:effectLst/>
                            </a:rPr>
                            <a:t>8944</a:t>
                          </a:r>
                          <a:r>
                            <a:rPr lang="zh-CN" altLang="en-US" sz="1200" u="none" strike="noStrike" dirty="0">
                              <a:effectLst/>
                            </a:rPr>
                            <a:t>元，对照组消耗</a:t>
                          </a:r>
                          <a:r>
                            <a:rPr lang="en-US" altLang="zh-CN" sz="1200" u="none" strike="noStrike" dirty="0">
                              <a:effectLst/>
                            </a:rPr>
                            <a:t>70</a:t>
                          </a:r>
                          <a:r>
                            <a:rPr lang="zh-CN" altLang="en-US" sz="1200" u="none" strike="noStrike" dirty="0">
                              <a:effectLst/>
                            </a:rPr>
                            <a:t>万，正价课获客成本</a:t>
                          </a:r>
                          <a:r>
                            <a:rPr lang="en-US" altLang="zh-CN" sz="1200" u="none" strike="noStrike" dirty="0">
                              <a:effectLst/>
                            </a:rPr>
                            <a:t>9989</a:t>
                          </a:r>
                          <a:r>
                            <a:rPr lang="zh-CN" altLang="en-US" sz="1200" u="none" strike="noStrike" dirty="0">
                              <a:effectLst/>
                            </a:rPr>
                            <a:t>元，后端成本下降</a:t>
                          </a:r>
                          <a:r>
                            <a:rPr lang="en-US" altLang="zh-CN" sz="1200" u="none" strike="noStrike" dirty="0">
                              <a:effectLst/>
                            </a:rPr>
                            <a:t>12%</a:t>
                          </a:r>
                          <a:endParaRPr lang="en-US" altLang="zh-CN" sz="1200" b="0" i="0" u="none" strike="noStrike" dirty="0">
                            <a:solidFill>
                              <a:srgbClr val="000000"/>
                            </a:solidFill>
                            <a:effectLst/>
                            <a:latin typeface="+mj-ea"/>
                            <a:ea typeface="+mj-ea"/>
                          </a:endParaRPr>
                        </a:p>
                      </a:txBody>
                      <a:tcPr marL="0" marR="0" marT="0" marB="0" anchor="ctr"/>
                    </a:tc>
                    <a:tc>
                      <a:txBody>
                        <a:bodyPr/>
                        <a:lstStyle/>
                        <a:p>
                          <a:endParaRPr lang="zh-CN"/>
                        </a:p>
                      </a:txBody>
                      <a:tcPr marL="0" marR="0" marT="0" marB="0" anchor="ctr">
                        <a:blipFill>
                          <a:blip r:embed="rId3"/>
                          <a:stretch>
                            <a:fillRect l="-417647" t="-34711" r="-1070" b="-282645"/>
                          </a:stretch>
                        </a:blipFill>
                      </a:tcPr>
                    </a:tc>
                    <a:extLst>
                      <a:ext uri="{0D108BD9-81ED-4DB2-BD59-A6C34878D82A}">
                        <a16:rowId xmlns:a16="http://schemas.microsoft.com/office/drawing/2014/main" val="2640621507"/>
                      </a:ext>
                    </a:extLst>
                  </a:tr>
                  <a:tr h="548640">
                    <a:tc vMerge="1">
                      <a:txBody>
                        <a:bodyPr/>
                        <a:lstStyle/>
                        <a:p>
                          <a:endParaRPr lang="zh-CN" altLang="en-US"/>
                        </a:p>
                      </a:txBody>
                      <a:tcPr/>
                    </a:tc>
                    <a:tc>
                      <a:txBody>
                        <a:bodyPr/>
                        <a:lstStyle/>
                        <a:p>
                          <a:pPr algn="ctr" fontAlgn="ctr"/>
                          <a:r>
                            <a:rPr lang="zh-CN" altLang="en-US" sz="1200" u="none" strike="noStrike">
                              <a:effectLst/>
                            </a:rPr>
                            <a:t>猿辅导</a:t>
                          </a:r>
                          <a:endParaRPr lang="zh-CN" altLang="en-US" sz="1200" b="0" i="0" u="none" strike="noStrike">
                            <a:solidFill>
                              <a:srgbClr val="000000"/>
                            </a:solidFill>
                            <a:effectLst/>
                            <a:latin typeface="+mj-ea"/>
                            <a:ea typeface="+mj-ea"/>
                          </a:endParaRPr>
                        </a:p>
                      </a:txBody>
                      <a:tcPr marL="0" marR="0" marT="0" marB="0" anchor="ctr"/>
                    </a:tc>
                    <a:tc>
                      <a:txBody>
                        <a:bodyPr/>
                        <a:lstStyle/>
                        <a:p>
                          <a:pPr algn="ctr" fontAlgn="ctr"/>
                          <a:r>
                            <a:rPr lang="zh-CN" altLang="en-US" sz="1200" u="none" strike="noStrike" dirty="0">
                              <a:effectLst/>
                            </a:rPr>
                            <a:t>正价课成本</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zh-CN" altLang="en-US" sz="1200" u="none" strike="noStrike">
                              <a:effectLst/>
                            </a:rPr>
                            <a:t>联报率提升</a:t>
                          </a:r>
                          <a:r>
                            <a:rPr lang="en-US" altLang="zh-CN" sz="1200" u="none" strike="noStrike">
                              <a:effectLst/>
                            </a:rPr>
                            <a:t>15.4%</a:t>
                          </a:r>
                          <a:r>
                            <a:rPr lang="zh-CN" altLang="en-US" sz="1200" u="none" strike="noStrike">
                              <a:effectLst/>
                            </a:rPr>
                            <a:t>，正价课成本降低</a:t>
                          </a:r>
                          <a:r>
                            <a:rPr lang="en-US" altLang="zh-CN" sz="1200" u="none" strike="noStrike">
                              <a:effectLst/>
                            </a:rPr>
                            <a:t>9.26%</a:t>
                          </a:r>
                          <a:r>
                            <a:rPr lang="zh-CN" altLang="en-US" sz="1200" u="none" strike="noStrike">
                              <a:effectLst/>
                            </a:rPr>
                            <a:t>，正价课人次提升</a:t>
                          </a:r>
                          <a:r>
                            <a:rPr lang="en-US" altLang="zh-CN" sz="1200" u="none" strike="noStrike">
                              <a:effectLst/>
                            </a:rPr>
                            <a:t>31.88%</a:t>
                          </a:r>
                          <a:endParaRPr lang="en-US" altLang="zh-CN" sz="1200" b="0" i="0" u="none" strike="noStrike">
                            <a:solidFill>
                              <a:srgbClr val="000000"/>
                            </a:solidFill>
                            <a:effectLst/>
                            <a:latin typeface="+mj-ea"/>
                            <a:ea typeface="+mj-ea"/>
                          </a:endParaRPr>
                        </a:p>
                      </a:txBody>
                      <a:tcPr marL="0" marR="0" marT="0" marB="0" anchor="ctr"/>
                    </a:tc>
                    <a:tc>
                      <a:txBody>
                        <a:bodyPr/>
                        <a:lstStyle/>
                        <a:p>
                          <a:endParaRPr lang="zh-CN"/>
                        </a:p>
                      </a:txBody>
                      <a:tcPr marL="0" marR="0" marT="0" marB="0" anchor="ctr">
                        <a:blipFill>
                          <a:blip r:embed="rId3"/>
                          <a:stretch>
                            <a:fillRect l="-417647" t="-181111" r="-1070" b="-280000"/>
                          </a:stretch>
                        </a:blipFill>
                      </a:tcPr>
                    </a:tc>
                    <a:extLst>
                      <a:ext uri="{0D108BD9-81ED-4DB2-BD59-A6C34878D82A}">
                        <a16:rowId xmlns:a16="http://schemas.microsoft.com/office/drawing/2014/main" val="729935526"/>
                      </a:ext>
                    </a:extLst>
                  </a:tr>
                  <a:tr h="182880">
                    <a:tc rowSpan="2">
                      <a:txBody>
                        <a:bodyPr/>
                        <a:lstStyle/>
                        <a:p>
                          <a:pPr algn="ctr" fontAlgn="ctr"/>
                          <a:r>
                            <a:rPr lang="zh-CN" altLang="en-US" sz="1200" u="none" strike="noStrike" dirty="0">
                              <a:effectLst/>
                            </a:rPr>
                            <a:t>网服</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zh-CN" altLang="en-US" sz="1200" u="none" strike="noStrike">
                              <a:effectLst/>
                            </a:rPr>
                            <a:t>七猫</a:t>
                          </a:r>
                          <a:endParaRPr lang="zh-CN" altLang="en-US" sz="1200" b="0" i="0" u="none" strike="noStrike">
                            <a:solidFill>
                              <a:srgbClr val="000000"/>
                            </a:solidFill>
                            <a:effectLst/>
                            <a:latin typeface="+mj-ea"/>
                            <a:ea typeface="+mj-ea"/>
                          </a:endParaRPr>
                        </a:p>
                      </a:txBody>
                      <a:tcPr marL="0" marR="0" marT="0" marB="0" anchor="ctr"/>
                    </a:tc>
                    <a:tc>
                      <a:txBody>
                        <a:bodyPr/>
                        <a:lstStyle/>
                        <a:p>
                          <a:pPr algn="ctr" fontAlgn="ctr"/>
                          <a:r>
                            <a:rPr lang="en-US" altLang="zh-CN" sz="1200" u="none" strike="noStrike" dirty="0">
                              <a:effectLst/>
                            </a:rPr>
                            <a:t>7</a:t>
                          </a:r>
                          <a:r>
                            <a:rPr lang="zh-CN" altLang="en-US" sz="1200" u="none" strike="noStrike" dirty="0">
                              <a:effectLst/>
                            </a:rPr>
                            <a:t>日留存</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zh-CN" altLang="en-US" sz="1200" u="none" strike="noStrike">
                              <a:effectLst/>
                            </a:rPr>
                            <a:t>次留</a:t>
                          </a:r>
                          <a:r>
                            <a:rPr lang="en-US" altLang="zh-CN" sz="1200" u="none" strike="noStrike">
                              <a:effectLst/>
                            </a:rPr>
                            <a:t>+3%</a:t>
                          </a:r>
                          <a:r>
                            <a:rPr lang="zh-CN" altLang="en-US" sz="1200" u="none" strike="noStrike">
                              <a:effectLst/>
                            </a:rPr>
                            <a:t>，</a:t>
                          </a:r>
                          <a:r>
                            <a:rPr lang="en-US" altLang="zh-CN" sz="1200" u="none" strike="noStrike">
                              <a:effectLst/>
                            </a:rPr>
                            <a:t>3</a:t>
                          </a:r>
                          <a:r>
                            <a:rPr lang="zh-CN" altLang="en-US" sz="1200" u="none" strike="noStrike">
                              <a:effectLst/>
                            </a:rPr>
                            <a:t>留</a:t>
                          </a:r>
                          <a:r>
                            <a:rPr lang="en-US" altLang="zh-CN" sz="1200" u="none" strike="noStrike">
                              <a:effectLst/>
                            </a:rPr>
                            <a:t>+3%</a:t>
                          </a:r>
                          <a:r>
                            <a:rPr lang="zh-CN" altLang="en-US" sz="1200" u="none" strike="noStrike">
                              <a:effectLst/>
                            </a:rPr>
                            <a:t>，</a:t>
                          </a:r>
                          <a:r>
                            <a:rPr lang="en-US" altLang="zh-CN" sz="1200" u="none" strike="noStrike">
                              <a:effectLst/>
                            </a:rPr>
                            <a:t>7</a:t>
                          </a:r>
                          <a:r>
                            <a:rPr lang="zh-CN" altLang="en-US" sz="1200" u="none" strike="noStrike">
                              <a:effectLst/>
                            </a:rPr>
                            <a:t>留</a:t>
                          </a:r>
                          <a:r>
                            <a:rPr lang="en-US" altLang="zh-CN" sz="1200" u="none" strike="noStrike">
                              <a:effectLst/>
                            </a:rPr>
                            <a:t>+2%</a:t>
                          </a:r>
                          <a:endParaRPr lang="en-US" altLang="zh-CN" sz="1200" b="0" i="0" u="none" strike="noStrike">
                            <a:solidFill>
                              <a:srgbClr val="000000"/>
                            </a:solidFill>
                            <a:effectLst/>
                            <a:latin typeface="+mj-ea"/>
                            <a:ea typeface="+mj-ea"/>
                          </a:endParaRPr>
                        </a:p>
                      </a:txBody>
                      <a:tcPr marL="0" marR="0" marT="0" marB="0" anchor="ctr"/>
                    </a:tc>
                    <a:tc>
                      <a:txBody>
                        <a:bodyPr/>
                        <a:lstStyle/>
                        <a:p>
                          <a:endParaRPr lang="zh-CN"/>
                        </a:p>
                      </a:txBody>
                      <a:tcPr marL="0" marR="0" marT="0" marB="0" anchor="ctr">
                        <a:blipFill>
                          <a:blip r:embed="rId3"/>
                          <a:stretch>
                            <a:fillRect l="-417647" t="-843333" r="-1070" b="-740000"/>
                          </a:stretch>
                        </a:blipFill>
                      </a:tcPr>
                    </a:tc>
                    <a:extLst>
                      <a:ext uri="{0D108BD9-81ED-4DB2-BD59-A6C34878D82A}">
                        <a16:rowId xmlns:a16="http://schemas.microsoft.com/office/drawing/2014/main" val="1859667349"/>
                      </a:ext>
                    </a:extLst>
                  </a:tr>
                  <a:tr h="365760">
                    <a:tc vMerge="1">
                      <a:txBody>
                        <a:bodyPr/>
                        <a:lstStyle/>
                        <a:p>
                          <a:endParaRPr lang="zh-CN" altLang="en-US"/>
                        </a:p>
                      </a:txBody>
                      <a:tcPr/>
                    </a:tc>
                    <a:tc>
                      <a:txBody>
                        <a:bodyPr/>
                        <a:lstStyle/>
                        <a:p>
                          <a:pPr algn="ctr" fontAlgn="ctr"/>
                          <a:r>
                            <a:rPr lang="zh-CN" altLang="en-US" sz="1200" u="none" strike="noStrike">
                              <a:effectLst/>
                            </a:rPr>
                            <a:t>疯读</a:t>
                          </a:r>
                          <a:endParaRPr lang="zh-CN" altLang="en-US" sz="1200" b="0" i="0" u="none" strike="noStrike">
                            <a:solidFill>
                              <a:srgbClr val="000000"/>
                            </a:solidFill>
                            <a:effectLst/>
                            <a:latin typeface="+mj-ea"/>
                            <a:ea typeface="+mj-ea"/>
                          </a:endParaRPr>
                        </a:p>
                      </a:txBody>
                      <a:tcPr marL="0" marR="0" marT="0" marB="0" anchor="ctr"/>
                    </a:tc>
                    <a:tc>
                      <a:txBody>
                        <a:bodyPr/>
                        <a:lstStyle/>
                        <a:p>
                          <a:pPr algn="ctr" fontAlgn="ctr"/>
                          <a:r>
                            <a:rPr lang="en-US" altLang="zh-CN" sz="1200" u="none" strike="noStrike" dirty="0">
                              <a:effectLst/>
                            </a:rPr>
                            <a:t>7/14</a:t>
                          </a:r>
                          <a:r>
                            <a:rPr lang="zh-CN" altLang="en-US" sz="1200" u="none" strike="noStrike" dirty="0">
                              <a:effectLst/>
                            </a:rPr>
                            <a:t>日留存</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zh-CN" altLang="en-US" sz="1200" u="none" strike="noStrike">
                              <a:effectLst/>
                            </a:rPr>
                            <a:t>次留</a:t>
                          </a:r>
                          <a:r>
                            <a:rPr lang="en-US" altLang="zh-CN" sz="1200" u="none" strike="noStrike">
                              <a:effectLst/>
                            </a:rPr>
                            <a:t>+5.06%</a:t>
                          </a:r>
                          <a:r>
                            <a:rPr lang="zh-CN" altLang="en-US" sz="1200" u="none" strike="noStrike">
                              <a:effectLst/>
                            </a:rPr>
                            <a:t>，</a:t>
                          </a:r>
                          <a:r>
                            <a:rPr lang="en-US" altLang="zh-CN" sz="1200" u="none" strike="noStrike">
                              <a:effectLst/>
                            </a:rPr>
                            <a:t>7</a:t>
                          </a:r>
                          <a:r>
                            <a:rPr lang="zh-CN" altLang="en-US" sz="1200" u="none" strike="noStrike">
                              <a:effectLst/>
                            </a:rPr>
                            <a:t>留</a:t>
                          </a:r>
                          <a:r>
                            <a:rPr lang="en-US" altLang="zh-CN" sz="1200" u="none" strike="noStrike">
                              <a:effectLst/>
                            </a:rPr>
                            <a:t>+3.5%</a:t>
                          </a:r>
                          <a:r>
                            <a:rPr lang="zh-CN" altLang="en-US" sz="1200" u="none" strike="noStrike">
                              <a:effectLst/>
                            </a:rPr>
                            <a:t>，</a:t>
                          </a:r>
                          <a:r>
                            <a:rPr lang="en-US" altLang="zh-CN" sz="1200" u="none" strike="noStrike">
                              <a:effectLst/>
                            </a:rPr>
                            <a:t>14</a:t>
                          </a:r>
                          <a:r>
                            <a:rPr lang="zh-CN" altLang="en-US" sz="1200" u="none" strike="noStrike">
                              <a:effectLst/>
                            </a:rPr>
                            <a:t>流</a:t>
                          </a:r>
                          <a:r>
                            <a:rPr lang="en-US" altLang="zh-CN" sz="1200" u="none" strike="noStrike">
                              <a:effectLst/>
                            </a:rPr>
                            <a:t>+1.43%</a:t>
                          </a:r>
                          <a:endParaRPr lang="en-US" altLang="zh-CN" sz="1200" b="0" i="0" u="none" strike="noStrike">
                            <a:solidFill>
                              <a:srgbClr val="000000"/>
                            </a:solidFill>
                            <a:effectLst/>
                            <a:latin typeface="+mj-ea"/>
                            <a:ea typeface="+mj-ea"/>
                          </a:endParaRPr>
                        </a:p>
                      </a:txBody>
                      <a:tcPr marL="0" marR="0" marT="0" marB="0" anchor="ctr"/>
                    </a:tc>
                    <a:tc>
                      <a:txBody>
                        <a:bodyPr/>
                        <a:lstStyle/>
                        <a:p>
                          <a:endParaRPr lang="zh-CN"/>
                        </a:p>
                      </a:txBody>
                      <a:tcPr marL="0" marR="0" marT="0" marB="0" anchor="ctr">
                        <a:blipFill>
                          <a:blip r:embed="rId3"/>
                          <a:stretch>
                            <a:fillRect l="-417647" t="-471667" r="-1070" b="-270000"/>
                          </a:stretch>
                        </a:blipFill>
                      </a:tcPr>
                    </a:tc>
                    <a:extLst>
                      <a:ext uri="{0D108BD9-81ED-4DB2-BD59-A6C34878D82A}">
                        <a16:rowId xmlns:a16="http://schemas.microsoft.com/office/drawing/2014/main" val="613857620"/>
                      </a:ext>
                    </a:extLst>
                  </a:tr>
                  <a:tr h="474879">
                    <a:tc rowSpan="2">
                      <a:txBody>
                        <a:bodyPr/>
                        <a:lstStyle/>
                        <a:p>
                          <a:pPr algn="ctr" fontAlgn="ctr"/>
                          <a:r>
                            <a:rPr lang="zh-CN" altLang="en-US" sz="1200" u="none" strike="noStrike" dirty="0">
                              <a:effectLst/>
                            </a:rPr>
                            <a:t>家具</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zh-CN" altLang="en-US" sz="1200" u="none" strike="noStrike">
                              <a:effectLst/>
                            </a:rPr>
                            <a:t>齐家</a:t>
                          </a:r>
                          <a:endParaRPr lang="zh-CN" altLang="en-US" sz="1200" b="0" i="0" u="none" strike="noStrike">
                            <a:solidFill>
                              <a:srgbClr val="000000"/>
                            </a:solidFill>
                            <a:effectLst/>
                            <a:latin typeface="+mj-ea"/>
                            <a:ea typeface="+mj-ea"/>
                          </a:endParaRPr>
                        </a:p>
                      </a:txBody>
                      <a:tcPr marL="0" marR="0" marT="0" marB="0" anchor="ctr"/>
                    </a:tc>
                    <a:tc>
                      <a:txBody>
                        <a:bodyPr/>
                        <a:lstStyle/>
                        <a:p>
                          <a:pPr algn="ctr" fontAlgn="ctr"/>
                          <a:r>
                            <a:rPr lang="zh-CN" altLang="en-US" sz="1200" u="none" strike="noStrike" dirty="0">
                              <a:effectLst/>
                            </a:rPr>
                            <a:t>线索有效率</a:t>
                          </a:r>
                          <a:endParaRPr lang="zh-CN" altLang="en-US" sz="1200" b="0" i="0" u="none" strike="noStrike" dirty="0">
                            <a:solidFill>
                              <a:srgbClr val="000000"/>
                            </a:solidFill>
                            <a:effectLst/>
                            <a:latin typeface="+mj-ea"/>
                            <a:ea typeface="+mj-ea"/>
                          </a:endParaRPr>
                        </a:p>
                      </a:txBody>
                      <a:tcPr marL="0" marR="0" marT="0" marB="0" anchor="ctr"/>
                    </a:tc>
                    <a:tc>
                      <a:txBody>
                        <a:bodyPr/>
                        <a:lstStyle/>
                        <a:p>
                          <a:pPr algn="ctr" fontAlgn="ctr"/>
                          <a:r>
                            <a:rPr lang="zh-CN" altLang="en-US" sz="1200" u="none" strike="noStrike" dirty="0">
                              <a:effectLst/>
                            </a:rPr>
                            <a:t>线索量</a:t>
                          </a:r>
                          <a:r>
                            <a:rPr lang="en-US" altLang="zh-CN" sz="1200" u="none" strike="noStrike" dirty="0">
                              <a:effectLst/>
                            </a:rPr>
                            <a:t>+57.38%</a:t>
                          </a:r>
                          <a:r>
                            <a:rPr lang="zh-CN" altLang="en-US" sz="1200" u="none" strike="noStrike" dirty="0">
                              <a:effectLst/>
                            </a:rPr>
                            <a:t>，有效线索成本</a:t>
                          </a:r>
                          <a:r>
                            <a:rPr lang="en-US" altLang="zh-CN" sz="1200" u="none" strike="noStrike" dirty="0">
                              <a:effectLst/>
                            </a:rPr>
                            <a:t>-20.02%</a:t>
                          </a:r>
                          <a:r>
                            <a:rPr lang="zh-CN" altLang="en-US" sz="1200" u="none" strike="noStrike" dirty="0">
                              <a:effectLst/>
                            </a:rPr>
                            <a:t>，线索有效率</a:t>
                          </a:r>
                          <a:r>
                            <a:rPr lang="en-US" altLang="zh-CN" sz="1200" u="none" strike="noStrike" dirty="0">
                              <a:effectLst/>
                            </a:rPr>
                            <a:t>+41.65%</a:t>
                          </a:r>
                          <a:endParaRPr lang="en-US" altLang="zh-CN" sz="1200" b="0" i="0" u="none" strike="noStrike" dirty="0">
                            <a:solidFill>
                              <a:srgbClr val="000000"/>
                            </a:solidFill>
                            <a:effectLst/>
                            <a:latin typeface="+mj-ea"/>
                            <a:ea typeface="+mj-ea"/>
                          </a:endParaRPr>
                        </a:p>
                      </a:txBody>
                      <a:tcPr marL="0" marR="0" marT="0" marB="0" anchor="ctr"/>
                    </a:tc>
                    <a:tc>
                      <a:txBody>
                        <a:bodyPr/>
                        <a:lstStyle/>
                        <a:p>
                          <a:endParaRPr lang="zh-CN"/>
                        </a:p>
                      </a:txBody>
                      <a:tcPr marL="0" marR="0" marT="0" marB="0" anchor="ctr">
                        <a:blipFill>
                          <a:blip r:embed="rId3"/>
                          <a:stretch>
                            <a:fillRect l="-417647" t="-439744" r="-1070" b="-107692"/>
                          </a:stretch>
                        </a:blipFill>
                      </a:tcPr>
                    </a:tc>
                    <a:extLst>
                      <a:ext uri="{0D108BD9-81ED-4DB2-BD59-A6C34878D82A}">
                        <a16:rowId xmlns:a16="http://schemas.microsoft.com/office/drawing/2014/main" val="1586937507"/>
                      </a:ext>
                    </a:extLst>
                  </a:tr>
                  <a:tr h="474879">
                    <a:tc vMerge="1">
                      <a:txBody>
                        <a:bodyPr/>
                        <a:lstStyle/>
                        <a:p>
                          <a:endParaRPr lang="zh-CN" altLang="en-US"/>
                        </a:p>
                      </a:txBody>
                      <a:tcPr/>
                    </a:tc>
                    <a:tc>
                      <a:txBody>
                        <a:bodyPr/>
                        <a:lstStyle/>
                        <a:p>
                          <a:pPr algn="ctr" fontAlgn="ctr"/>
                          <a:r>
                            <a:rPr lang="zh-CN" altLang="en-US" sz="1200" u="none" strike="noStrike">
                              <a:effectLst/>
                            </a:rPr>
                            <a:t>立邦</a:t>
                          </a:r>
                          <a:endParaRPr lang="zh-CN" altLang="en-US" sz="1200" b="0" i="0" u="none" strike="noStrike">
                            <a:solidFill>
                              <a:srgbClr val="000000"/>
                            </a:solidFill>
                            <a:effectLst/>
                            <a:latin typeface="+mj-ea"/>
                            <a:ea typeface="+mj-ea"/>
                          </a:endParaRPr>
                        </a:p>
                      </a:txBody>
                      <a:tcPr marL="0" marR="0" marT="0" marB="0" anchor="ctr"/>
                    </a:tc>
                    <a:tc>
                      <a:txBody>
                        <a:bodyPr/>
                        <a:lstStyle/>
                        <a:p>
                          <a:pPr algn="ctr" fontAlgn="ctr"/>
                          <a:r>
                            <a:rPr lang="zh-CN" altLang="en-US" sz="1200" u="none" strike="noStrike">
                              <a:effectLst/>
                            </a:rPr>
                            <a:t>线索有效率</a:t>
                          </a:r>
                          <a:endParaRPr lang="zh-CN" altLang="en-US" sz="1200" b="0" i="0" u="none" strike="noStrike">
                            <a:solidFill>
                              <a:srgbClr val="000000"/>
                            </a:solidFill>
                            <a:effectLst/>
                            <a:latin typeface="+mj-ea"/>
                            <a:ea typeface="+mj-ea"/>
                          </a:endParaRPr>
                        </a:p>
                      </a:txBody>
                      <a:tcPr marL="0" marR="0" marT="0" marB="0" anchor="ctr"/>
                    </a:tc>
                    <a:tc>
                      <a:txBody>
                        <a:bodyPr/>
                        <a:lstStyle/>
                        <a:p>
                          <a:pPr algn="ctr" fontAlgn="ctr"/>
                          <a:r>
                            <a:rPr lang="zh-CN" altLang="en-US" sz="1200" u="none" strike="noStrike" dirty="0">
                              <a:effectLst/>
                            </a:rPr>
                            <a:t>线索量</a:t>
                          </a:r>
                          <a:r>
                            <a:rPr lang="en-US" altLang="zh-CN" sz="1200" u="none" strike="noStrike" dirty="0">
                              <a:effectLst/>
                            </a:rPr>
                            <a:t>+35.48%</a:t>
                          </a:r>
                          <a:r>
                            <a:rPr lang="zh-CN" altLang="en-US" sz="1200" u="none" strike="noStrike" dirty="0">
                              <a:effectLst/>
                            </a:rPr>
                            <a:t>，有效线索成本</a:t>
                          </a:r>
                          <a:r>
                            <a:rPr lang="en-US" altLang="zh-CN" sz="1200" u="none" strike="noStrike" dirty="0">
                              <a:effectLst/>
                            </a:rPr>
                            <a:t>-17.16%</a:t>
                          </a:r>
                          <a:r>
                            <a:rPr lang="zh-CN" altLang="en-US" sz="1200" u="none" strike="noStrike" dirty="0">
                              <a:effectLst/>
                            </a:rPr>
                            <a:t>，线索有效率</a:t>
                          </a:r>
                          <a:r>
                            <a:rPr lang="en-US" altLang="zh-CN" sz="1200" u="none" strike="noStrike" dirty="0">
                              <a:effectLst/>
                            </a:rPr>
                            <a:t>+22.72%</a:t>
                          </a:r>
                          <a:endParaRPr lang="en-US" altLang="zh-CN" sz="1200" b="0" i="0" u="none" strike="noStrike" dirty="0">
                            <a:solidFill>
                              <a:srgbClr val="000000"/>
                            </a:solidFill>
                            <a:effectLst/>
                            <a:latin typeface="+mj-ea"/>
                            <a:ea typeface="+mj-ea"/>
                          </a:endParaRPr>
                        </a:p>
                      </a:txBody>
                      <a:tcPr marL="0" marR="0" marT="0" marB="0" anchor="ctr"/>
                    </a:tc>
                    <a:tc>
                      <a:txBody>
                        <a:bodyPr/>
                        <a:lstStyle/>
                        <a:p>
                          <a:endParaRPr lang="zh-CN"/>
                        </a:p>
                      </a:txBody>
                      <a:tcPr marL="0" marR="0" marT="0" marB="0" anchor="ctr">
                        <a:blipFill>
                          <a:blip r:embed="rId3"/>
                          <a:stretch>
                            <a:fillRect l="-417647" t="-539744" r="-1070" b="-7692"/>
                          </a:stretch>
                        </a:blipFill>
                      </a:tcPr>
                    </a:tc>
                    <a:extLst>
                      <a:ext uri="{0D108BD9-81ED-4DB2-BD59-A6C34878D82A}">
                        <a16:rowId xmlns:a16="http://schemas.microsoft.com/office/drawing/2014/main" val="2784524073"/>
                      </a:ext>
                    </a:extLst>
                  </a:tr>
                </a:tbl>
              </a:graphicData>
            </a:graphic>
          </p:graphicFrame>
        </mc:Fallback>
      </mc:AlternateContent>
      <p:sp>
        <p:nvSpPr>
          <p:cNvPr id="19" name="文本框 18">
            <a:extLst>
              <a:ext uri="{FF2B5EF4-FFF2-40B4-BE49-F238E27FC236}">
                <a16:creationId xmlns:a16="http://schemas.microsoft.com/office/drawing/2014/main" id="{2A5236DA-30AA-4DBD-93E5-C99360067488}"/>
              </a:ext>
            </a:extLst>
          </p:cNvPr>
          <p:cNvSpPr txBox="1"/>
          <p:nvPr/>
        </p:nvSpPr>
        <p:spPr>
          <a:xfrm>
            <a:off x="6120000" y="872255"/>
            <a:ext cx="5795140"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latin typeface="+mj-ea"/>
                <a:ea typeface="+mj-ea"/>
              </a:rPr>
              <a:t>后端效果提升明显</a:t>
            </a:r>
            <a:r>
              <a:rPr lang="en-US" altLang="zh-CN" sz="1600" dirty="0">
                <a:latin typeface="+mj-ea"/>
                <a:ea typeface="+mj-ea"/>
              </a:rPr>
              <a:t>(</a:t>
            </a:r>
            <a:r>
              <a:rPr lang="zh-CN" altLang="en-US" sz="1600" dirty="0">
                <a:latin typeface="+mj-ea"/>
                <a:ea typeface="+mj-ea"/>
              </a:rPr>
              <a:t>优质</a:t>
            </a:r>
            <a:r>
              <a:rPr lang="en-US" altLang="zh-CN" sz="1600" dirty="0">
                <a:latin typeface="+mj-ea"/>
                <a:ea typeface="+mj-ea"/>
              </a:rPr>
              <a:t>case</a:t>
            </a:r>
            <a:r>
              <a:rPr lang="zh-CN" altLang="en-US" sz="1600" dirty="0">
                <a:latin typeface="+mj-ea"/>
                <a:ea typeface="+mj-ea"/>
              </a:rPr>
              <a:t>较多，只截取部分</a:t>
            </a:r>
            <a:r>
              <a:rPr lang="en-US" altLang="zh-CN" sz="1600" dirty="0">
                <a:latin typeface="+mj-ea"/>
                <a:ea typeface="+mj-ea"/>
              </a:rPr>
              <a:t>)</a:t>
            </a:r>
            <a:endParaRPr lang="zh-CN" altLang="en-US" sz="1600" dirty="0">
              <a:latin typeface="+mj-ea"/>
              <a:ea typeface="+mj-ea"/>
            </a:endParaRPr>
          </a:p>
        </p:txBody>
      </p:sp>
      <p:graphicFrame>
        <p:nvGraphicFramePr>
          <p:cNvPr id="30" name="图表 29">
            <a:extLst>
              <a:ext uri="{FF2B5EF4-FFF2-40B4-BE49-F238E27FC236}">
                <a16:creationId xmlns:a16="http://schemas.microsoft.com/office/drawing/2014/main" id="{639963BA-EA13-4490-B30F-3CE4FBBD56F4}"/>
              </a:ext>
            </a:extLst>
          </p:cNvPr>
          <p:cNvGraphicFramePr>
            <a:graphicFrameLocks/>
          </p:cNvGraphicFramePr>
          <p:nvPr>
            <p:extLst>
              <p:ext uri="{D42A27DB-BD31-4B8C-83A1-F6EECF244321}">
                <p14:modId xmlns:p14="http://schemas.microsoft.com/office/powerpoint/2010/main" val="107046056"/>
              </p:ext>
            </p:extLst>
          </p:nvPr>
        </p:nvGraphicFramePr>
        <p:xfrm>
          <a:off x="6194323" y="4667251"/>
          <a:ext cx="5888574" cy="2128788"/>
        </p:xfrm>
        <a:graphic>
          <a:graphicData uri="http://schemas.openxmlformats.org/drawingml/2006/chart">
            <c:chart xmlns:c="http://schemas.openxmlformats.org/drawingml/2006/chart" xmlns:r="http://schemas.openxmlformats.org/officeDocument/2006/relationships" r:id="rId4"/>
          </a:graphicData>
        </a:graphic>
      </p:graphicFrame>
      <p:grpSp>
        <p:nvGrpSpPr>
          <p:cNvPr id="5" name="组合 4">
            <a:extLst>
              <a:ext uri="{FF2B5EF4-FFF2-40B4-BE49-F238E27FC236}">
                <a16:creationId xmlns:a16="http://schemas.microsoft.com/office/drawing/2014/main" id="{3CE66FFD-02F0-4202-8928-5FE631CDD9F4}"/>
              </a:ext>
            </a:extLst>
          </p:cNvPr>
          <p:cNvGrpSpPr/>
          <p:nvPr/>
        </p:nvGrpSpPr>
        <p:grpSpPr>
          <a:xfrm>
            <a:off x="256560" y="3084356"/>
            <a:ext cx="1898095" cy="1133468"/>
            <a:chOff x="504824" y="2743207"/>
            <a:chExt cx="1276351" cy="1133468"/>
          </a:xfrm>
          <a:solidFill>
            <a:schemeClr val="accent4">
              <a:lumMod val="20000"/>
              <a:lumOff val="80000"/>
            </a:schemeClr>
          </a:solidFill>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BE923D2A-C835-4AA8-B552-C5138A01034B}"/>
                    </a:ext>
                  </a:extLst>
                </p:cNvPr>
                <p:cNvSpPr/>
                <p:nvPr/>
              </p:nvSpPr>
              <p:spPr>
                <a:xfrm>
                  <a:off x="504824" y="2743207"/>
                  <a:ext cx="1276351" cy="113346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1" smtClean="0">
                            <a:solidFill>
                              <a:schemeClr val="tx1"/>
                            </a:solidFill>
                            <a:latin typeface="Cambria Math" panose="02040503050406030204" pitchFamily="18" charset="0"/>
                            <a:ea typeface="+mj-ea"/>
                          </a:rPr>
                          <m:t>𝒍𝒊𝒈𝒉𝒕𝒈𝒃𝒎</m:t>
                        </m:r>
                        <m:r>
                          <a:rPr lang="en-US" altLang="zh-CN" sz="1200" b="1" i="1" smtClean="0">
                            <a:solidFill>
                              <a:schemeClr val="tx1"/>
                            </a:solidFill>
                            <a:latin typeface="Cambria Math" panose="02040503050406030204" pitchFamily="18" charset="0"/>
                            <a:ea typeface="+mj-ea"/>
                          </a:rPr>
                          <m:t>−</m:t>
                        </m:r>
                        <m:r>
                          <a:rPr lang="en-US" altLang="zh-CN" sz="1200" b="1" i="1" smtClean="0">
                            <a:solidFill>
                              <a:schemeClr val="tx1"/>
                            </a:solidFill>
                            <a:latin typeface="Cambria Math" panose="02040503050406030204" pitchFamily="18" charset="0"/>
                            <a:ea typeface="+mj-ea"/>
                          </a:rPr>
                          <m:t>𝒙𝒆𝒏𝒅𝒄𝒈</m:t>
                        </m:r>
                      </m:oMath>
                    </m:oMathPara>
                  </a14:m>
                  <a:endParaRPr lang="en-US" altLang="zh-CN" sz="1200" b="1" dirty="0">
                    <a:solidFill>
                      <a:schemeClr val="tx1"/>
                    </a:solidFill>
                    <a:latin typeface="+mj-ea"/>
                    <a:ea typeface="+mj-ea"/>
                  </a:endParaRPr>
                </a:p>
                <a:p>
                  <a:pPr algn="ctr"/>
                  <a:r>
                    <a:rPr lang="zh-CN" altLang="en-US" sz="1200" b="1" dirty="0">
                      <a:solidFill>
                        <a:schemeClr val="tx1"/>
                      </a:solidFill>
                      <a:latin typeface="+mj-ea"/>
                      <a:ea typeface="+mj-ea"/>
                    </a:rPr>
                    <a:t>作为基准模型</a:t>
                  </a:r>
                  <a:endParaRPr lang="en-US" altLang="zh-CN" sz="1200" b="1" dirty="0">
                    <a:solidFill>
                      <a:schemeClr val="tx1"/>
                    </a:solidFill>
                    <a:latin typeface="+mj-ea"/>
                    <a:ea typeface="+mj-ea"/>
                  </a:endParaRPr>
                </a:p>
                <a:p>
                  <a:pPr algn="ctr"/>
                  <a:endParaRPr lang="en-US" altLang="zh-CN" sz="1200" dirty="0">
                    <a:solidFill>
                      <a:schemeClr val="tx1"/>
                    </a:solidFill>
                    <a:latin typeface="+mj-ea"/>
                    <a:ea typeface="+mj-ea"/>
                  </a:endParaRPr>
                </a:p>
                <a:p>
                  <a:pPr algn="ctr"/>
                  <a:endParaRPr lang="en-US" altLang="zh-CN" sz="1200" dirty="0">
                    <a:solidFill>
                      <a:schemeClr val="tx1"/>
                    </a:solidFill>
                    <a:latin typeface="+mj-ea"/>
                    <a:ea typeface="+mj-ea"/>
                  </a:endParaRPr>
                </a:p>
                <a:p>
                  <a:pPr algn="ctr"/>
                  <a:endParaRPr lang="en-US" altLang="zh-CN" sz="1200" dirty="0">
                    <a:solidFill>
                      <a:schemeClr val="tx1"/>
                    </a:solidFill>
                    <a:latin typeface="+mj-ea"/>
                    <a:ea typeface="+mj-ea"/>
                  </a:endParaRPr>
                </a:p>
                <a:p>
                  <a:pPr algn="ctr"/>
                  <a:endParaRPr lang="zh-CN" altLang="en-US" sz="1200" dirty="0">
                    <a:solidFill>
                      <a:schemeClr val="tx1"/>
                    </a:solidFill>
                    <a:latin typeface="+mj-ea"/>
                    <a:ea typeface="+mj-ea"/>
                  </a:endParaRPr>
                </a:p>
              </p:txBody>
            </p:sp>
          </mc:Choice>
          <mc:Fallback xmlns="">
            <p:sp>
              <p:nvSpPr>
                <p:cNvPr id="2" name="矩形 1">
                  <a:extLst>
                    <a:ext uri="{FF2B5EF4-FFF2-40B4-BE49-F238E27FC236}">
                      <a16:creationId xmlns:a16="http://schemas.microsoft.com/office/drawing/2014/main" id="{BE923D2A-C835-4AA8-B552-C5138A01034B}"/>
                    </a:ext>
                  </a:extLst>
                </p:cNvPr>
                <p:cNvSpPr>
                  <a:spLocks noRot="1" noChangeAspect="1" noMove="1" noResize="1" noEditPoints="1" noAdjustHandles="1" noChangeArrowheads="1" noChangeShapeType="1" noTextEdit="1"/>
                </p:cNvSpPr>
                <p:nvPr/>
              </p:nvSpPr>
              <p:spPr>
                <a:xfrm>
                  <a:off x="504824" y="2743207"/>
                  <a:ext cx="1276351" cy="1133468"/>
                </a:xfrm>
                <a:prstGeom prst="rect">
                  <a:avLst/>
                </a:prstGeom>
                <a:blipFill>
                  <a:blip r:embed="rId5"/>
                  <a:stretch>
                    <a:fillRect/>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97F2392D-4433-4365-9DE0-A6C2CA482CE0}"/>
                </a:ext>
              </a:extLst>
            </p:cNvPr>
            <p:cNvGrpSpPr/>
            <p:nvPr/>
          </p:nvGrpSpPr>
          <p:grpSpPr>
            <a:xfrm>
              <a:off x="668972" y="3227933"/>
              <a:ext cx="957183" cy="545455"/>
              <a:chOff x="1976712" y="4359837"/>
              <a:chExt cx="1729400" cy="1072790"/>
            </a:xfrm>
            <a:grpFill/>
          </p:grpSpPr>
          <p:sp>
            <p:nvSpPr>
              <p:cNvPr id="68" name="椭圆 67">
                <a:extLst>
                  <a:ext uri="{FF2B5EF4-FFF2-40B4-BE49-F238E27FC236}">
                    <a16:creationId xmlns:a16="http://schemas.microsoft.com/office/drawing/2014/main" id="{862C422F-995B-42C0-963D-EEAAB4EC7648}"/>
                  </a:ext>
                </a:extLst>
              </p:cNvPr>
              <p:cNvSpPr/>
              <p:nvPr/>
            </p:nvSpPr>
            <p:spPr>
              <a:xfrm>
                <a:off x="2723727" y="4359837"/>
                <a:ext cx="252000" cy="252000"/>
              </a:xfrm>
              <a:prstGeom prst="ellipse">
                <a:avLst/>
              </a:prstGeom>
              <a:grp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3200"/>
              </a:p>
            </p:txBody>
          </p:sp>
          <p:sp>
            <p:nvSpPr>
              <p:cNvPr id="69" name="椭圆 68">
                <a:extLst>
                  <a:ext uri="{FF2B5EF4-FFF2-40B4-BE49-F238E27FC236}">
                    <a16:creationId xmlns:a16="http://schemas.microsoft.com/office/drawing/2014/main" id="{4B63111A-163D-4F03-8841-2437A5E9AFFA}"/>
                  </a:ext>
                </a:extLst>
              </p:cNvPr>
              <p:cNvSpPr/>
              <p:nvPr/>
            </p:nvSpPr>
            <p:spPr>
              <a:xfrm>
                <a:off x="2366492" y="4764077"/>
                <a:ext cx="252000" cy="252000"/>
              </a:xfrm>
              <a:prstGeom prst="ellipse">
                <a:avLst/>
              </a:prstGeom>
              <a:grp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3200"/>
              </a:p>
            </p:txBody>
          </p:sp>
          <p:sp>
            <p:nvSpPr>
              <p:cNvPr id="70" name="椭圆 69">
                <a:extLst>
                  <a:ext uri="{FF2B5EF4-FFF2-40B4-BE49-F238E27FC236}">
                    <a16:creationId xmlns:a16="http://schemas.microsoft.com/office/drawing/2014/main" id="{C8F35A85-6063-4BB4-A3A9-B71F51A17FCA}"/>
                  </a:ext>
                </a:extLst>
              </p:cNvPr>
              <p:cNvSpPr/>
              <p:nvPr/>
            </p:nvSpPr>
            <p:spPr>
              <a:xfrm>
                <a:off x="3088494" y="4761118"/>
                <a:ext cx="252000" cy="253479"/>
              </a:xfrm>
              <a:prstGeom prst="ellipse">
                <a:avLst/>
              </a:prstGeom>
              <a:grp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sz="3200"/>
              </a:p>
            </p:txBody>
          </p:sp>
          <p:sp>
            <p:nvSpPr>
              <p:cNvPr id="71" name="椭圆 70">
                <a:extLst>
                  <a:ext uri="{FF2B5EF4-FFF2-40B4-BE49-F238E27FC236}">
                    <a16:creationId xmlns:a16="http://schemas.microsoft.com/office/drawing/2014/main" id="{8C3D47D4-AF42-4AE7-9D2E-3C9B63CAC3A8}"/>
                  </a:ext>
                </a:extLst>
              </p:cNvPr>
              <p:cNvSpPr/>
              <p:nvPr/>
            </p:nvSpPr>
            <p:spPr>
              <a:xfrm>
                <a:off x="2749667" y="5180627"/>
                <a:ext cx="252000" cy="252000"/>
              </a:xfrm>
              <a:prstGeom prst="ellipse">
                <a:avLst/>
              </a:prstGeom>
              <a:grp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3200"/>
              </a:p>
            </p:txBody>
          </p:sp>
          <p:sp>
            <p:nvSpPr>
              <p:cNvPr id="72" name="椭圆 71">
                <a:extLst>
                  <a:ext uri="{FF2B5EF4-FFF2-40B4-BE49-F238E27FC236}">
                    <a16:creationId xmlns:a16="http://schemas.microsoft.com/office/drawing/2014/main" id="{33D191B8-BD93-49DB-A4A7-22C10DA3CC3F}"/>
                  </a:ext>
                </a:extLst>
              </p:cNvPr>
              <p:cNvSpPr/>
              <p:nvPr/>
            </p:nvSpPr>
            <p:spPr>
              <a:xfrm>
                <a:off x="3454112" y="5172872"/>
                <a:ext cx="252000" cy="252000"/>
              </a:xfrm>
              <a:prstGeom prst="ellipse">
                <a:avLst/>
              </a:prstGeom>
              <a:grp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3200"/>
              </a:p>
            </p:txBody>
          </p:sp>
          <p:sp>
            <p:nvSpPr>
              <p:cNvPr id="73" name="椭圆 72">
                <a:extLst>
                  <a:ext uri="{FF2B5EF4-FFF2-40B4-BE49-F238E27FC236}">
                    <a16:creationId xmlns:a16="http://schemas.microsoft.com/office/drawing/2014/main" id="{E3646603-726C-4813-9FB0-7315A06607DB}"/>
                  </a:ext>
                </a:extLst>
              </p:cNvPr>
              <p:cNvSpPr/>
              <p:nvPr/>
            </p:nvSpPr>
            <p:spPr>
              <a:xfrm>
                <a:off x="1976712" y="5172431"/>
                <a:ext cx="252000" cy="253479"/>
              </a:xfrm>
              <a:prstGeom prst="ellipse">
                <a:avLst/>
              </a:prstGeom>
              <a:grp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sz="3200"/>
              </a:p>
            </p:txBody>
          </p:sp>
          <p:cxnSp>
            <p:nvCxnSpPr>
              <p:cNvPr id="74" name="直接连接符 73">
                <a:extLst>
                  <a:ext uri="{FF2B5EF4-FFF2-40B4-BE49-F238E27FC236}">
                    <a16:creationId xmlns:a16="http://schemas.microsoft.com/office/drawing/2014/main" id="{73204FE1-F0B0-4A11-B862-11422BA9F1BD}"/>
                  </a:ext>
                </a:extLst>
              </p:cNvPr>
              <p:cNvCxnSpPr>
                <a:cxnSpLocks/>
                <a:stCxn id="68" idx="3"/>
                <a:endCxn id="69" idx="7"/>
              </p:cNvCxnSpPr>
              <p:nvPr/>
            </p:nvCxnSpPr>
            <p:spPr>
              <a:xfrm flipH="1">
                <a:off x="2581587" y="4574932"/>
                <a:ext cx="179045" cy="22605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DC1112B2-9F21-4636-B13E-759909397D58}"/>
                  </a:ext>
                </a:extLst>
              </p:cNvPr>
              <p:cNvCxnSpPr>
                <a:stCxn id="68" idx="5"/>
                <a:endCxn id="70" idx="1"/>
              </p:cNvCxnSpPr>
              <p:nvPr/>
            </p:nvCxnSpPr>
            <p:spPr>
              <a:xfrm>
                <a:off x="2938822" y="4574932"/>
                <a:ext cx="186577" cy="223307"/>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FAA0DE54-F592-4417-82A8-2ECD19E3A515}"/>
                  </a:ext>
                </a:extLst>
              </p:cNvPr>
              <p:cNvCxnSpPr>
                <a:cxnSpLocks/>
                <a:stCxn id="69" idx="3"/>
                <a:endCxn id="73" idx="7"/>
              </p:cNvCxnSpPr>
              <p:nvPr/>
            </p:nvCxnSpPr>
            <p:spPr>
              <a:xfrm flipH="1">
                <a:off x="2191807" y="4979172"/>
                <a:ext cx="211590" cy="23038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8A0747D8-4487-430C-BA2F-B208867031D5}"/>
                  </a:ext>
                </a:extLst>
              </p:cNvPr>
              <p:cNvCxnSpPr>
                <a:cxnSpLocks/>
                <a:stCxn id="70" idx="5"/>
                <a:endCxn id="72" idx="1"/>
              </p:cNvCxnSpPr>
              <p:nvPr/>
            </p:nvCxnSpPr>
            <p:spPr>
              <a:xfrm>
                <a:off x="3303589" y="4977476"/>
                <a:ext cx="187428" cy="232301"/>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5E833ECD-75A5-4AA5-8D8F-0540FF81DB5C}"/>
                  </a:ext>
                </a:extLst>
              </p:cNvPr>
              <p:cNvCxnSpPr>
                <a:cxnSpLocks/>
                <a:stCxn id="69" idx="5"/>
                <a:endCxn id="71" idx="1"/>
              </p:cNvCxnSpPr>
              <p:nvPr/>
            </p:nvCxnSpPr>
            <p:spPr>
              <a:xfrm>
                <a:off x="2581587" y="4979172"/>
                <a:ext cx="204985" cy="238360"/>
              </a:xfrm>
              <a:prstGeom prst="line">
                <a:avLst/>
              </a:prstGeom>
              <a:grpFill/>
            </p:spPr>
            <p:style>
              <a:lnRef idx="1">
                <a:schemeClr val="accent1"/>
              </a:lnRef>
              <a:fillRef idx="0">
                <a:schemeClr val="accent1"/>
              </a:fillRef>
              <a:effectRef idx="0">
                <a:schemeClr val="accent1"/>
              </a:effectRef>
              <a:fontRef idx="minor">
                <a:schemeClr val="tx1"/>
              </a:fontRef>
            </p:style>
          </p:cxnSp>
        </p:grpSp>
      </p:grpSp>
      <p:sp>
        <p:nvSpPr>
          <p:cNvPr id="6" name="矩形 5">
            <a:extLst>
              <a:ext uri="{FF2B5EF4-FFF2-40B4-BE49-F238E27FC236}">
                <a16:creationId xmlns:a16="http://schemas.microsoft.com/office/drawing/2014/main" id="{979BFD3E-1258-475C-831C-26A34D30C52D}"/>
              </a:ext>
            </a:extLst>
          </p:cNvPr>
          <p:cNvSpPr/>
          <p:nvPr/>
        </p:nvSpPr>
        <p:spPr>
          <a:xfrm>
            <a:off x="2942739" y="2082940"/>
            <a:ext cx="2349751" cy="70893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j-ea"/>
                <a:ea typeface="+mj-ea"/>
              </a:rPr>
              <a:t>特征工程</a:t>
            </a:r>
            <a:endParaRPr lang="en-US" altLang="zh-CN" sz="1200" b="1" dirty="0">
              <a:solidFill>
                <a:schemeClr val="tx1"/>
              </a:solidFill>
              <a:latin typeface="+mj-ea"/>
              <a:ea typeface="+mj-ea"/>
            </a:endParaRPr>
          </a:p>
          <a:p>
            <a:pPr algn="ctr"/>
            <a:r>
              <a:rPr lang="zh-CN" altLang="en-US" sz="1000" dirty="0">
                <a:solidFill>
                  <a:schemeClr val="tx1"/>
                </a:solidFill>
                <a:latin typeface="+mj-ea"/>
                <a:ea typeface="+mj-ea"/>
              </a:rPr>
              <a:t>原则</a:t>
            </a:r>
            <a:r>
              <a:rPr lang="en-US" altLang="zh-CN" sz="1000" dirty="0">
                <a:solidFill>
                  <a:schemeClr val="tx1"/>
                </a:solidFill>
                <a:latin typeface="+mj-ea"/>
                <a:ea typeface="+mj-ea"/>
              </a:rPr>
              <a:t>1</a:t>
            </a:r>
            <a:r>
              <a:rPr lang="zh-CN" altLang="en-US" sz="1000" dirty="0">
                <a:solidFill>
                  <a:schemeClr val="tx1"/>
                </a:solidFill>
                <a:latin typeface="+mj-ea"/>
                <a:ea typeface="+mj-ea"/>
              </a:rPr>
              <a:t>：通用</a:t>
            </a:r>
            <a:r>
              <a:rPr lang="en-US" altLang="zh-CN" sz="1000" dirty="0">
                <a:solidFill>
                  <a:schemeClr val="tx1"/>
                </a:solidFill>
                <a:latin typeface="+mj-ea"/>
                <a:ea typeface="+mj-ea"/>
              </a:rPr>
              <a:t>-&gt;</a:t>
            </a:r>
            <a:r>
              <a:rPr lang="zh-CN" altLang="en-US" sz="1000" dirty="0">
                <a:solidFill>
                  <a:schemeClr val="tx1"/>
                </a:solidFill>
                <a:latin typeface="+mj-ea"/>
                <a:ea typeface="+mj-ea"/>
              </a:rPr>
              <a:t>分行业</a:t>
            </a:r>
            <a:endParaRPr lang="en-US" altLang="zh-CN" sz="1000" dirty="0">
              <a:solidFill>
                <a:schemeClr val="tx1"/>
              </a:solidFill>
              <a:latin typeface="+mj-ea"/>
              <a:ea typeface="+mj-ea"/>
            </a:endParaRPr>
          </a:p>
          <a:p>
            <a:pPr algn="ctr"/>
            <a:r>
              <a:rPr lang="zh-CN" altLang="en-US" sz="1000" dirty="0">
                <a:solidFill>
                  <a:schemeClr val="tx1"/>
                </a:solidFill>
                <a:latin typeface="+mj-ea"/>
                <a:ea typeface="+mj-ea"/>
              </a:rPr>
              <a:t>原则</a:t>
            </a:r>
            <a:r>
              <a:rPr lang="en-US" altLang="zh-CN" sz="1000" dirty="0">
                <a:solidFill>
                  <a:schemeClr val="tx1"/>
                </a:solidFill>
                <a:latin typeface="+mj-ea"/>
                <a:ea typeface="+mj-ea"/>
              </a:rPr>
              <a:t>2</a:t>
            </a:r>
            <a:r>
              <a:rPr lang="zh-CN" altLang="en-US" sz="1000" dirty="0">
                <a:solidFill>
                  <a:schemeClr val="tx1"/>
                </a:solidFill>
                <a:latin typeface="+mj-ea"/>
                <a:ea typeface="+mj-ea"/>
              </a:rPr>
              <a:t>：业务相关</a:t>
            </a:r>
            <a:r>
              <a:rPr lang="en-US" altLang="zh-CN" sz="1000" dirty="0">
                <a:solidFill>
                  <a:schemeClr val="tx1"/>
                </a:solidFill>
                <a:latin typeface="+mj-ea"/>
                <a:ea typeface="+mj-ea"/>
              </a:rPr>
              <a:t>-&gt;</a:t>
            </a:r>
            <a:r>
              <a:rPr lang="zh-CN" altLang="en-US" sz="1000" dirty="0">
                <a:solidFill>
                  <a:schemeClr val="tx1"/>
                </a:solidFill>
                <a:latin typeface="+mj-ea"/>
                <a:ea typeface="+mj-ea"/>
              </a:rPr>
              <a:t>流量特色</a:t>
            </a:r>
          </a:p>
        </p:txBody>
      </p: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BA395DA9-8AA7-469F-BB31-8E26E2171071}"/>
                  </a:ext>
                </a:extLst>
              </p:cNvPr>
              <p:cNvSpPr/>
              <p:nvPr/>
            </p:nvSpPr>
            <p:spPr>
              <a:xfrm>
                <a:off x="271660" y="1125497"/>
                <a:ext cx="1034272" cy="70893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j-ea"/>
                    <a:ea typeface="+mj-ea"/>
                  </a:rPr>
                  <a:t>采样优化</a:t>
                </a:r>
                <a:endParaRPr lang="en-US" altLang="zh-CN" sz="1200" b="1" dirty="0">
                  <a:solidFill>
                    <a:schemeClr val="tx1"/>
                  </a:solidFill>
                  <a:latin typeface="+mj-ea"/>
                  <a:ea typeface="+mj-ea"/>
                </a:endParaRPr>
              </a:p>
              <a:p>
                <a:pPr algn="ctr"/>
                <a:r>
                  <a:rPr lang="zh-CN" altLang="en-US" sz="1000" dirty="0">
                    <a:solidFill>
                      <a:schemeClr val="tx1"/>
                    </a:solidFill>
                    <a:latin typeface="+mj-ea"/>
                    <a:ea typeface="+mj-ea"/>
                  </a:rPr>
                  <a:t>解决</a:t>
                </a:r>
                <a14:m>
                  <m:oMath xmlns:m="http://schemas.openxmlformats.org/officeDocument/2006/math">
                    <m:r>
                      <a:rPr lang="en-US" altLang="zh-CN" sz="1000" b="0" i="1" smtClean="0">
                        <a:solidFill>
                          <a:schemeClr val="tx1"/>
                        </a:solidFill>
                        <a:latin typeface="Cambria Math" panose="02040503050406030204" pitchFamily="18" charset="0"/>
                        <a:ea typeface="+mj-ea"/>
                      </a:rPr>
                      <m:t>𝑙𝑎𝑏𝑒𝑙</m:t>
                    </m:r>
                  </m:oMath>
                </a14:m>
                <a:r>
                  <a:rPr lang="zh-CN" altLang="en-US" sz="1000" dirty="0">
                    <a:solidFill>
                      <a:schemeClr val="tx1"/>
                    </a:solidFill>
                    <a:latin typeface="+mj-ea"/>
                    <a:ea typeface="+mj-ea"/>
                  </a:rPr>
                  <a:t>分布不均衡</a:t>
                </a:r>
                <a:endParaRPr lang="en-US" altLang="zh-CN" sz="1000" dirty="0">
                  <a:solidFill>
                    <a:schemeClr val="tx1"/>
                  </a:solidFill>
                  <a:latin typeface="+mj-ea"/>
                  <a:ea typeface="+mj-ea"/>
                </a:endParaRPr>
              </a:p>
            </p:txBody>
          </p:sp>
        </mc:Choice>
        <mc:Fallback xmlns="">
          <p:sp>
            <p:nvSpPr>
              <p:cNvPr id="79" name="矩形 78">
                <a:extLst>
                  <a:ext uri="{FF2B5EF4-FFF2-40B4-BE49-F238E27FC236}">
                    <a16:creationId xmlns:a16="http://schemas.microsoft.com/office/drawing/2014/main" id="{BA395DA9-8AA7-469F-BB31-8E26E2171071}"/>
                  </a:ext>
                </a:extLst>
              </p:cNvPr>
              <p:cNvSpPr>
                <a:spLocks noRot="1" noChangeAspect="1" noMove="1" noResize="1" noEditPoints="1" noAdjustHandles="1" noChangeArrowheads="1" noChangeShapeType="1" noTextEdit="1"/>
              </p:cNvSpPr>
              <p:nvPr/>
            </p:nvSpPr>
            <p:spPr>
              <a:xfrm>
                <a:off x="271660" y="1125497"/>
                <a:ext cx="1034272" cy="70893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A5DCDDAC-551E-4C7C-822B-E2C58D9CA1DD}"/>
                  </a:ext>
                </a:extLst>
              </p:cNvPr>
              <p:cNvSpPr/>
              <p:nvPr/>
            </p:nvSpPr>
            <p:spPr>
              <a:xfrm>
                <a:off x="244798" y="4749009"/>
                <a:ext cx="1898097" cy="93741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200" b="1" i="1" dirty="0" smtClean="0">
                        <a:solidFill>
                          <a:schemeClr val="tx1"/>
                        </a:solidFill>
                        <a:latin typeface="Cambria Math" panose="02040503050406030204" pitchFamily="18" charset="0"/>
                        <a:ea typeface="+mj-ea"/>
                      </a:rPr>
                      <m:t>𝒆𝒂𝒓𝒍𝒚</m:t>
                    </m:r>
                    <m:r>
                      <a:rPr lang="en-US" altLang="zh-CN" sz="1200" b="1" i="1" dirty="0" smtClean="0">
                        <a:solidFill>
                          <a:schemeClr val="tx1"/>
                        </a:solidFill>
                        <a:latin typeface="Cambria Math" panose="02040503050406030204" pitchFamily="18" charset="0"/>
                        <a:ea typeface="+mj-ea"/>
                      </a:rPr>
                      <m:t>−</m:t>
                    </m:r>
                    <m:r>
                      <a:rPr lang="en-US" altLang="zh-CN" sz="1200" b="1" i="1" dirty="0" smtClean="0">
                        <a:solidFill>
                          <a:schemeClr val="tx1"/>
                        </a:solidFill>
                        <a:latin typeface="Cambria Math" panose="02040503050406030204" pitchFamily="18" charset="0"/>
                        <a:ea typeface="+mj-ea"/>
                      </a:rPr>
                      <m:t>𝒔𝒕𝒐𝒑𝒑𝒊𝒏𝒈</m:t>
                    </m:r>
                  </m:oMath>
                </a14:m>
                <a:r>
                  <a:rPr lang="zh-CN" altLang="en-US" sz="1200" b="1" i="0" dirty="0">
                    <a:solidFill>
                      <a:schemeClr val="tx1"/>
                    </a:solidFill>
                    <a:latin typeface="+mj-lt"/>
                    <a:ea typeface="+mj-ea"/>
                  </a:rPr>
                  <a:t>优化</a:t>
                </a:r>
                <a:endParaRPr lang="en-US" altLang="zh-CN" sz="1200" b="1" dirty="0">
                  <a:solidFill>
                    <a:schemeClr val="tx1"/>
                  </a:solidFill>
                  <a:latin typeface="+mj-ea"/>
                  <a:ea typeface="+mj-ea"/>
                </a:endParaRPr>
              </a:p>
              <a:p>
                <a:pPr algn="ctr"/>
                <a:r>
                  <a:rPr lang="zh-CN" altLang="en-US" sz="1000" dirty="0">
                    <a:solidFill>
                      <a:schemeClr val="tx1"/>
                    </a:solidFill>
                    <a:latin typeface="+mj-ea"/>
                    <a:ea typeface="+mj-ea"/>
                  </a:rPr>
                  <a:t>解决训练不充分，模型欠拟合</a:t>
                </a:r>
                <a:endParaRPr lang="en-US" altLang="zh-CN" sz="1000" dirty="0">
                  <a:solidFill>
                    <a:schemeClr val="tx1"/>
                  </a:solidFill>
                  <a:latin typeface="+mj-ea"/>
                  <a:ea typeface="+mj-ea"/>
                </a:endParaRPr>
              </a:p>
            </p:txBody>
          </p:sp>
        </mc:Choice>
        <mc:Fallback xmlns="">
          <p:sp>
            <p:nvSpPr>
              <p:cNvPr id="80" name="矩形 79">
                <a:extLst>
                  <a:ext uri="{FF2B5EF4-FFF2-40B4-BE49-F238E27FC236}">
                    <a16:creationId xmlns:a16="http://schemas.microsoft.com/office/drawing/2014/main" id="{A5DCDDAC-551E-4C7C-822B-E2C58D9CA1DD}"/>
                  </a:ext>
                </a:extLst>
              </p:cNvPr>
              <p:cNvSpPr>
                <a:spLocks noRot="1" noChangeAspect="1" noMove="1" noResize="1" noEditPoints="1" noAdjustHandles="1" noChangeArrowheads="1" noChangeShapeType="1" noTextEdit="1"/>
              </p:cNvSpPr>
              <p:nvPr/>
            </p:nvSpPr>
            <p:spPr>
              <a:xfrm>
                <a:off x="244798" y="4749009"/>
                <a:ext cx="1898097" cy="937415"/>
              </a:xfrm>
              <a:prstGeom prst="rect">
                <a:avLst/>
              </a:prstGeom>
              <a:blipFill>
                <a:blip r:embed="rId7"/>
                <a:stretch>
                  <a:fillRect/>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0E54D261-474F-4CCD-AFBC-96952A1CECAA}"/>
              </a:ext>
            </a:extLst>
          </p:cNvPr>
          <p:cNvGrpSpPr/>
          <p:nvPr/>
        </p:nvGrpSpPr>
        <p:grpSpPr>
          <a:xfrm>
            <a:off x="2931170" y="3084356"/>
            <a:ext cx="2321058" cy="1133468"/>
            <a:chOff x="2596922" y="3089421"/>
            <a:chExt cx="1682103" cy="1133468"/>
          </a:xfrm>
        </p:grpSpPr>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9C658E25-63AD-4E3F-8B9A-FCCA90E8F089}"/>
                    </a:ext>
                  </a:extLst>
                </p:cNvPr>
                <p:cNvSpPr/>
                <p:nvPr/>
              </p:nvSpPr>
              <p:spPr>
                <a:xfrm>
                  <a:off x="2596922" y="3089421"/>
                  <a:ext cx="1682103" cy="113346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1" smtClean="0">
                            <a:solidFill>
                              <a:schemeClr val="tx1"/>
                            </a:solidFill>
                            <a:latin typeface="Cambria Math" panose="02040503050406030204" pitchFamily="18" charset="0"/>
                            <a:ea typeface="+mj-ea"/>
                          </a:rPr>
                          <m:t>𝑫𝑪𝑵</m:t>
                        </m:r>
                        <m:r>
                          <a:rPr lang="en-US" altLang="zh-CN" sz="1200" b="1" i="1" smtClean="0">
                            <a:solidFill>
                              <a:schemeClr val="tx1"/>
                            </a:solidFill>
                            <a:latin typeface="Cambria Math" panose="02040503050406030204" pitchFamily="18" charset="0"/>
                            <a:ea typeface="+mj-ea"/>
                          </a:rPr>
                          <m:t>−</m:t>
                        </m:r>
                        <m:r>
                          <a:rPr lang="en-US" altLang="zh-CN" sz="1200" b="1" i="1" smtClean="0">
                            <a:solidFill>
                              <a:schemeClr val="tx1"/>
                            </a:solidFill>
                            <a:latin typeface="Cambria Math" panose="02040503050406030204" pitchFamily="18" charset="0"/>
                            <a:ea typeface="+mj-ea"/>
                          </a:rPr>
                          <m:t>𝑴</m:t>
                        </m:r>
                      </m:oMath>
                    </m:oMathPara>
                  </a14:m>
                  <a:endParaRPr lang="en-US" altLang="zh-CN" sz="1200" b="1" dirty="0">
                    <a:solidFill>
                      <a:schemeClr val="tx1"/>
                    </a:solidFill>
                    <a:latin typeface="+mj-ea"/>
                    <a:ea typeface="+mj-ea"/>
                  </a:endParaRPr>
                </a:p>
                <a:p>
                  <a:pPr algn="ctr"/>
                  <a:r>
                    <a:rPr lang="zh-CN" altLang="en-US" sz="1200" b="1" dirty="0">
                      <a:solidFill>
                        <a:schemeClr val="tx1"/>
                      </a:solidFill>
                      <a:latin typeface="+mj-ea"/>
                      <a:ea typeface="+mj-ea"/>
                    </a:rPr>
                    <a:t>作为旁路模型</a:t>
                  </a:r>
                  <a:endParaRPr lang="en-US" altLang="zh-CN" sz="1200" b="1" dirty="0">
                    <a:solidFill>
                      <a:schemeClr val="tx1"/>
                    </a:solidFill>
                    <a:latin typeface="+mj-ea"/>
                    <a:ea typeface="+mj-ea"/>
                  </a:endParaRPr>
                </a:p>
                <a:p>
                  <a:pPr algn="ctr"/>
                  <a:endParaRPr lang="en-US" altLang="zh-CN" sz="1200" dirty="0">
                    <a:solidFill>
                      <a:schemeClr val="tx1"/>
                    </a:solidFill>
                    <a:latin typeface="+mj-ea"/>
                    <a:ea typeface="+mj-ea"/>
                  </a:endParaRPr>
                </a:p>
                <a:p>
                  <a:pPr algn="ctr"/>
                  <a:endParaRPr lang="en-US" altLang="zh-CN" sz="1200" dirty="0">
                    <a:solidFill>
                      <a:schemeClr val="tx1"/>
                    </a:solidFill>
                    <a:latin typeface="+mj-ea"/>
                    <a:ea typeface="+mj-ea"/>
                  </a:endParaRPr>
                </a:p>
                <a:p>
                  <a:pPr algn="ctr"/>
                  <a:endParaRPr lang="en-US" altLang="zh-CN" sz="1200" dirty="0">
                    <a:solidFill>
                      <a:schemeClr val="tx1"/>
                    </a:solidFill>
                    <a:latin typeface="+mj-ea"/>
                    <a:ea typeface="+mj-ea"/>
                  </a:endParaRPr>
                </a:p>
                <a:p>
                  <a:pPr algn="ctr"/>
                  <a:endParaRPr lang="zh-CN" altLang="en-US" sz="1200" dirty="0">
                    <a:solidFill>
                      <a:schemeClr val="tx1"/>
                    </a:solidFill>
                    <a:latin typeface="+mj-ea"/>
                    <a:ea typeface="+mj-ea"/>
                  </a:endParaRPr>
                </a:p>
              </p:txBody>
            </p:sp>
          </mc:Choice>
          <mc:Fallback xmlns="">
            <p:sp>
              <p:nvSpPr>
                <p:cNvPr id="82" name="矩形 81">
                  <a:extLst>
                    <a:ext uri="{FF2B5EF4-FFF2-40B4-BE49-F238E27FC236}">
                      <a16:creationId xmlns:a16="http://schemas.microsoft.com/office/drawing/2014/main" id="{9C658E25-63AD-4E3F-8B9A-FCCA90E8F089}"/>
                    </a:ext>
                  </a:extLst>
                </p:cNvPr>
                <p:cNvSpPr>
                  <a:spLocks noRot="1" noChangeAspect="1" noMove="1" noResize="1" noEditPoints="1" noAdjustHandles="1" noChangeArrowheads="1" noChangeShapeType="1" noTextEdit="1"/>
                </p:cNvSpPr>
                <p:nvPr/>
              </p:nvSpPr>
              <p:spPr>
                <a:xfrm>
                  <a:off x="2596922" y="3089421"/>
                  <a:ext cx="1682103" cy="1133468"/>
                </a:xfrm>
                <a:prstGeom prst="rect">
                  <a:avLst/>
                </a:prstGeom>
                <a:blipFill>
                  <a:blip r:embed="rId8"/>
                  <a:stretch>
                    <a:fillRect/>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9B382EBD-1FC2-41BB-A9F1-1B1F51C8BCA3}"/>
                </a:ext>
              </a:extLst>
            </p:cNvPr>
            <p:cNvGrpSpPr/>
            <p:nvPr/>
          </p:nvGrpSpPr>
          <p:grpSpPr>
            <a:xfrm>
              <a:off x="2850021" y="3572061"/>
              <a:ext cx="1117580" cy="563194"/>
              <a:chOff x="2351512" y="5373581"/>
              <a:chExt cx="913228" cy="884116"/>
            </a:xfrm>
          </p:grpSpPr>
          <p:sp>
            <p:nvSpPr>
              <p:cNvPr id="100" name="流程图: 接点 99">
                <a:extLst>
                  <a:ext uri="{FF2B5EF4-FFF2-40B4-BE49-F238E27FC236}">
                    <a16:creationId xmlns:a16="http://schemas.microsoft.com/office/drawing/2014/main" id="{DF578FC8-3E92-4DC4-ACC7-4714CA8D1973}"/>
                  </a:ext>
                </a:extLst>
              </p:cNvPr>
              <p:cNvSpPr/>
              <p:nvPr/>
            </p:nvSpPr>
            <p:spPr>
              <a:xfrm>
                <a:off x="2579820" y="5373581"/>
                <a:ext cx="152205" cy="136018"/>
              </a:xfrm>
              <a:prstGeom prst="flowChartConnector">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101" name="流程图: 接点 100">
                <a:extLst>
                  <a:ext uri="{FF2B5EF4-FFF2-40B4-BE49-F238E27FC236}">
                    <a16:creationId xmlns:a16="http://schemas.microsoft.com/office/drawing/2014/main" id="{2AFB6BB1-451F-416F-81C6-B65185B60CD5}"/>
                  </a:ext>
                </a:extLst>
              </p:cNvPr>
              <p:cNvSpPr/>
              <p:nvPr/>
            </p:nvSpPr>
            <p:spPr>
              <a:xfrm>
                <a:off x="2960330" y="5373581"/>
                <a:ext cx="152205" cy="136018"/>
              </a:xfrm>
              <a:prstGeom prst="flowChartConnector">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105" name="流程图: 接点 104">
                <a:extLst>
                  <a:ext uri="{FF2B5EF4-FFF2-40B4-BE49-F238E27FC236}">
                    <a16:creationId xmlns:a16="http://schemas.microsoft.com/office/drawing/2014/main" id="{A94E2D95-2DD7-469C-BFEB-EEE03200221D}"/>
                  </a:ext>
                </a:extLst>
              </p:cNvPr>
              <p:cNvSpPr/>
              <p:nvPr/>
            </p:nvSpPr>
            <p:spPr>
              <a:xfrm>
                <a:off x="2579820" y="5713625"/>
                <a:ext cx="152205" cy="136018"/>
              </a:xfrm>
              <a:prstGeom prst="flowChartConnector">
                <a:avLst/>
              </a:prstGeom>
              <a:solidFill>
                <a:schemeClr val="accent1">
                  <a:lumMod val="60000"/>
                  <a:lumOff val="40000"/>
                </a:schemeClr>
              </a:solidFill>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106" name="流程图: 接点 105">
                <a:extLst>
                  <a:ext uri="{FF2B5EF4-FFF2-40B4-BE49-F238E27FC236}">
                    <a16:creationId xmlns:a16="http://schemas.microsoft.com/office/drawing/2014/main" id="{503F5466-7718-462F-9020-0370279933B7}"/>
                  </a:ext>
                </a:extLst>
              </p:cNvPr>
              <p:cNvSpPr/>
              <p:nvPr/>
            </p:nvSpPr>
            <p:spPr>
              <a:xfrm>
                <a:off x="2960330" y="5713625"/>
                <a:ext cx="152205" cy="136018"/>
              </a:xfrm>
              <a:prstGeom prst="flowChartConnector">
                <a:avLst/>
              </a:prstGeom>
              <a:solidFill>
                <a:schemeClr val="accent1">
                  <a:lumMod val="60000"/>
                  <a:lumOff val="40000"/>
                </a:schemeClr>
              </a:solidFill>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110" name="流程图: 接点 109">
                <a:extLst>
                  <a:ext uri="{FF2B5EF4-FFF2-40B4-BE49-F238E27FC236}">
                    <a16:creationId xmlns:a16="http://schemas.microsoft.com/office/drawing/2014/main" id="{BDF344D4-099B-43F0-B8DA-DC5B41E7082A}"/>
                  </a:ext>
                </a:extLst>
              </p:cNvPr>
              <p:cNvSpPr/>
              <p:nvPr/>
            </p:nvSpPr>
            <p:spPr>
              <a:xfrm>
                <a:off x="2351512" y="6121679"/>
                <a:ext cx="152205" cy="136018"/>
              </a:xfrm>
              <a:prstGeom prst="flowChartConnector">
                <a:avLst/>
              </a:prstGeom>
              <a:solidFill>
                <a:srgbClr val="00B0F0"/>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111" name="流程图: 接点 110">
                <a:extLst>
                  <a:ext uri="{FF2B5EF4-FFF2-40B4-BE49-F238E27FC236}">
                    <a16:creationId xmlns:a16="http://schemas.microsoft.com/office/drawing/2014/main" id="{70DDE657-E4A9-42D3-898C-F5E00B506E4D}"/>
                  </a:ext>
                </a:extLst>
              </p:cNvPr>
              <p:cNvSpPr/>
              <p:nvPr/>
            </p:nvSpPr>
            <p:spPr>
              <a:xfrm>
                <a:off x="2732023" y="6121679"/>
                <a:ext cx="152205" cy="136018"/>
              </a:xfrm>
              <a:prstGeom prst="flowChartConnector">
                <a:avLst/>
              </a:prstGeom>
              <a:solidFill>
                <a:srgbClr val="00B0F0"/>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sp>
            <p:nvSpPr>
              <p:cNvPr id="115" name="流程图: 接点 114">
                <a:extLst>
                  <a:ext uri="{FF2B5EF4-FFF2-40B4-BE49-F238E27FC236}">
                    <a16:creationId xmlns:a16="http://schemas.microsoft.com/office/drawing/2014/main" id="{642FE4BC-14E8-4D8D-BFF1-6AE03D3DF335}"/>
                  </a:ext>
                </a:extLst>
              </p:cNvPr>
              <p:cNvSpPr/>
              <p:nvPr/>
            </p:nvSpPr>
            <p:spPr>
              <a:xfrm>
                <a:off x="3112535" y="6121679"/>
                <a:ext cx="152205" cy="136018"/>
              </a:xfrm>
              <a:prstGeom prst="flowChartConnector">
                <a:avLst/>
              </a:prstGeom>
              <a:solidFill>
                <a:srgbClr val="00B0F0"/>
              </a:solidFill>
              <a:ln/>
            </p:spPr>
            <p:style>
              <a:lnRef idx="2">
                <a:schemeClr val="accent1"/>
              </a:lnRef>
              <a:fillRef idx="1">
                <a:schemeClr val="lt1"/>
              </a:fillRef>
              <a:effectRef idx="0">
                <a:schemeClr val="accent1"/>
              </a:effectRef>
              <a:fontRef idx="minor">
                <a:schemeClr val="dk1"/>
              </a:fontRef>
            </p:style>
            <p:txBody>
              <a:bodyPr lIns="36000" rIns="36000" rtlCol="0" anchor="ctr">
                <a:normAutofit fontScale="25000" lnSpcReduction="20000"/>
              </a:bodyPr>
              <a:lstStyle/>
              <a:p>
                <a:pPr algn="ctr"/>
                <a:endParaRPr kumimoji="1" lang="zh-CN" altLang="en-US" dirty="0" err="1">
                  <a:latin typeface="Heiti SC Light" panose="02000000000000000000" pitchFamily="2" charset="-128"/>
                  <a:ea typeface="Heiti SC Light" panose="02000000000000000000" pitchFamily="2" charset="-128"/>
                </a:endParaRPr>
              </a:p>
            </p:txBody>
          </p:sp>
          <p:cxnSp>
            <p:nvCxnSpPr>
              <p:cNvPr id="117" name="直接连接符 116">
                <a:extLst>
                  <a:ext uri="{FF2B5EF4-FFF2-40B4-BE49-F238E27FC236}">
                    <a16:creationId xmlns:a16="http://schemas.microsoft.com/office/drawing/2014/main" id="{1943775A-C56A-44B4-82B2-20553F189CDB}"/>
                  </a:ext>
                </a:extLst>
              </p:cNvPr>
              <p:cNvCxnSpPr>
                <a:cxnSpLocks/>
              </p:cNvCxnSpPr>
              <p:nvPr/>
            </p:nvCxnSpPr>
            <p:spPr>
              <a:xfrm>
                <a:off x="2655918" y="5509599"/>
                <a:ext cx="0" cy="20402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7E3ED414-B2E6-4B4A-A451-8850906FA416}"/>
                  </a:ext>
                </a:extLst>
              </p:cNvPr>
              <p:cNvCxnSpPr>
                <a:cxnSpLocks/>
              </p:cNvCxnSpPr>
              <p:nvPr/>
            </p:nvCxnSpPr>
            <p:spPr>
              <a:xfrm>
                <a:off x="3036430" y="5509599"/>
                <a:ext cx="0" cy="204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110AE98-F889-4487-825E-DBD157D56E77}"/>
                  </a:ext>
                </a:extLst>
              </p:cNvPr>
              <p:cNvCxnSpPr>
                <a:stCxn id="100" idx="4"/>
                <a:endCxn id="106" idx="0"/>
              </p:cNvCxnSpPr>
              <p:nvPr/>
            </p:nvCxnSpPr>
            <p:spPr>
              <a:xfrm>
                <a:off x="2655918" y="5509599"/>
                <a:ext cx="380511" cy="20402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5321C8D3-CC1A-40DB-AEA1-87F81B61C322}"/>
                  </a:ext>
                </a:extLst>
              </p:cNvPr>
              <p:cNvCxnSpPr>
                <a:cxnSpLocks/>
                <a:stCxn id="101" idx="4"/>
              </p:cNvCxnSpPr>
              <p:nvPr/>
            </p:nvCxnSpPr>
            <p:spPr>
              <a:xfrm flipH="1">
                <a:off x="2655918" y="5509599"/>
                <a:ext cx="380512" cy="183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C32CA50E-6D73-431D-8CFC-CE26E1B299A1}"/>
                  </a:ext>
                </a:extLst>
              </p:cNvPr>
              <p:cNvCxnSpPr>
                <a:stCxn id="105" idx="4"/>
                <a:endCxn id="110" idx="0"/>
              </p:cNvCxnSpPr>
              <p:nvPr/>
            </p:nvCxnSpPr>
            <p:spPr>
              <a:xfrm flipH="1">
                <a:off x="2427614" y="5849643"/>
                <a:ext cx="228307" cy="272035"/>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32" name="直接连接符 131">
                <a:extLst>
                  <a:ext uri="{FF2B5EF4-FFF2-40B4-BE49-F238E27FC236}">
                    <a16:creationId xmlns:a16="http://schemas.microsoft.com/office/drawing/2014/main" id="{B471FE8B-1FD5-4E80-9B64-8743A89F5817}"/>
                  </a:ext>
                </a:extLst>
              </p:cNvPr>
              <p:cNvCxnSpPr>
                <a:stCxn id="105" idx="4"/>
                <a:endCxn id="111" idx="0"/>
              </p:cNvCxnSpPr>
              <p:nvPr/>
            </p:nvCxnSpPr>
            <p:spPr>
              <a:xfrm>
                <a:off x="2655920" y="5849643"/>
                <a:ext cx="152205" cy="272035"/>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33" name="直接连接符 132">
                <a:extLst>
                  <a:ext uri="{FF2B5EF4-FFF2-40B4-BE49-F238E27FC236}">
                    <a16:creationId xmlns:a16="http://schemas.microsoft.com/office/drawing/2014/main" id="{F455413E-F6E6-427F-9C21-7209636808CC}"/>
                  </a:ext>
                </a:extLst>
              </p:cNvPr>
              <p:cNvCxnSpPr>
                <a:stCxn id="105" idx="4"/>
                <a:endCxn id="115" idx="0"/>
              </p:cNvCxnSpPr>
              <p:nvPr/>
            </p:nvCxnSpPr>
            <p:spPr>
              <a:xfrm>
                <a:off x="2655918" y="5849643"/>
                <a:ext cx="532714" cy="272035"/>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34" name="直接连接符 133">
                <a:extLst>
                  <a:ext uri="{FF2B5EF4-FFF2-40B4-BE49-F238E27FC236}">
                    <a16:creationId xmlns:a16="http://schemas.microsoft.com/office/drawing/2014/main" id="{1F7D8B3D-D5D1-4B8B-BED9-998DC81DBB49}"/>
                  </a:ext>
                </a:extLst>
              </p:cNvPr>
              <p:cNvCxnSpPr>
                <a:stCxn id="106" idx="4"/>
              </p:cNvCxnSpPr>
              <p:nvPr/>
            </p:nvCxnSpPr>
            <p:spPr>
              <a:xfrm flipH="1">
                <a:off x="2808126" y="5849643"/>
                <a:ext cx="228307" cy="272035"/>
              </a:xfrm>
              <a:prstGeom prst="line">
                <a:avLst/>
              </a:prstGeom>
              <a:ln>
                <a:solidFill>
                  <a:srgbClr val="2BA245"/>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74A4A8B3-A2C9-41F8-AFA4-991943ADB4FD}"/>
                  </a:ext>
                </a:extLst>
              </p:cNvPr>
              <p:cNvCxnSpPr>
                <a:stCxn id="106" idx="4"/>
              </p:cNvCxnSpPr>
              <p:nvPr/>
            </p:nvCxnSpPr>
            <p:spPr>
              <a:xfrm>
                <a:off x="3036433" y="5849643"/>
                <a:ext cx="150457" cy="251196"/>
              </a:xfrm>
              <a:prstGeom prst="line">
                <a:avLst/>
              </a:prstGeom>
              <a:ln/>
            </p:spPr>
            <p:style>
              <a:lnRef idx="1">
                <a:schemeClr val="accent3"/>
              </a:lnRef>
              <a:fillRef idx="0">
                <a:schemeClr val="accent3"/>
              </a:fillRef>
              <a:effectRef idx="0">
                <a:schemeClr val="accent3"/>
              </a:effectRef>
              <a:fontRef idx="minor">
                <a:schemeClr val="tx1"/>
              </a:fontRef>
            </p:style>
          </p:cxnSp>
        </p:grpSp>
      </p:grpSp>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536E413E-EE30-47C4-A45B-ABEC994100DD}"/>
                  </a:ext>
                </a:extLst>
              </p:cNvPr>
              <p:cNvSpPr/>
              <p:nvPr/>
            </p:nvSpPr>
            <p:spPr>
              <a:xfrm>
                <a:off x="2397769" y="4720435"/>
                <a:ext cx="923199" cy="96599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200" b="1" i="1" smtClean="0">
                        <a:solidFill>
                          <a:schemeClr val="tx1"/>
                        </a:solidFill>
                        <a:latin typeface="Cambria Math" panose="02040503050406030204" pitchFamily="18" charset="0"/>
                        <a:ea typeface="+mj-ea"/>
                      </a:rPr>
                      <m:t>𝒍𝒐𝒔𝒔</m:t>
                    </m:r>
                  </m:oMath>
                </a14:m>
                <a:r>
                  <a:rPr lang="zh-CN" altLang="en-US" sz="1200" b="1" i="0" dirty="0">
                    <a:solidFill>
                      <a:schemeClr val="tx1"/>
                    </a:solidFill>
                    <a:latin typeface="+mj-lt"/>
                    <a:ea typeface="+mj-ea"/>
                  </a:rPr>
                  <a:t>优化</a:t>
                </a:r>
              </a:p>
              <a:p>
                <a:pPr algn="ctr"/>
                <a:r>
                  <a:rPr lang="zh-CN" altLang="en-US" sz="1000" dirty="0">
                    <a:solidFill>
                      <a:schemeClr val="tx1"/>
                    </a:solidFill>
                    <a:latin typeface="+mj-ea"/>
                    <a:ea typeface="+mj-ea"/>
                  </a:rPr>
                  <a:t>使用</a:t>
                </a:r>
                <a14:m>
                  <m:oMath xmlns:m="http://schemas.openxmlformats.org/officeDocument/2006/math">
                    <m:r>
                      <a:rPr lang="en-US" altLang="zh-CN" sz="1000" b="0" i="1" smtClean="0">
                        <a:solidFill>
                          <a:schemeClr val="tx1"/>
                        </a:solidFill>
                        <a:latin typeface="Cambria Math" panose="02040503050406030204" pitchFamily="18" charset="0"/>
                        <a:ea typeface="+mj-ea"/>
                      </a:rPr>
                      <m:t>𝑥𝑒𝑛𝑑𝑐𝑔</m:t>
                    </m:r>
                  </m:oMath>
                </a14:m>
                <a:endParaRPr lang="en-US" altLang="zh-CN" sz="1000" dirty="0">
                  <a:solidFill>
                    <a:schemeClr val="tx1"/>
                  </a:solidFill>
                  <a:latin typeface="+mj-ea"/>
                  <a:ea typeface="+mj-ea"/>
                </a:endParaRPr>
              </a:p>
            </p:txBody>
          </p:sp>
        </mc:Choice>
        <mc:Fallback xmlns="">
          <p:sp>
            <p:nvSpPr>
              <p:cNvPr id="143" name="矩形 142">
                <a:extLst>
                  <a:ext uri="{FF2B5EF4-FFF2-40B4-BE49-F238E27FC236}">
                    <a16:creationId xmlns:a16="http://schemas.microsoft.com/office/drawing/2014/main" id="{536E413E-EE30-47C4-A45B-ABEC994100DD}"/>
                  </a:ext>
                </a:extLst>
              </p:cNvPr>
              <p:cNvSpPr>
                <a:spLocks noRot="1" noChangeAspect="1" noMove="1" noResize="1" noEditPoints="1" noAdjustHandles="1" noChangeArrowheads="1" noChangeShapeType="1" noTextEdit="1"/>
              </p:cNvSpPr>
              <p:nvPr/>
            </p:nvSpPr>
            <p:spPr>
              <a:xfrm>
                <a:off x="2397769" y="4720435"/>
                <a:ext cx="923199" cy="965990"/>
              </a:xfrm>
              <a:prstGeom prst="rect">
                <a:avLst/>
              </a:prstGeom>
              <a:blipFill>
                <a:blip r:embed="rId9"/>
                <a:stretch>
                  <a:fillRect/>
                </a:stretch>
              </a:blipFill>
            </p:spPr>
            <p:txBody>
              <a:bodyPr/>
              <a:lstStyle/>
              <a:p>
                <a:r>
                  <a:rPr lang="zh-CN" altLang="en-US">
                    <a:noFill/>
                  </a:rPr>
                  <a:t> </a:t>
                </a:r>
              </a:p>
            </p:txBody>
          </p:sp>
        </mc:Fallback>
      </mc:AlternateContent>
      <p:sp>
        <p:nvSpPr>
          <p:cNvPr id="144" name="矩形 143">
            <a:extLst>
              <a:ext uri="{FF2B5EF4-FFF2-40B4-BE49-F238E27FC236}">
                <a16:creationId xmlns:a16="http://schemas.microsoft.com/office/drawing/2014/main" id="{BB90FD4E-E132-4D96-BB5B-A2C290F56460}"/>
              </a:ext>
            </a:extLst>
          </p:cNvPr>
          <p:cNvSpPr/>
          <p:nvPr/>
        </p:nvSpPr>
        <p:spPr>
          <a:xfrm>
            <a:off x="3394393" y="4710909"/>
            <a:ext cx="1898097" cy="96599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i="0" dirty="0">
                <a:solidFill>
                  <a:schemeClr val="tx1"/>
                </a:solidFill>
                <a:latin typeface="+mj-lt"/>
                <a:ea typeface="+mj-ea"/>
              </a:rPr>
              <a:t>小样本优化</a:t>
            </a:r>
            <a:endParaRPr lang="en-US" altLang="zh-CN" sz="1200" b="1" i="0" dirty="0">
              <a:solidFill>
                <a:schemeClr val="tx1"/>
              </a:solidFill>
              <a:latin typeface="+mj-lt"/>
              <a:ea typeface="+mj-ea"/>
            </a:endParaRPr>
          </a:p>
          <a:p>
            <a:pPr algn="ctr"/>
            <a:endParaRPr lang="en-US" altLang="zh-CN" sz="1200" b="1" dirty="0">
              <a:solidFill>
                <a:schemeClr val="tx1"/>
              </a:solidFill>
              <a:latin typeface="+mj-lt"/>
              <a:ea typeface="+mj-ea"/>
            </a:endParaRPr>
          </a:p>
          <a:p>
            <a:pPr algn="ctr"/>
            <a:endParaRPr lang="en-US" altLang="zh-CN" sz="1200" b="1" i="0" dirty="0">
              <a:solidFill>
                <a:schemeClr val="tx1"/>
              </a:solidFill>
              <a:latin typeface="+mj-lt"/>
              <a:ea typeface="+mj-ea"/>
            </a:endParaRPr>
          </a:p>
          <a:p>
            <a:pPr algn="ctr"/>
            <a:endParaRPr lang="en-US" altLang="zh-CN" sz="1200" b="1" dirty="0">
              <a:solidFill>
                <a:schemeClr val="tx1"/>
              </a:solidFill>
              <a:latin typeface="+mj-lt"/>
              <a:ea typeface="+mj-ea"/>
            </a:endParaRPr>
          </a:p>
          <a:p>
            <a:pPr algn="ctr"/>
            <a:endParaRPr lang="en-US" altLang="zh-CN" sz="1000" dirty="0">
              <a:solidFill>
                <a:schemeClr val="tx1"/>
              </a:solidFill>
              <a:latin typeface="+mj-ea"/>
              <a:ea typeface="+mj-ea"/>
            </a:endParaRPr>
          </a:p>
        </p:txBody>
      </p:sp>
      <mc:AlternateContent xmlns:mc="http://schemas.openxmlformats.org/markup-compatibility/2006" xmlns:a14="http://schemas.microsoft.com/office/drawing/2010/main">
        <mc:Choice Requires="a14">
          <p:sp>
            <p:nvSpPr>
              <p:cNvPr id="145" name="矩形 144">
                <a:extLst>
                  <a:ext uri="{FF2B5EF4-FFF2-40B4-BE49-F238E27FC236}">
                    <a16:creationId xmlns:a16="http://schemas.microsoft.com/office/drawing/2014/main" id="{4D237EB6-032B-4718-8C54-4E3BE5F807C0}"/>
                  </a:ext>
                </a:extLst>
              </p:cNvPr>
              <p:cNvSpPr/>
              <p:nvPr/>
            </p:nvSpPr>
            <p:spPr>
              <a:xfrm>
                <a:off x="3451537" y="4995488"/>
                <a:ext cx="810832" cy="60719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000" b="0" i="1" smtClean="0">
                          <a:solidFill>
                            <a:schemeClr val="tx1"/>
                          </a:solidFill>
                          <a:latin typeface="Cambria Math" panose="02040503050406030204" pitchFamily="18" charset="0"/>
                          <a:ea typeface="+mj-ea"/>
                        </a:rPr>
                        <m:t>𝑀𝐴𝑀𝐿</m:t>
                      </m:r>
                    </m:oMath>
                  </m:oMathPara>
                </a14:m>
                <a:endParaRPr lang="en-US" altLang="zh-CN" sz="1000" dirty="0">
                  <a:solidFill>
                    <a:schemeClr val="tx1"/>
                  </a:solidFill>
                  <a:latin typeface="+mj-ea"/>
                  <a:ea typeface="+mj-ea"/>
                </a:endParaRPr>
              </a:p>
              <a:p>
                <a:pPr algn="ctr"/>
                <a:r>
                  <a:rPr lang="zh-CN" altLang="en-US" sz="1000" dirty="0">
                    <a:solidFill>
                      <a:schemeClr val="tx1"/>
                    </a:solidFill>
                    <a:latin typeface="+mj-ea"/>
                    <a:ea typeface="+mj-ea"/>
                  </a:rPr>
                  <a:t>优化网络初始参数</a:t>
                </a:r>
                <a:endParaRPr lang="en-US" altLang="zh-CN" sz="1000" dirty="0">
                  <a:solidFill>
                    <a:schemeClr val="tx1"/>
                  </a:solidFill>
                  <a:latin typeface="+mj-ea"/>
                  <a:ea typeface="+mj-ea"/>
                </a:endParaRPr>
              </a:p>
            </p:txBody>
          </p:sp>
        </mc:Choice>
        <mc:Fallback xmlns="">
          <p:sp>
            <p:nvSpPr>
              <p:cNvPr id="145" name="矩形 144">
                <a:extLst>
                  <a:ext uri="{FF2B5EF4-FFF2-40B4-BE49-F238E27FC236}">
                    <a16:creationId xmlns:a16="http://schemas.microsoft.com/office/drawing/2014/main" id="{4D237EB6-032B-4718-8C54-4E3BE5F807C0}"/>
                  </a:ext>
                </a:extLst>
              </p:cNvPr>
              <p:cNvSpPr>
                <a:spLocks noRot="1" noChangeAspect="1" noMove="1" noResize="1" noEditPoints="1" noAdjustHandles="1" noChangeArrowheads="1" noChangeShapeType="1" noTextEdit="1"/>
              </p:cNvSpPr>
              <p:nvPr/>
            </p:nvSpPr>
            <p:spPr>
              <a:xfrm>
                <a:off x="3451537" y="4995488"/>
                <a:ext cx="810832" cy="60719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矩形 145">
                <a:extLst>
                  <a:ext uri="{FF2B5EF4-FFF2-40B4-BE49-F238E27FC236}">
                    <a16:creationId xmlns:a16="http://schemas.microsoft.com/office/drawing/2014/main" id="{9F962AE0-A93D-43E7-9821-4221CA855E39}"/>
                  </a:ext>
                </a:extLst>
              </p:cNvPr>
              <p:cNvSpPr/>
              <p:nvPr/>
            </p:nvSpPr>
            <p:spPr>
              <a:xfrm>
                <a:off x="4291898" y="4995488"/>
                <a:ext cx="950544" cy="60719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j-ea"/>
                    <a:ea typeface="+mj-ea"/>
                  </a:rPr>
                  <a:t>级联网络</a:t>
                </a:r>
                <a:endParaRPr lang="en-US" altLang="zh-CN" sz="1000" dirty="0">
                  <a:solidFill>
                    <a:schemeClr val="tx1"/>
                  </a:solidFill>
                  <a:latin typeface="+mj-ea"/>
                  <a:ea typeface="+mj-ea"/>
                </a:endParaRPr>
              </a:p>
              <a:p>
                <a:pPr algn="ctr"/>
                <a:r>
                  <a:rPr lang="zh-CN" altLang="en-US" sz="1000" dirty="0">
                    <a:solidFill>
                      <a:schemeClr val="tx1"/>
                    </a:solidFill>
                    <a:latin typeface="+mj-ea"/>
                    <a:ea typeface="+mj-ea"/>
                  </a:rPr>
                  <a:t>联合训练</a:t>
                </a:r>
                <a:endParaRPr lang="en-US" altLang="zh-CN" sz="1000" dirty="0">
                  <a:solidFill>
                    <a:schemeClr val="tx1"/>
                  </a:solidFill>
                  <a:latin typeface="+mj-ea"/>
                  <a:ea typeface="+mj-ea"/>
                </a:endParaRPr>
              </a:p>
              <a:p>
                <a:pPr algn="ctr"/>
                <a14:m>
                  <m:oMathPara xmlns:m="http://schemas.openxmlformats.org/officeDocument/2006/math">
                    <m:oMathParaPr>
                      <m:jc m:val="centerGroup"/>
                    </m:oMathParaPr>
                    <m:oMath xmlns:m="http://schemas.openxmlformats.org/officeDocument/2006/math">
                      <m:r>
                        <a:rPr lang="en-US" altLang="zh-CN" sz="1000" i="1" dirty="0" smtClean="0">
                          <a:solidFill>
                            <a:schemeClr val="tx1"/>
                          </a:solidFill>
                          <a:latin typeface="Cambria Math" panose="02040503050406030204" pitchFamily="18" charset="0"/>
                          <a:ea typeface="+mj-ea"/>
                        </a:rPr>
                        <m:t>𝑒𝑚𝑏𝑒𝑑𝑑𝑖𝑛𝑔</m:t>
                      </m:r>
                    </m:oMath>
                  </m:oMathPara>
                </a14:m>
                <a:endParaRPr lang="en-US" altLang="zh-CN" sz="1000" dirty="0">
                  <a:solidFill>
                    <a:schemeClr val="tx1"/>
                  </a:solidFill>
                  <a:latin typeface="+mj-ea"/>
                  <a:ea typeface="+mj-ea"/>
                </a:endParaRPr>
              </a:p>
            </p:txBody>
          </p:sp>
        </mc:Choice>
        <mc:Fallback xmlns="">
          <p:sp>
            <p:nvSpPr>
              <p:cNvPr id="146" name="矩形 145">
                <a:extLst>
                  <a:ext uri="{FF2B5EF4-FFF2-40B4-BE49-F238E27FC236}">
                    <a16:creationId xmlns:a16="http://schemas.microsoft.com/office/drawing/2014/main" id="{9F962AE0-A93D-43E7-9821-4221CA855E39}"/>
                  </a:ext>
                </a:extLst>
              </p:cNvPr>
              <p:cNvSpPr>
                <a:spLocks noRot="1" noChangeAspect="1" noMove="1" noResize="1" noEditPoints="1" noAdjustHandles="1" noChangeArrowheads="1" noChangeShapeType="1" noTextEdit="1"/>
              </p:cNvSpPr>
              <p:nvPr/>
            </p:nvSpPr>
            <p:spPr>
              <a:xfrm>
                <a:off x="4291898" y="4995488"/>
                <a:ext cx="950544" cy="607196"/>
              </a:xfrm>
              <a:prstGeom prst="rect">
                <a:avLst/>
              </a:prstGeom>
              <a:blipFill>
                <a:blip r:embed="rId11"/>
                <a:stretch>
                  <a:fillRect/>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7C0DEB34-3F8D-4ED7-A3FC-8F493E483A20}"/>
              </a:ext>
            </a:extLst>
          </p:cNvPr>
          <p:cNvSpPr/>
          <p:nvPr/>
        </p:nvSpPr>
        <p:spPr>
          <a:xfrm>
            <a:off x="276860" y="2075458"/>
            <a:ext cx="1024211" cy="3544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t>分级人群</a:t>
            </a:r>
          </a:p>
        </p:txBody>
      </p:sp>
      <p:cxnSp>
        <p:nvCxnSpPr>
          <p:cNvPr id="13" name="直接箭头连接符 12">
            <a:extLst>
              <a:ext uri="{FF2B5EF4-FFF2-40B4-BE49-F238E27FC236}">
                <a16:creationId xmlns:a16="http://schemas.microsoft.com/office/drawing/2014/main" id="{4AB7894E-9B5C-46A8-9E48-70BD08474636}"/>
              </a:ext>
            </a:extLst>
          </p:cNvPr>
          <p:cNvCxnSpPr>
            <a:stCxn id="11" idx="3"/>
          </p:cNvCxnSpPr>
          <p:nvPr/>
        </p:nvCxnSpPr>
        <p:spPr>
          <a:xfrm>
            <a:off x="1301071" y="2252678"/>
            <a:ext cx="1626914" cy="47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8C38208F-59D8-4082-9BD9-FC29F417E384}"/>
              </a:ext>
            </a:extLst>
          </p:cNvPr>
          <p:cNvSpPr txBox="1"/>
          <p:nvPr/>
        </p:nvSpPr>
        <p:spPr>
          <a:xfrm>
            <a:off x="1812114" y="1998018"/>
            <a:ext cx="571500" cy="246221"/>
          </a:xfrm>
          <a:prstGeom prst="rect">
            <a:avLst/>
          </a:prstGeom>
          <a:noFill/>
        </p:spPr>
        <p:txBody>
          <a:bodyPr wrap="square" rtlCol="0">
            <a:spAutoFit/>
          </a:bodyPr>
          <a:lstStyle/>
          <a:p>
            <a:r>
              <a:rPr lang="zh-CN" altLang="en-US" sz="1000" dirty="0">
                <a:latin typeface="+mj-ea"/>
                <a:ea typeface="+mj-ea"/>
              </a:rPr>
              <a:t>关联</a:t>
            </a:r>
          </a:p>
        </p:txBody>
      </p:sp>
      <p:cxnSp>
        <p:nvCxnSpPr>
          <p:cNvPr id="147" name="直接箭头连接符 146">
            <a:extLst>
              <a:ext uri="{FF2B5EF4-FFF2-40B4-BE49-F238E27FC236}">
                <a16:creationId xmlns:a16="http://schemas.microsoft.com/office/drawing/2014/main" id="{B816045C-BA8F-478D-BD74-DBB90E7514D6}"/>
              </a:ext>
            </a:extLst>
          </p:cNvPr>
          <p:cNvCxnSpPr>
            <a:stCxn id="11" idx="2"/>
          </p:cNvCxnSpPr>
          <p:nvPr/>
        </p:nvCxnSpPr>
        <p:spPr>
          <a:xfrm flipH="1">
            <a:off x="788965" y="2429897"/>
            <a:ext cx="1" cy="5133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9" name="直接箭头连接符 148">
            <a:extLst>
              <a:ext uri="{FF2B5EF4-FFF2-40B4-BE49-F238E27FC236}">
                <a16:creationId xmlns:a16="http://schemas.microsoft.com/office/drawing/2014/main" id="{0D9710C7-5397-4B84-A894-38876200BFD6}"/>
              </a:ext>
            </a:extLst>
          </p:cNvPr>
          <p:cNvCxnSpPr>
            <a:stCxn id="79" idx="2"/>
            <a:endCxn id="11" idx="0"/>
          </p:cNvCxnSpPr>
          <p:nvPr/>
        </p:nvCxnSpPr>
        <p:spPr>
          <a:xfrm>
            <a:off x="788796" y="1834433"/>
            <a:ext cx="170" cy="241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0" name="直接箭头连接符 149">
            <a:extLst>
              <a:ext uri="{FF2B5EF4-FFF2-40B4-BE49-F238E27FC236}">
                <a16:creationId xmlns:a16="http://schemas.microsoft.com/office/drawing/2014/main" id="{D3D62A5C-AF77-4BBE-BB7B-E658E9016EDC}"/>
              </a:ext>
            </a:extLst>
          </p:cNvPr>
          <p:cNvCxnSpPr/>
          <p:nvPr/>
        </p:nvCxnSpPr>
        <p:spPr>
          <a:xfrm flipH="1">
            <a:off x="1227153" y="4235682"/>
            <a:ext cx="1" cy="5133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2" name="直接箭头连接符 151">
            <a:extLst>
              <a:ext uri="{FF2B5EF4-FFF2-40B4-BE49-F238E27FC236}">
                <a16:creationId xmlns:a16="http://schemas.microsoft.com/office/drawing/2014/main" id="{C58B4EE7-EDA8-4542-86AC-8E657ECAEDB8}"/>
              </a:ext>
            </a:extLst>
          </p:cNvPr>
          <p:cNvCxnSpPr>
            <a:stCxn id="2" idx="3"/>
            <a:endCxn id="82" idx="1"/>
          </p:cNvCxnSpPr>
          <p:nvPr/>
        </p:nvCxnSpPr>
        <p:spPr>
          <a:xfrm>
            <a:off x="2154655" y="3651090"/>
            <a:ext cx="7765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6" name="连接符: 肘形 155">
            <a:extLst>
              <a:ext uri="{FF2B5EF4-FFF2-40B4-BE49-F238E27FC236}">
                <a16:creationId xmlns:a16="http://schemas.microsoft.com/office/drawing/2014/main" id="{1007CE78-B125-4EF8-BA8A-2E108045EA61}"/>
              </a:ext>
            </a:extLst>
          </p:cNvPr>
          <p:cNvCxnSpPr>
            <a:cxnSpLocks/>
            <a:stCxn id="82" idx="2"/>
            <a:endCxn id="144" idx="0"/>
          </p:cNvCxnSpPr>
          <p:nvPr/>
        </p:nvCxnSpPr>
        <p:spPr>
          <a:xfrm rot="16200000" flipH="1">
            <a:off x="3971028" y="4338494"/>
            <a:ext cx="493085" cy="25174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57" name="连接符: 肘形 156">
            <a:extLst>
              <a:ext uri="{FF2B5EF4-FFF2-40B4-BE49-F238E27FC236}">
                <a16:creationId xmlns:a16="http://schemas.microsoft.com/office/drawing/2014/main" id="{A074B666-A09A-4970-8031-78E34C95C896}"/>
              </a:ext>
            </a:extLst>
          </p:cNvPr>
          <p:cNvCxnSpPr>
            <a:cxnSpLocks/>
            <a:stCxn id="82" idx="2"/>
            <a:endCxn id="143" idx="0"/>
          </p:cNvCxnSpPr>
          <p:nvPr/>
        </p:nvCxnSpPr>
        <p:spPr>
          <a:xfrm rot="5400000">
            <a:off x="3224229" y="3852964"/>
            <a:ext cx="502611" cy="123233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74" name="流程图: 磁盘 173">
            <a:extLst>
              <a:ext uri="{FF2B5EF4-FFF2-40B4-BE49-F238E27FC236}">
                <a16:creationId xmlns:a16="http://schemas.microsoft.com/office/drawing/2014/main" id="{682E1159-93E3-4CBB-82A2-4897DC5A1576}"/>
              </a:ext>
            </a:extLst>
          </p:cNvPr>
          <p:cNvSpPr/>
          <p:nvPr/>
        </p:nvSpPr>
        <p:spPr>
          <a:xfrm>
            <a:off x="1747078" y="1147806"/>
            <a:ext cx="1180907" cy="671512"/>
          </a:xfrm>
          <a:prstGeom prst="flowChartMagneticDisk">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200" dirty="0">
                <a:latin typeface="+mj-ea"/>
                <a:ea typeface="+mj-ea"/>
              </a:rPr>
              <a:t>DMP</a:t>
            </a:r>
            <a:r>
              <a:rPr lang="zh-CN" altLang="en-US" sz="1200" dirty="0">
                <a:latin typeface="+mj-ea"/>
                <a:ea typeface="+mj-ea"/>
              </a:rPr>
              <a:t>私有</a:t>
            </a:r>
            <a:endParaRPr lang="en-US" altLang="zh-CN" sz="1200" dirty="0">
              <a:latin typeface="+mj-ea"/>
              <a:ea typeface="+mj-ea"/>
            </a:endParaRPr>
          </a:p>
          <a:p>
            <a:pPr algn="ctr"/>
            <a:r>
              <a:rPr lang="zh-CN" altLang="en-US" sz="1200" dirty="0">
                <a:latin typeface="+mj-ea"/>
                <a:ea typeface="+mj-ea"/>
              </a:rPr>
              <a:t>数据专域</a:t>
            </a:r>
          </a:p>
        </p:txBody>
      </p:sp>
      <p:sp>
        <p:nvSpPr>
          <p:cNvPr id="177" name="文本框 176">
            <a:extLst>
              <a:ext uri="{FF2B5EF4-FFF2-40B4-BE49-F238E27FC236}">
                <a16:creationId xmlns:a16="http://schemas.microsoft.com/office/drawing/2014/main" id="{1AA90280-8871-431E-831C-7A3C670449D2}"/>
              </a:ext>
            </a:extLst>
          </p:cNvPr>
          <p:cNvSpPr txBox="1"/>
          <p:nvPr/>
        </p:nvSpPr>
        <p:spPr>
          <a:xfrm>
            <a:off x="3238959" y="1191296"/>
            <a:ext cx="734141" cy="246221"/>
          </a:xfrm>
          <a:prstGeom prst="rect">
            <a:avLst/>
          </a:prstGeom>
          <a:noFill/>
        </p:spPr>
        <p:txBody>
          <a:bodyPr wrap="square" rtlCol="0">
            <a:spAutoFit/>
          </a:bodyPr>
          <a:lstStyle/>
          <a:p>
            <a:r>
              <a:rPr lang="zh-CN" altLang="en-US" sz="1000" b="1" dirty="0">
                <a:latin typeface="+mj-ea"/>
                <a:ea typeface="+mj-ea"/>
              </a:rPr>
              <a:t>分级人群</a:t>
            </a:r>
          </a:p>
        </p:txBody>
      </p:sp>
      <p:grpSp>
        <p:nvGrpSpPr>
          <p:cNvPr id="179" name="组合 178">
            <a:extLst>
              <a:ext uri="{FF2B5EF4-FFF2-40B4-BE49-F238E27FC236}">
                <a16:creationId xmlns:a16="http://schemas.microsoft.com/office/drawing/2014/main" id="{BD671347-99D1-4395-B9B5-33A809E63F64}"/>
              </a:ext>
            </a:extLst>
          </p:cNvPr>
          <p:cNvGrpSpPr/>
          <p:nvPr/>
        </p:nvGrpSpPr>
        <p:grpSpPr>
          <a:xfrm>
            <a:off x="4343443" y="1268334"/>
            <a:ext cx="783957" cy="616280"/>
            <a:chOff x="4539392" y="1275698"/>
            <a:chExt cx="783957" cy="616280"/>
          </a:xfrm>
        </p:grpSpPr>
        <p:pic>
          <p:nvPicPr>
            <p:cNvPr id="175" name="Picture 2" descr="C:\Users\ronnieliu\Desktop\人数.png">
              <a:extLst>
                <a:ext uri="{FF2B5EF4-FFF2-40B4-BE49-F238E27FC236}">
                  <a16:creationId xmlns:a16="http://schemas.microsoft.com/office/drawing/2014/main" id="{521FFB86-D9D3-4BCE-96FC-DE521A902BA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39392" y="1275698"/>
              <a:ext cx="423681" cy="407386"/>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C:\Users\ronnieliu\Desktop\人数.png">
              <a:extLst>
                <a:ext uri="{FF2B5EF4-FFF2-40B4-BE49-F238E27FC236}">
                  <a16:creationId xmlns:a16="http://schemas.microsoft.com/office/drawing/2014/main" id="{8643036A-222F-4020-B305-17D723DBF03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45261" y="1277055"/>
              <a:ext cx="423681" cy="407386"/>
            </a:xfrm>
            <a:prstGeom prst="rect">
              <a:avLst/>
            </a:prstGeom>
            <a:noFill/>
            <a:extLst>
              <a:ext uri="{909E8E84-426E-40DD-AFC4-6F175D3DCCD1}">
                <a14:hiddenFill xmlns:a14="http://schemas.microsoft.com/office/drawing/2010/main">
                  <a:solidFill>
                    <a:srgbClr val="FFFFFF"/>
                  </a:solidFill>
                </a14:hiddenFill>
              </a:ext>
            </a:extLst>
          </p:spPr>
        </p:pic>
        <p:sp>
          <p:nvSpPr>
            <p:cNvPr id="178" name="文本框 177">
              <a:extLst>
                <a:ext uri="{FF2B5EF4-FFF2-40B4-BE49-F238E27FC236}">
                  <a16:creationId xmlns:a16="http://schemas.microsoft.com/office/drawing/2014/main" id="{53E86BE4-DC62-4674-8478-7B4B9A843553}"/>
                </a:ext>
              </a:extLst>
            </p:cNvPr>
            <p:cNvSpPr txBox="1"/>
            <p:nvPr/>
          </p:nvSpPr>
          <p:spPr>
            <a:xfrm>
              <a:off x="4589208" y="1645757"/>
              <a:ext cx="734141" cy="246221"/>
            </a:xfrm>
            <a:prstGeom prst="rect">
              <a:avLst/>
            </a:prstGeom>
            <a:noFill/>
          </p:spPr>
          <p:txBody>
            <a:bodyPr wrap="square" rtlCol="0">
              <a:spAutoFit/>
            </a:bodyPr>
            <a:lstStyle/>
            <a:p>
              <a:r>
                <a:rPr lang="zh-CN" altLang="en-US" sz="1000" b="1" dirty="0"/>
                <a:t>广告主</a:t>
              </a:r>
            </a:p>
          </p:txBody>
        </p:sp>
      </p:grpSp>
      <p:cxnSp>
        <p:nvCxnSpPr>
          <p:cNvPr id="180" name="直接箭头连接符 179">
            <a:extLst>
              <a:ext uri="{FF2B5EF4-FFF2-40B4-BE49-F238E27FC236}">
                <a16:creationId xmlns:a16="http://schemas.microsoft.com/office/drawing/2014/main" id="{A195D169-E888-45C0-9720-445F6FAE230F}"/>
              </a:ext>
            </a:extLst>
          </p:cNvPr>
          <p:cNvCxnSpPr>
            <a:cxnSpLocks/>
            <a:stCxn id="175" idx="1"/>
            <a:endCxn id="174" idx="4"/>
          </p:cNvCxnSpPr>
          <p:nvPr/>
        </p:nvCxnSpPr>
        <p:spPr>
          <a:xfrm flipH="1">
            <a:off x="2927985" y="1472027"/>
            <a:ext cx="1415458" cy="11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4" name="直接箭头连接符 183">
            <a:extLst>
              <a:ext uri="{FF2B5EF4-FFF2-40B4-BE49-F238E27FC236}">
                <a16:creationId xmlns:a16="http://schemas.microsoft.com/office/drawing/2014/main" id="{2F1598A5-2D88-4A3F-B575-022AA2CC57C3}"/>
              </a:ext>
            </a:extLst>
          </p:cNvPr>
          <p:cNvCxnSpPr>
            <a:stCxn id="174" idx="2"/>
            <a:endCxn id="79" idx="3"/>
          </p:cNvCxnSpPr>
          <p:nvPr/>
        </p:nvCxnSpPr>
        <p:spPr>
          <a:xfrm flipH="1" flipV="1">
            <a:off x="1305932" y="1479965"/>
            <a:ext cx="441146" cy="35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5" name="文本框 184">
            <a:extLst>
              <a:ext uri="{FF2B5EF4-FFF2-40B4-BE49-F238E27FC236}">
                <a16:creationId xmlns:a16="http://schemas.microsoft.com/office/drawing/2014/main" id="{B80451E5-FC3F-47A0-82CA-666E89418580}"/>
              </a:ext>
            </a:extLst>
          </p:cNvPr>
          <p:cNvSpPr txBox="1"/>
          <p:nvPr/>
        </p:nvSpPr>
        <p:spPr>
          <a:xfrm>
            <a:off x="2030524" y="3723952"/>
            <a:ext cx="1016973" cy="400110"/>
          </a:xfrm>
          <a:prstGeom prst="rect">
            <a:avLst/>
          </a:prstGeom>
          <a:noFill/>
        </p:spPr>
        <p:txBody>
          <a:bodyPr wrap="square" rtlCol="0">
            <a:spAutoFit/>
          </a:bodyPr>
          <a:lstStyle/>
          <a:p>
            <a:pPr algn="ctr"/>
            <a:r>
              <a:rPr lang="zh-CN" altLang="en-US" sz="1000" dirty="0">
                <a:latin typeface="+mj-ea"/>
                <a:ea typeface="+mj-ea"/>
              </a:rPr>
              <a:t>提升泛化性</a:t>
            </a:r>
            <a:endParaRPr lang="en-US" altLang="zh-CN" sz="1000" dirty="0">
              <a:latin typeface="+mj-ea"/>
              <a:ea typeface="+mj-ea"/>
            </a:endParaRPr>
          </a:p>
          <a:p>
            <a:pPr algn="ctr"/>
            <a:r>
              <a:rPr lang="zh-CN" altLang="en-US" sz="1000" dirty="0">
                <a:latin typeface="+mj-ea"/>
                <a:ea typeface="+mj-ea"/>
              </a:rPr>
              <a:t>支持增量训练</a:t>
            </a:r>
          </a:p>
        </p:txBody>
      </p:sp>
      <p:sp>
        <p:nvSpPr>
          <p:cNvPr id="187" name="矩形 186">
            <a:extLst>
              <a:ext uri="{FF2B5EF4-FFF2-40B4-BE49-F238E27FC236}">
                <a16:creationId xmlns:a16="http://schemas.microsoft.com/office/drawing/2014/main" id="{0DAFF1F0-E368-4939-B1D5-715DC0DCEAD4}"/>
              </a:ext>
            </a:extLst>
          </p:cNvPr>
          <p:cNvSpPr/>
          <p:nvPr/>
        </p:nvSpPr>
        <p:spPr>
          <a:xfrm>
            <a:off x="157102" y="6038027"/>
            <a:ext cx="1435706" cy="60433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latin typeface="+mj-ea"/>
                <a:ea typeface="+mj-ea"/>
              </a:rPr>
              <a:t>模型分</a:t>
            </a:r>
            <a:r>
              <a:rPr lang="en-US" altLang="zh-CN" sz="1200" dirty="0">
                <a:latin typeface="+mj-ea"/>
                <a:ea typeface="+mj-ea"/>
              </a:rPr>
              <a:t>-</a:t>
            </a:r>
            <a:r>
              <a:rPr lang="zh-CN" altLang="en-US" sz="1200" dirty="0">
                <a:latin typeface="+mj-ea"/>
                <a:ea typeface="+mj-ea"/>
              </a:rPr>
              <a:t>加强因子映射与调整机制</a:t>
            </a:r>
          </a:p>
        </p:txBody>
      </p:sp>
      <p:sp>
        <p:nvSpPr>
          <p:cNvPr id="188" name="矩形 187">
            <a:extLst>
              <a:ext uri="{FF2B5EF4-FFF2-40B4-BE49-F238E27FC236}">
                <a16:creationId xmlns:a16="http://schemas.microsoft.com/office/drawing/2014/main" id="{D7D0CC46-8952-4585-9948-8489E7910FBD}"/>
              </a:ext>
            </a:extLst>
          </p:cNvPr>
          <p:cNvSpPr/>
          <p:nvPr/>
        </p:nvSpPr>
        <p:spPr>
          <a:xfrm>
            <a:off x="3223526" y="6038027"/>
            <a:ext cx="1445171" cy="61042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89" name="文本框 188">
            <a:extLst>
              <a:ext uri="{FF2B5EF4-FFF2-40B4-BE49-F238E27FC236}">
                <a16:creationId xmlns:a16="http://schemas.microsoft.com/office/drawing/2014/main" id="{616FC0AF-1408-4A93-9E99-D0800F082624}"/>
              </a:ext>
            </a:extLst>
          </p:cNvPr>
          <p:cNvSpPr txBox="1"/>
          <p:nvPr/>
        </p:nvSpPr>
        <p:spPr>
          <a:xfrm>
            <a:off x="2077497" y="6075613"/>
            <a:ext cx="773041" cy="246221"/>
          </a:xfrm>
          <a:prstGeom prst="rect">
            <a:avLst/>
          </a:prstGeom>
          <a:noFill/>
        </p:spPr>
        <p:txBody>
          <a:bodyPr wrap="square" rtlCol="0">
            <a:spAutoFit/>
          </a:bodyPr>
          <a:lstStyle/>
          <a:p>
            <a:pPr algn="l"/>
            <a:r>
              <a:rPr lang="zh-CN" altLang="en-US" sz="1000" dirty="0">
                <a:latin typeface="微软雅黑" panose="020B0503020204020204" pitchFamily="34" charset="-122"/>
                <a:ea typeface="微软雅黑" panose="020B0503020204020204" pitchFamily="34" charset="-122"/>
              </a:rPr>
              <a:t>调整出价</a:t>
            </a:r>
            <a:endParaRPr lang="zh-CN" altLang="en-US" sz="1400" dirty="0">
              <a:latin typeface="微软雅黑" panose="020B0503020204020204" pitchFamily="34" charset="-122"/>
              <a:ea typeface="微软雅黑" panose="020B0503020204020204" pitchFamily="34" charset="-122"/>
            </a:endParaRPr>
          </a:p>
        </p:txBody>
      </p:sp>
      <p:grpSp>
        <p:nvGrpSpPr>
          <p:cNvPr id="190" name="组合 189">
            <a:extLst>
              <a:ext uri="{FF2B5EF4-FFF2-40B4-BE49-F238E27FC236}">
                <a16:creationId xmlns:a16="http://schemas.microsoft.com/office/drawing/2014/main" id="{F0D6C837-83A7-4DAB-ABF6-064618F7091A}"/>
              </a:ext>
            </a:extLst>
          </p:cNvPr>
          <p:cNvGrpSpPr/>
          <p:nvPr/>
        </p:nvGrpSpPr>
        <p:grpSpPr>
          <a:xfrm>
            <a:off x="4064622" y="6105819"/>
            <a:ext cx="525378" cy="502224"/>
            <a:chOff x="10595540" y="3010919"/>
            <a:chExt cx="829511" cy="625475"/>
          </a:xfrm>
        </p:grpSpPr>
        <p:pic>
          <p:nvPicPr>
            <p:cNvPr id="191" name="Graphic 60" descr="User with solid fill">
              <a:extLst>
                <a:ext uri="{FF2B5EF4-FFF2-40B4-BE49-F238E27FC236}">
                  <a16:creationId xmlns:a16="http://schemas.microsoft.com/office/drawing/2014/main" id="{59F587E2-87E9-4891-AA88-1EA9ACF55A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95540" y="3010919"/>
              <a:ext cx="389085" cy="305684"/>
            </a:xfrm>
            <a:prstGeom prst="rect">
              <a:avLst/>
            </a:prstGeom>
          </p:spPr>
        </p:pic>
        <p:pic>
          <p:nvPicPr>
            <p:cNvPr id="192" name="Graphic 61" descr="User with solid fill">
              <a:extLst>
                <a:ext uri="{FF2B5EF4-FFF2-40B4-BE49-F238E27FC236}">
                  <a16:creationId xmlns:a16="http://schemas.microsoft.com/office/drawing/2014/main" id="{EEF2B5EF-22C7-4442-9723-F96B5662D40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35966" y="3010919"/>
              <a:ext cx="389085" cy="305684"/>
            </a:xfrm>
            <a:prstGeom prst="rect">
              <a:avLst/>
            </a:prstGeom>
          </p:spPr>
        </p:pic>
        <p:pic>
          <p:nvPicPr>
            <p:cNvPr id="193" name="Graphic 64" descr="User with solid fill">
              <a:extLst>
                <a:ext uri="{FF2B5EF4-FFF2-40B4-BE49-F238E27FC236}">
                  <a16:creationId xmlns:a16="http://schemas.microsoft.com/office/drawing/2014/main" id="{A56E6A33-EE5D-451A-91A6-6C94F34D1C7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605347" y="3330710"/>
              <a:ext cx="389085" cy="305684"/>
            </a:xfrm>
            <a:prstGeom prst="rect">
              <a:avLst/>
            </a:prstGeom>
          </p:spPr>
        </p:pic>
      </p:grpSp>
      <p:sp>
        <p:nvSpPr>
          <p:cNvPr id="194" name="文本框 193">
            <a:extLst>
              <a:ext uri="{FF2B5EF4-FFF2-40B4-BE49-F238E27FC236}">
                <a16:creationId xmlns:a16="http://schemas.microsoft.com/office/drawing/2014/main" id="{406663A3-B238-4222-A17C-BA0534B5820E}"/>
              </a:ext>
            </a:extLst>
          </p:cNvPr>
          <p:cNvSpPr txBox="1"/>
          <p:nvPr/>
        </p:nvSpPr>
        <p:spPr>
          <a:xfrm>
            <a:off x="4719224" y="6131762"/>
            <a:ext cx="677491" cy="461665"/>
          </a:xfrm>
          <a:prstGeom prst="rect">
            <a:avLst/>
          </a:prstGeom>
          <a:noFill/>
        </p:spPr>
        <p:txBody>
          <a:bodyPr wrap="square" rtlCol="0">
            <a:spAutoFit/>
          </a:bodyPr>
          <a:lstStyle/>
          <a:p>
            <a:r>
              <a:rPr lang="zh-CN" altLang="en-US" sz="1200" b="1" dirty="0">
                <a:latin typeface="+mj-ea"/>
                <a:ea typeface="+mj-ea"/>
              </a:rPr>
              <a:t>提升后端效果</a:t>
            </a:r>
          </a:p>
        </p:txBody>
      </p:sp>
      <p:grpSp>
        <p:nvGrpSpPr>
          <p:cNvPr id="195" name="组合 194">
            <a:extLst>
              <a:ext uri="{FF2B5EF4-FFF2-40B4-BE49-F238E27FC236}">
                <a16:creationId xmlns:a16="http://schemas.microsoft.com/office/drawing/2014/main" id="{38B8701F-C178-4F74-9829-79553FA91431}"/>
              </a:ext>
            </a:extLst>
          </p:cNvPr>
          <p:cNvGrpSpPr/>
          <p:nvPr/>
        </p:nvGrpSpPr>
        <p:grpSpPr>
          <a:xfrm>
            <a:off x="3285703" y="6135358"/>
            <a:ext cx="528248" cy="505930"/>
            <a:chOff x="10884017" y="3905579"/>
            <a:chExt cx="528248" cy="505930"/>
          </a:xfrm>
        </p:grpSpPr>
        <p:grpSp>
          <p:nvGrpSpPr>
            <p:cNvPr id="196" name="组合 195">
              <a:extLst>
                <a:ext uri="{FF2B5EF4-FFF2-40B4-BE49-F238E27FC236}">
                  <a16:creationId xmlns:a16="http://schemas.microsoft.com/office/drawing/2014/main" id="{61340E5A-B645-476F-B348-3600397F2D08}"/>
                </a:ext>
              </a:extLst>
            </p:cNvPr>
            <p:cNvGrpSpPr/>
            <p:nvPr/>
          </p:nvGrpSpPr>
          <p:grpSpPr>
            <a:xfrm>
              <a:off x="10884017" y="3905579"/>
              <a:ext cx="252642" cy="502224"/>
              <a:chOff x="10595540" y="3010919"/>
              <a:chExt cx="398892" cy="625475"/>
            </a:xfrm>
          </p:grpSpPr>
          <p:pic>
            <p:nvPicPr>
              <p:cNvPr id="198" name="Graphic 60" descr="User with solid fill">
                <a:extLst>
                  <a:ext uri="{FF2B5EF4-FFF2-40B4-BE49-F238E27FC236}">
                    <a16:creationId xmlns:a16="http://schemas.microsoft.com/office/drawing/2014/main" id="{84B7C5D4-F55B-4019-98CA-8FB37E600E8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95540" y="3010919"/>
                <a:ext cx="389085" cy="305684"/>
              </a:xfrm>
              <a:prstGeom prst="rect">
                <a:avLst/>
              </a:prstGeom>
            </p:spPr>
          </p:pic>
          <p:pic>
            <p:nvPicPr>
              <p:cNvPr id="199" name="Graphic 64" descr="User with solid fill">
                <a:extLst>
                  <a:ext uri="{FF2B5EF4-FFF2-40B4-BE49-F238E27FC236}">
                    <a16:creationId xmlns:a16="http://schemas.microsoft.com/office/drawing/2014/main" id="{AFF9884F-F397-49BC-B896-AD9346C2DA2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605347" y="3330710"/>
                <a:ext cx="389085" cy="305684"/>
              </a:xfrm>
              <a:prstGeom prst="rect">
                <a:avLst/>
              </a:prstGeom>
            </p:spPr>
          </p:pic>
        </p:grpSp>
        <p:pic>
          <p:nvPicPr>
            <p:cNvPr id="197" name="Graphic 64" descr="User with solid fill">
              <a:extLst>
                <a:ext uri="{FF2B5EF4-FFF2-40B4-BE49-F238E27FC236}">
                  <a16:creationId xmlns:a16="http://schemas.microsoft.com/office/drawing/2014/main" id="{C8201451-D652-4D7E-8FA5-3698DF93D1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165835" y="4166061"/>
              <a:ext cx="246430" cy="245448"/>
            </a:xfrm>
            <a:prstGeom prst="rect">
              <a:avLst/>
            </a:prstGeom>
          </p:spPr>
        </p:pic>
      </p:grpSp>
      <p:cxnSp>
        <p:nvCxnSpPr>
          <p:cNvPr id="201" name="直接箭头连接符 200">
            <a:extLst>
              <a:ext uri="{FF2B5EF4-FFF2-40B4-BE49-F238E27FC236}">
                <a16:creationId xmlns:a16="http://schemas.microsoft.com/office/drawing/2014/main" id="{D2B78FAF-8791-4482-989F-9F01B599C1C9}"/>
              </a:ext>
            </a:extLst>
          </p:cNvPr>
          <p:cNvCxnSpPr>
            <a:cxnSpLocks/>
            <a:endCxn id="187" idx="0"/>
          </p:cNvCxnSpPr>
          <p:nvPr/>
        </p:nvCxnSpPr>
        <p:spPr>
          <a:xfrm>
            <a:off x="874955" y="5863123"/>
            <a:ext cx="0" cy="1749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6" name="直接箭头连接符 205">
            <a:extLst>
              <a:ext uri="{FF2B5EF4-FFF2-40B4-BE49-F238E27FC236}">
                <a16:creationId xmlns:a16="http://schemas.microsoft.com/office/drawing/2014/main" id="{49B812C7-71E2-4211-8187-6EDC2322D86D}"/>
              </a:ext>
            </a:extLst>
          </p:cNvPr>
          <p:cNvCxnSpPr>
            <a:stCxn id="187" idx="3"/>
            <a:endCxn id="188" idx="1"/>
          </p:cNvCxnSpPr>
          <p:nvPr/>
        </p:nvCxnSpPr>
        <p:spPr>
          <a:xfrm>
            <a:off x="1592808" y="6340196"/>
            <a:ext cx="1630718" cy="30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8" name="直接箭头连接符 207">
            <a:extLst>
              <a:ext uri="{FF2B5EF4-FFF2-40B4-BE49-F238E27FC236}">
                <a16:creationId xmlns:a16="http://schemas.microsoft.com/office/drawing/2014/main" id="{64DE10CA-F6FF-4389-AAE4-33A4A4381059}"/>
              </a:ext>
            </a:extLst>
          </p:cNvPr>
          <p:cNvCxnSpPr/>
          <p:nvPr/>
        </p:nvCxnSpPr>
        <p:spPr>
          <a:xfrm>
            <a:off x="3690736" y="6351267"/>
            <a:ext cx="3607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4917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0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8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0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9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0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9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9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7" grpId="0"/>
      <p:bldP spid="19" grpId="0"/>
      <p:bldGraphic spid="30" grpId="0">
        <p:bldAsOne/>
      </p:bldGraphic>
      <p:bldP spid="6" grpId="0" animBg="1"/>
      <p:bldP spid="79" grpId="0" animBg="1"/>
      <p:bldP spid="80" grpId="0" animBg="1"/>
      <p:bldP spid="143" grpId="0" animBg="1"/>
      <p:bldP spid="144" grpId="0" animBg="1"/>
      <p:bldP spid="145" grpId="0" animBg="1"/>
      <p:bldP spid="146" grpId="0" animBg="1"/>
      <p:bldP spid="11" grpId="0" animBg="1"/>
      <p:bldP spid="14" grpId="0"/>
      <p:bldP spid="174" grpId="0" animBg="1"/>
      <p:bldP spid="177" grpId="0"/>
      <p:bldP spid="185" grpId="0"/>
      <p:bldP spid="187" grpId="0" animBg="1"/>
      <p:bldP spid="188" grpId="0" animBg="1"/>
      <p:bldP spid="189" grpId="0"/>
      <p:bldP spid="19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7A7F559-664D-EE4B-9554-FC90DC278173}"/>
              </a:ext>
            </a:extLst>
          </p:cNvPr>
          <p:cNvSpPr txBox="1"/>
          <p:nvPr/>
        </p:nvSpPr>
        <p:spPr>
          <a:xfrm>
            <a:off x="154113" y="277402"/>
            <a:ext cx="6501758" cy="523220"/>
          </a:xfrm>
          <a:prstGeom prst="rect">
            <a:avLst/>
          </a:prstGeom>
          <a:noFill/>
        </p:spPr>
        <p:txBody>
          <a:bodyPr wrap="square" rtlCol="0">
            <a:spAutoFit/>
          </a:bodyPr>
          <a:lstStyle/>
          <a:p>
            <a:r>
              <a:rPr kumimoji="1" lang="zh-CN" altLang="en-US" sz="2800" b="1" dirty="0">
                <a:latin typeface="+mj-ea"/>
                <a:ea typeface="+mj-ea"/>
              </a:rPr>
              <a:t>专业影响力与贡献</a:t>
            </a:r>
          </a:p>
        </p:txBody>
      </p:sp>
      <p:cxnSp>
        <p:nvCxnSpPr>
          <p:cNvPr id="11" name="直接连接符 3">
            <a:extLst>
              <a:ext uri="{FF2B5EF4-FFF2-40B4-BE49-F238E27FC236}">
                <a16:creationId xmlns:a16="http://schemas.microsoft.com/office/drawing/2014/main" id="{1DFEBCB8-4B81-0F49-910C-811F60B53DBF}"/>
              </a:ext>
            </a:extLst>
          </p:cNvPr>
          <p:cNvCxnSpPr/>
          <p:nvPr/>
        </p:nvCxnSpPr>
        <p:spPr bwMode="auto">
          <a:xfrm>
            <a:off x="0" y="818826"/>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4">
            <a:extLst>
              <a:ext uri="{FF2B5EF4-FFF2-40B4-BE49-F238E27FC236}">
                <a16:creationId xmlns:a16="http://schemas.microsoft.com/office/drawing/2014/main" id="{6F658C44-7259-5144-96CD-2E1638CF1086}"/>
              </a:ext>
            </a:extLst>
          </p:cNvPr>
          <p:cNvCxnSpPr/>
          <p:nvPr/>
        </p:nvCxnSpPr>
        <p:spPr bwMode="auto">
          <a:xfrm>
            <a:off x="6047232" y="818826"/>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5">
            <a:extLst>
              <a:ext uri="{FF2B5EF4-FFF2-40B4-BE49-F238E27FC236}">
                <a16:creationId xmlns:a16="http://schemas.microsoft.com/office/drawing/2014/main" id="{FDC986FE-069D-1A4B-9F3A-E47DE067CEE5}"/>
              </a:ext>
            </a:extLst>
          </p:cNvPr>
          <p:cNvCxnSpPr/>
          <p:nvPr/>
        </p:nvCxnSpPr>
        <p:spPr bwMode="auto">
          <a:xfrm>
            <a:off x="3060000" y="818826"/>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6">
            <a:extLst>
              <a:ext uri="{FF2B5EF4-FFF2-40B4-BE49-F238E27FC236}">
                <a16:creationId xmlns:a16="http://schemas.microsoft.com/office/drawing/2014/main" id="{732C254C-058D-C849-80AF-2EDD3D415356}"/>
              </a:ext>
            </a:extLst>
          </p:cNvPr>
          <p:cNvCxnSpPr/>
          <p:nvPr/>
        </p:nvCxnSpPr>
        <p:spPr bwMode="auto">
          <a:xfrm>
            <a:off x="9107232" y="818826"/>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ACE8EB58-9319-4669-A25A-FF8DAD276B02}"/>
                  </a:ext>
                </a:extLst>
              </p:cNvPr>
              <p:cNvSpPr/>
              <p:nvPr/>
            </p:nvSpPr>
            <p:spPr>
              <a:xfrm>
                <a:off x="405557" y="2611669"/>
                <a:ext cx="11578919" cy="1993238"/>
              </a:xfrm>
              <a:prstGeom prst="rect">
                <a:avLst/>
              </a:prstGeom>
            </p:spPr>
            <p:txBody>
              <a:bodyPr wrap="square">
                <a:spAutoFit/>
              </a:bodyPr>
              <a:lstStyle/>
              <a:p>
                <a:pPr>
                  <a:lnSpc>
                    <a:spcPct val="150000"/>
                  </a:lnSpc>
                </a:pPr>
                <a:r>
                  <a:rPr lang="zh-CN" altLang="en-US" sz="1400" b="1" dirty="0">
                    <a:solidFill>
                      <a:srgbClr val="0072BB"/>
                    </a:solidFill>
                    <a:latin typeface="+mj-ea"/>
                    <a:ea typeface="+mj-ea"/>
                  </a:rPr>
                  <a:t>分享</a:t>
                </a:r>
                <a:endParaRPr lang="en-US" altLang="zh-CN" sz="1400" b="1" dirty="0">
                  <a:solidFill>
                    <a:srgbClr val="0072BB"/>
                  </a:solidFill>
                  <a:latin typeface="+mj-ea"/>
                  <a:ea typeface="+mj-ea"/>
                </a:endParaRPr>
              </a:p>
              <a:p>
                <a:pPr marL="285750" indent="-285750">
                  <a:lnSpc>
                    <a:spcPct val="150000"/>
                  </a:lnSpc>
                  <a:buFont typeface="Arial" panose="020B0604020202020204" pitchFamily="34" charset="0"/>
                  <a:buChar char="•"/>
                </a:pPr>
                <a:r>
                  <a:rPr lang="zh-CN" altLang="en-US" sz="1400" dirty="0">
                    <a:latin typeface="+mj-ea"/>
                    <a:ea typeface="+mj-ea"/>
                  </a:rPr>
                  <a:t>微信广告业务分享</a:t>
                </a:r>
                <a:r>
                  <a:rPr lang="en-US" altLang="zh-CN" sz="1400" dirty="0">
                    <a:latin typeface="+mj-ea"/>
                    <a:ea typeface="+mj-ea"/>
                  </a:rPr>
                  <a:t>-</a:t>
                </a:r>
                <a:r>
                  <a:rPr lang="zh-CN" altLang="en-US" sz="1400" dirty="0">
                    <a:latin typeface="+mj-ea"/>
                    <a:ea typeface="+mj-ea"/>
                  </a:rPr>
                  <a:t>北大新生夏令营</a:t>
                </a:r>
                <a:r>
                  <a:rPr lang="en-US" altLang="zh-CN" sz="1400" dirty="0">
                    <a:latin typeface="+mj-ea"/>
                    <a:ea typeface="+mj-ea"/>
                  </a:rPr>
                  <a:t>(2019.05)</a:t>
                </a:r>
              </a:p>
              <a:p>
                <a:pPr marL="285750" indent="-285750">
                  <a:lnSpc>
                    <a:spcPct val="150000"/>
                  </a:lnSpc>
                  <a:buFont typeface="Arial" panose="020B0604020202020204" pitchFamily="34" charset="0"/>
                  <a:buChar char="•"/>
                </a:pPr>
                <a:r>
                  <a:rPr lang="en-US" altLang="zh-CN" sz="1400" dirty="0">
                    <a:latin typeface="+mj-ea"/>
                    <a:ea typeface="+mj-ea"/>
                  </a:rPr>
                  <a:t>AMS</a:t>
                </a:r>
                <a:r>
                  <a:rPr lang="zh-CN" altLang="en-US" sz="1400" dirty="0">
                    <a:latin typeface="+mj-ea"/>
                    <a:ea typeface="+mj-ea"/>
                  </a:rPr>
                  <a:t>分享：微信流量位后端效果调价优化</a:t>
                </a:r>
                <a:r>
                  <a:rPr lang="en-US" altLang="zh-CN" sz="1400" dirty="0">
                    <a:latin typeface="+mj-ea"/>
                    <a:ea typeface="+mj-ea"/>
                  </a:rPr>
                  <a:t>(2021.06)</a:t>
                </a:r>
              </a:p>
              <a:p>
                <a:pPr marL="285750" indent="-285750">
                  <a:lnSpc>
                    <a:spcPct val="150000"/>
                  </a:lnSpc>
                  <a:buFont typeface="Arial" panose="020B0604020202020204" pitchFamily="34" charset="0"/>
                  <a:buChar char="•"/>
                </a:pPr>
                <a:r>
                  <a:rPr lang="zh-CN" altLang="en-US" sz="1400" dirty="0">
                    <a:latin typeface="+mj-ea"/>
                    <a:ea typeface="+mj-ea"/>
                  </a:rPr>
                  <a:t>部门分享</a:t>
                </a:r>
                <a:r>
                  <a:rPr lang="en-US" altLang="zh-CN" sz="1400" dirty="0">
                    <a:latin typeface="+mj-ea"/>
                    <a:ea typeface="+mj-ea"/>
                  </a:rPr>
                  <a:t>2</a:t>
                </a:r>
                <a:r>
                  <a:rPr lang="zh-CN" altLang="en-US" sz="1400" dirty="0">
                    <a:latin typeface="+mj-ea"/>
                    <a:ea typeface="+mj-ea"/>
                  </a:rPr>
                  <a:t>次：</a:t>
                </a:r>
                <a14:m>
                  <m:oMath xmlns:m="http://schemas.openxmlformats.org/officeDocument/2006/math">
                    <m:r>
                      <a:rPr lang="en-US" altLang="zh-CN" sz="1400" i="1" dirty="0">
                        <a:latin typeface="Cambria Math" panose="02040503050406030204" pitchFamily="18" charset="0"/>
                        <a:ea typeface="+mj-ea"/>
                      </a:rPr>
                      <m:t>𝑜𝐶𝑃𝑀</m:t>
                    </m:r>
                  </m:oMath>
                </a14:m>
                <a:r>
                  <a:rPr lang="zh-CN" altLang="en-US" sz="1400" dirty="0">
                    <a:latin typeface="+mj-ea"/>
                    <a:ea typeface="+mj-ea"/>
                  </a:rPr>
                  <a:t>策略分享</a:t>
                </a:r>
                <a:r>
                  <a:rPr lang="en-US" altLang="zh-CN" sz="1400" dirty="0">
                    <a:latin typeface="+mj-ea"/>
                    <a:ea typeface="+mj-ea"/>
                  </a:rPr>
                  <a:t>-</a:t>
                </a:r>
                <a:r>
                  <a:rPr lang="zh-CN" altLang="en-US" sz="1400" dirty="0">
                    <a:latin typeface="+mj-ea"/>
                    <a:ea typeface="+mj-ea"/>
                  </a:rPr>
                  <a:t>从单目标到双出价</a:t>
                </a:r>
                <a:r>
                  <a:rPr lang="en-US" altLang="zh-CN" sz="1400" dirty="0">
                    <a:latin typeface="+mj-ea"/>
                    <a:ea typeface="+mj-ea"/>
                  </a:rPr>
                  <a:t>(2020.07)</a:t>
                </a:r>
                <a:r>
                  <a:rPr lang="zh-CN" altLang="en-US" sz="1400" dirty="0">
                    <a:latin typeface="+mj-ea"/>
                    <a:ea typeface="+mj-ea"/>
                  </a:rPr>
                  <a:t>、两阶段策略优化及深度优化高潜用户全链路探索</a:t>
                </a:r>
                <a:r>
                  <a:rPr lang="en-US" altLang="zh-CN" sz="1400" dirty="0">
                    <a:latin typeface="+mj-ea"/>
                    <a:ea typeface="+mj-ea"/>
                  </a:rPr>
                  <a:t>(2020.01)</a:t>
                </a:r>
              </a:p>
              <a:p>
                <a:pPr marL="285750" indent="-285750">
                  <a:lnSpc>
                    <a:spcPct val="150000"/>
                  </a:lnSpc>
                  <a:buFont typeface="Arial" panose="020B0604020202020204" pitchFamily="34" charset="0"/>
                  <a:buChar char="•"/>
                </a:pPr>
                <a:r>
                  <a:rPr lang="zh-CN" altLang="en-US" sz="1400" dirty="0">
                    <a:latin typeface="+mj-ea"/>
                    <a:ea typeface="+mj-ea"/>
                  </a:rPr>
                  <a:t>中心分享</a:t>
                </a:r>
                <a:r>
                  <a:rPr lang="en-US" altLang="zh-CN" sz="1400" dirty="0">
                    <a:latin typeface="+mj-ea"/>
                    <a:ea typeface="+mj-ea"/>
                  </a:rPr>
                  <a:t>3</a:t>
                </a:r>
                <a:r>
                  <a:rPr lang="zh-CN" altLang="en-US" sz="1400" dirty="0">
                    <a:latin typeface="+mj-ea"/>
                    <a:ea typeface="+mj-ea"/>
                  </a:rPr>
                  <a:t>次：双出价次留策略优化</a:t>
                </a:r>
                <a:r>
                  <a:rPr lang="en-US" altLang="zh-CN" sz="1400" dirty="0">
                    <a:latin typeface="+mj-ea"/>
                    <a:ea typeface="+mj-ea"/>
                  </a:rPr>
                  <a:t>(2020.10)</a:t>
                </a:r>
                <a:r>
                  <a:rPr lang="zh-CN" altLang="en-US" sz="1400" dirty="0">
                    <a:latin typeface="+mj-ea"/>
                    <a:ea typeface="+mj-ea"/>
                  </a:rPr>
                  <a:t>、</a:t>
                </a:r>
                <a14:m>
                  <m:oMath xmlns:m="http://schemas.openxmlformats.org/officeDocument/2006/math">
                    <m:r>
                      <a:rPr lang="en-US" altLang="zh-CN" sz="1400" i="1" dirty="0">
                        <a:latin typeface="Cambria Math" panose="02040503050406030204" pitchFamily="18" charset="0"/>
                        <a:ea typeface="+mj-ea"/>
                      </a:rPr>
                      <m:t>𝑜𝐶𝑃𝑀</m:t>
                    </m:r>
                  </m:oMath>
                </a14:m>
                <a:r>
                  <a:rPr lang="zh-CN" altLang="en-US" sz="1400" dirty="0">
                    <a:latin typeface="+mj-ea"/>
                    <a:ea typeface="+mj-ea"/>
                  </a:rPr>
                  <a:t>实时数据架构改进</a:t>
                </a:r>
                <a:r>
                  <a:rPr lang="en-US" altLang="zh-CN" sz="1400" dirty="0">
                    <a:latin typeface="+mj-ea"/>
                    <a:ea typeface="+mj-ea"/>
                  </a:rPr>
                  <a:t>(2020.05)</a:t>
                </a:r>
                <a:r>
                  <a:rPr lang="zh-CN" altLang="en-US" sz="1400" dirty="0">
                    <a:latin typeface="+mj-ea"/>
                    <a:ea typeface="+mj-ea"/>
                  </a:rPr>
                  <a:t>、强化学习及在智能调价上的尝试</a:t>
                </a:r>
                <a:r>
                  <a:rPr lang="en-US" altLang="zh-CN" sz="1400" dirty="0">
                    <a:latin typeface="+mj-ea"/>
                    <a:ea typeface="+mj-ea"/>
                  </a:rPr>
                  <a:t>(2019.09)</a:t>
                </a:r>
              </a:p>
              <a:p>
                <a:pPr marL="285750" indent="-285750">
                  <a:lnSpc>
                    <a:spcPct val="150000"/>
                  </a:lnSpc>
                  <a:buFont typeface="Arial" panose="020B0604020202020204" pitchFamily="34" charset="0"/>
                  <a:buChar char="•"/>
                </a:pPr>
                <a:r>
                  <a:rPr lang="zh-CN" altLang="en-US" sz="1400" dirty="0">
                    <a:latin typeface="+mj-ea"/>
                    <a:ea typeface="+mj-ea"/>
                  </a:rPr>
                  <a:t>沉淀技术文档：智能调价、次留优化、微信流量位系统加强等</a:t>
                </a:r>
                <a:endParaRPr lang="en-US" altLang="zh-CN" sz="1400" dirty="0">
                  <a:latin typeface="+mj-ea"/>
                  <a:ea typeface="+mj-ea"/>
                </a:endParaRPr>
              </a:p>
            </p:txBody>
          </p:sp>
        </mc:Choice>
        <mc:Fallback xmlns="">
          <p:sp>
            <p:nvSpPr>
              <p:cNvPr id="15" name="矩形 14">
                <a:extLst>
                  <a:ext uri="{FF2B5EF4-FFF2-40B4-BE49-F238E27FC236}">
                    <a16:creationId xmlns:a16="http://schemas.microsoft.com/office/drawing/2014/main" id="{ACE8EB58-9319-4669-A25A-FF8DAD276B02}"/>
                  </a:ext>
                </a:extLst>
              </p:cNvPr>
              <p:cNvSpPr>
                <a:spLocks noRot="1" noChangeAspect="1" noMove="1" noResize="1" noEditPoints="1" noAdjustHandles="1" noChangeArrowheads="1" noChangeShapeType="1" noTextEdit="1"/>
              </p:cNvSpPr>
              <p:nvPr/>
            </p:nvSpPr>
            <p:spPr>
              <a:xfrm>
                <a:off x="405557" y="2611669"/>
                <a:ext cx="11578919" cy="1993238"/>
              </a:xfrm>
              <a:prstGeom prst="rect">
                <a:avLst/>
              </a:prstGeom>
              <a:blipFill>
                <a:blip r:embed="rId3"/>
                <a:stretch>
                  <a:fillRect l="-158" b="-24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04AC635D-1191-43A5-A196-2488732EB35C}"/>
                  </a:ext>
                </a:extLst>
              </p:cNvPr>
              <p:cNvSpPr/>
              <p:nvPr/>
            </p:nvSpPr>
            <p:spPr>
              <a:xfrm>
                <a:off x="375089" y="4877747"/>
                <a:ext cx="10514646" cy="1384995"/>
              </a:xfrm>
              <a:prstGeom prst="rect">
                <a:avLst/>
              </a:prstGeom>
            </p:spPr>
            <p:txBody>
              <a:bodyPr wrap="square">
                <a:spAutoFit/>
              </a:bodyPr>
              <a:lstStyle/>
              <a:p>
                <a:pPr>
                  <a:lnSpc>
                    <a:spcPct val="150000"/>
                  </a:lnSpc>
                </a:pPr>
                <a:r>
                  <a:rPr lang="zh-CN" altLang="en-US" sz="1400" b="1" dirty="0">
                    <a:solidFill>
                      <a:srgbClr val="0072BB"/>
                    </a:solidFill>
                    <a:latin typeface="+mj-ea"/>
                    <a:ea typeface="+mj-ea"/>
                  </a:rPr>
                  <a:t>人才培养</a:t>
                </a:r>
                <a:endParaRPr lang="en-US" altLang="zh-CN" sz="1400" b="1" dirty="0">
                  <a:solidFill>
                    <a:srgbClr val="0072BB"/>
                  </a:solidFill>
                  <a:latin typeface="+mj-ea"/>
                  <a:ea typeface="+mj-ea"/>
                </a:endParaRPr>
              </a:p>
              <a:p>
                <a:pPr marL="285750" indent="-285750">
                  <a:lnSpc>
                    <a:spcPct val="150000"/>
                  </a:lnSpc>
                  <a:buFont typeface="Arial" panose="020B0604020202020204" pitchFamily="34" charset="0"/>
                  <a:buChar char="•"/>
                </a:pPr>
                <a:r>
                  <a:rPr lang="zh-CN" altLang="en-US" sz="1400" dirty="0">
                    <a:latin typeface="+mj-ea"/>
                    <a:ea typeface="+mj-ea"/>
                  </a:rPr>
                  <a:t>培养指导正式员工</a:t>
                </a:r>
                <a14:m>
                  <m:oMath xmlns:m="http://schemas.openxmlformats.org/officeDocument/2006/math">
                    <m:r>
                      <a:rPr lang="en-US" altLang="zh-CN" sz="1400" i="1" dirty="0">
                        <a:latin typeface="Cambria Math" panose="02040503050406030204" pitchFamily="18" charset="0"/>
                        <a:ea typeface="+mj-ea"/>
                      </a:rPr>
                      <m:t>𝑓𝑦𝑚𝑎𝑛𝑧h𝑒𝑛𝑔</m:t>
                    </m:r>
                    <m:r>
                      <a:rPr lang="en-US" altLang="zh-CN" sz="1400" i="1" dirty="0">
                        <a:latin typeface="Cambria Math" panose="02040503050406030204" pitchFamily="18" charset="0"/>
                        <a:ea typeface="+mj-ea"/>
                      </a:rPr>
                      <m:t>, </m:t>
                    </m:r>
                    <m:r>
                      <a:rPr lang="en-US" altLang="zh-CN" sz="1400" i="1" dirty="0">
                        <a:latin typeface="Cambria Math" panose="02040503050406030204" pitchFamily="18" charset="0"/>
                        <a:ea typeface="+mj-ea"/>
                      </a:rPr>
                      <m:t>𝑣𝑖𝑛𝑐𝑒𝑛𝑡𝑠𝑥𝑢</m:t>
                    </m:r>
                    <m:r>
                      <a:rPr lang="en-US" altLang="zh-CN" sz="1400" b="0" i="1" dirty="0" smtClean="0">
                        <a:latin typeface="Cambria Math" panose="02040503050406030204" pitchFamily="18" charset="0"/>
                        <a:ea typeface="+mj-ea"/>
                      </a:rPr>
                      <m:t>,</m:t>
                    </m:r>
                    <m:r>
                      <a:rPr lang="en-US" altLang="zh-CN" sz="1400" b="0" i="1" dirty="0" smtClean="0">
                        <a:latin typeface="Cambria Math" panose="02040503050406030204" pitchFamily="18" charset="0"/>
                        <a:ea typeface="+mj-ea"/>
                      </a:rPr>
                      <m:t>𝑡𝑒𝑟𝑠𝑒𝑤𝑎𝑛𝑔</m:t>
                    </m:r>
                    <m:r>
                      <a:rPr lang="en-US" altLang="zh-CN" sz="1400" i="1" dirty="0">
                        <a:latin typeface="Cambria Math" panose="02040503050406030204" pitchFamily="18" charset="0"/>
                        <a:ea typeface="+mj-ea"/>
                      </a:rPr>
                      <m:t>,</m:t>
                    </m:r>
                    <m:r>
                      <a:rPr lang="en-US" altLang="zh-CN" sz="1400" i="1" dirty="0">
                        <a:latin typeface="Cambria Math" panose="02040503050406030204" pitchFamily="18" charset="0"/>
                        <a:ea typeface="+mj-ea"/>
                      </a:rPr>
                      <m:t>𝑖𝑧𝑐𝑧𝑧h𝑎𝑛𝑔</m:t>
                    </m:r>
                  </m:oMath>
                </a14:m>
                <a:endParaRPr lang="en-US" altLang="zh-CN" sz="1400" dirty="0">
                  <a:latin typeface="+mj-ea"/>
                  <a:ea typeface="+mj-ea"/>
                </a:endParaRPr>
              </a:p>
              <a:p>
                <a:pPr>
                  <a:lnSpc>
                    <a:spcPct val="150000"/>
                  </a:lnSpc>
                </a:pPr>
                <a:r>
                  <a:rPr lang="en-US" altLang="zh-CN" sz="1400" dirty="0">
                    <a:latin typeface="+mj-ea"/>
                    <a:ea typeface="+mj-ea"/>
                  </a:rPr>
                  <a:t>     </a:t>
                </a:r>
                <a:r>
                  <a:rPr lang="zh-CN" altLang="en-US" sz="1400" dirty="0">
                    <a:latin typeface="+mj-ea"/>
                    <a:ea typeface="+mj-ea"/>
                  </a:rPr>
                  <a:t>实习生</a:t>
                </a:r>
                <a14:m>
                  <m:oMath xmlns:m="http://schemas.openxmlformats.org/officeDocument/2006/math">
                    <m:r>
                      <a:rPr lang="en-US" altLang="zh-CN" sz="1400" i="1" dirty="0">
                        <a:latin typeface="Cambria Math" panose="02040503050406030204" pitchFamily="18" charset="0"/>
                        <a:ea typeface="+mj-ea"/>
                      </a:rPr>
                      <m:t>𝑗𝑒𝑛𝑛𝑖𝑐𝑎𝑙𝑖</m:t>
                    </m:r>
                    <m:r>
                      <a:rPr lang="en-US" altLang="zh-CN" sz="1400" i="1" dirty="0">
                        <a:latin typeface="Cambria Math" panose="02040503050406030204" pitchFamily="18" charset="0"/>
                        <a:ea typeface="+mj-ea"/>
                      </a:rPr>
                      <m:t>, </m:t>
                    </m:r>
                    <m:r>
                      <a:rPr lang="en-US" altLang="zh-CN" sz="1400" i="1" dirty="0" err="1">
                        <a:latin typeface="Cambria Math" panose="02040503050406030204" pitchFamily="18" charset="0"/>
                        <a:ea typeface="+mj-ea"/>
                      </a:rPr>
                      <m:t>𝑟𝑜𝑔𝑒𝑟𝑑𝑤𝑎𝑛𝑔</m:t>
                    </m:r>
                    <m:r>
                      <a:rPr lang="en-US" altLang="zh-CN" sz="1400" b="0" i="1" dirty="0" smtClean="0">
                        <a:latin typeface="Cambria Math" panose="02040503050406030204" pitchFamily="18" charset="0"/>
                        <a:ea typeface="+mj-ea"/>
                      </a:rPr>
                      <m:t>,</m:t>
                    </m:r>
                    <m:r>
                      <a:rPr lang="en-US" altLang="zh-CN" sz="1400" b="0" i="1" dirty="0" smtClean="0">
                        <a:latin typeface="Cambria Math" panose="02040503050406030204" pitchFamily="18" charset="0"/>
                        <a:ea typeface="+mj-ea"/>
                      </a:rPr>
                      <m:t>𝑗𝑜𝑒𝑧𝑞𝑙𝑖</m:t>
                    </m:r>
                  </m:oMath>
                </a14:m>
                <a:endParaRPr lang="en-US" altLang="zh-CN" sz="1400" dirty="0">
                  <a:latin typeface="+mj-ea"/>
                  <a:ea typeface="+mj-ea"/>
                </a:endParaRPr>
              </a:p>
              <a:p>
                <a:pPr marL="285750" indent="-285750">
                  <a:lnSpc>
                    <a:spcPct val="150000"/>
                  </a:lnSpc>
                  <a:buFont typeface="Arial" panose="020B0604020202020204" pitchFamily="34" charset="0"/>
                  <a:buChar char="•"/>
                </a:pPr>
                <a:r>
                  <a:rPr lang="zh-CN" altLang="en-US" sz="1400" dirty="0">
                    <a:latin typeface="+mj-ea"/>
                    <a:ea typeface="+mj-ea"/>
                  </a:rPr>
                  <a:t>面试官：面试</a:t>
                </a:r>
                <a:r>
                  <a:rPr lang="en-US" altLang="zh-CN" sz="1400" dirty="0">
                    <a:latin typeface="+mj-ea"/>
                    <a:ea typeface="+mj-ea"/>
                  </a:rPr>
                  <a:t>10+</a:t>
                </a:r>
              </a:p>
            </p:txBody>
          </p:sp>
        </mc:Choice>
        <mc:Fallback xmlns="">
          <p:sp>
            <p:nvSpPr>
              <p:cNvPr id="19" name="矩形 18">
                <a:extLst>
                  <a:ext uri="{FF2B5EF4-FFF2-40B4-BE49-F238E27FC236}">
                    <a16:creationId xmlns:a16="http://schemas.microsoft.com/office/drawing/2014/main" id="{04AC635D-1191-43A5-A196-2488732EB35C}"/>
                  </a:ext>
                </a:extLst>
              </p:cNvPr>
              <p:cNvSpPr>
                <a:spLocks noRot="1" noChangeAspect="1" noMove="1" noResize="1" noEditPoints="1" noAdjustHandles="1" noChangeArrowheads="1" noChangeShapeType="1" noTextEdit="1"/>
              </p:cNvSpPr>
              <p:nvPr/>
            </p:nvSpPr>
            <p:spPr>
              <a:xfrm>
                <a:off x="375089" y="4877747"/>
                <a:ext cx="10514646" cy="1384995"/>
              </a:xfrm>
              <a:prstGeom prst="rect">
                <a:avLst/>
              </a:prstGeom>
              <a:blipFill>
                <a:blip r:embed="rId4"/>
                <a:stretch>
                  <a:fillRect l="-174" b="-1322"/>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3F812492-0265-431C-BF48-D6349A701684}"/>
              </a:ext>
            </a:extLst>
          </p:cNvPr>
          <p:cNvSpPr/>
          <p:nvPr/>
        </p:nvSpPr>
        <p:spPr>
          <a:xfrm>
            <a:off x="409602" y="1211722"/>
            <a:ext cx="10514646" cy="1023742"/>
          </a:xfrm>
          <a:prstGeom prst="rect">
            <a:avLst/>
          </a:prstGeom>
        </p:spPr>
        <p:txBody>
          <a:bodyPr wrap="square">
            <a:spAutoFit/>
          </a:bodyPr>
          <a:lstStyle/>
          <a:p>
            <a:pPr>
              <a:lnSpc>
                <a:spcPct val="150000"/>
              </a:lnSpc>
            </a:pPr>
            <a:r>
              <a:rPr lang="zh-CN" altLang="en-US" sz="1400" b="1" dirty="0">
                <a:solidFill>
                  <a:srgbClr val="0072BB"/>
                </a:solidFill>
                <a:latin typeface="+mj-ea"/>
                <a:ea typeface="+mj-ea"/>
              </a:rPr>
              <a:t>奖励</a:t>
            </a:r>
            <a:endParaRPr lang="en-US" altLang="zh-CN" sz="1400" b="1" dirty="0">
              <a:solidFill>
                <a:srgbClr val="0072BB"/>
              </a:solidFill>
              <a:latin typeface="+mj-ea"/>
              <a:ea typeface="+mj-ea"/>
            </a:endParaRPr>
          </a:p>
          <a:p>
            <a:pPr marL="285750" indent="-285750">
              <a:lnSpc>
                <a:spcPct val="150000"/>
              </a:lnSpc>
              <a:buFont typeface="Arial" panose="020B0604020202020204" pitchFamily="34" charset="0"/>
              <a:buChar char="•"/>
            </a:pPr>
            <a:r>
              <a:rPr lang="en-US" altLang="zh-CN" sz="1400" dirty="0">
                <a:latin typeface="+mj-ea"/>
                <a:ea typeface="+mj-ea"/>
              </a:rPr>
              <a:t>1</a:t>
            </a:r>
            <a:r>
              <a:rPr lang="zh-CN" altLang="en-US" sz="1400" dirty="0">
                <a:latin typeface="+mj-ea"/>
                <a:ea typeface="+mj-ea"/>
              </a:rPr>
              <a:t>次五星员工</a:t>
            </a:r>
            <a:r>
              <a:rPr lang="en-US" altLang="zh-CN" sz="1400" dirty="0">
                <a:latin typeface="+mj-ea"/>
                <a:ea typeface="+mj-ea"/>
              </a:rPr>
              <a:t>(2021H1)</a:t>
            </a:r>
            <a:r>
              <a:rPr lang="zh-CN" altLang="en-US" sz="1400" dirty="0">
                <a:latin typeface="+mj-ea"/>
                <a:ea typeface="+mj-ea"/>
              </a:rPr>
              <a:t>、</a:t>
            </a:r>
            <a:r>
              <a:rPr lang="en-US" altLang="zh-CN" sz="1400" dirty="0">
                <a:latin typeface="+mj-ea"/>
                <a:ea typeface="+mj-ea"/>
              </a:rPr>
              <a:t>4</a:t>
            </a:r>
            <a:r>
              <a:rPr lang="zh-CN" altLang="en-US" sz="1400" dirty="0">
                <a:latin typeface="+mj-ea"/>
                <a:ea typeface="+mj-ea"/>
              </a:rPr>
              <a:t>次四星员工</a:t>
            </a:r>
            <a:r>
              <a:rPr lang="en-US" altLang="zh-CN" sz="1400" dirty="0">
                <a:latin typeface="+mj-ea"/>
                <a:ea typeface="+mj-ea"/>
              </a:rPr>
              <a:t>(2020H1</a:t>
            </a:r>
            <a:r>
              <a:rPr lang="zh-CN" altLang="en-US" sz="1400" dirty="0">
                <a:latin typeface="+mj-ea"/>
                <a:ea typeface="+mj-ea"/>
              </a:rPr>
              <a:t>、</a:t>
            </a:r>
            <a:r>
              <a:rPr lang="en-US" altLang="zh-CN" sz="1400" dirty="0">
                <a:latin typeface="+mj-ea"/>
                <a:ea typeface="+mj-ea"/>
              </a:rPr>
              <a:t>2019H2</a:t>
            </a:r>
            <a:r>
              <a:rPr lang="zh-CN" altLang="en-US" sz="1400" dirty="0">
                <a:latin typeface="+mj-ea"/>
                <a:ea typeface="+mj-ea"/>
              </a:rPr>
              <a:t>、</a:t>
            </a:r>
            <a:r>
              <a:rPr lang="en-US" altLang="zh-CN" sz="1400" dirty="0">
                <a:latin typeface="+mj-ea"/>
                <a:ea typeface="+mj-ea"/>
              </a:rPr>
              <a:t>2018H2</a:t>
            </a:r>
            <a:r>
              <a:rPr lang="zh-CN" altLang="en-US" sz="1400" dirty="0">
                <a:latin typeface="+mj-ea"/>
                <a:ea typeface="+mj-ea"/>
              </a:rPr>
              <a:t>、</a:t>
            </a:r>
            <a:r>
              <a:rPr lang="en-US" altLang="zh-CN" sz="1400" dirty="0">
                <a:latin typeface="+mj-ea"/>
                <a:ea typeface="+mj-ea"/>
              </a:rPr>
              <a:t>2018H1)</a:t>
            </a:r>
            <a:r>
              <a:rPr lang="zh-CN" altLang="en-US" sz="1400" dirty="0">
                <a:latin typeface="+mj-ea"/>
                <a:ea typeface="+mj-ea"/>
              </a:rPr>
              <a:t>、</a:t>
            </a:r>
            <a:r>
              <a:rPr lang="en-US" altLang="zh-CN" sz="1400" dirty="0">
                <a:latin typeface="+mj-ea"/>
                <a:ea typeface="+mj-ea"/>
              </a:rPr>
              <a:t>SPA</a:t>
            </a:r>
            <a:r>
              <a:rPr lang="zh-CN" altLang="en-US" sz="1400" dirty="0">
                <a:latin typeface="+mj-ea"/>
                <a:ea typeface="+mj-ea"/>
              </a:rPr>
              <a:t> </a:t>
            </a:r>
            <a:r>
              <a:rPr lang="en-US" altLang="zh-CN" sz="1400" dirty="0">
                <a:latin typeface="+mj-ea"/>
                <a:ea typeface="+mj-ea"/>
              </a:rPr>
              <a:t>GM</a:t>
            </a:r>
            <a:r>
              <a:rPr lang="zh-CN" altLang="en-US" sz="1400" dirty="0">
                <a:latin typeface="+mj-ea"/>
                <a:ea typeface="+mj-ea"/>
              </a:rPr>
              <a:t>闪电奖</a:t>
            </a:r>
            <a:r>
              <a:rPr lang="en-US" altLang="zh-CN" sz="1400" dirty="0">
                <a:latin typeface="+mj-ea"/>
                <a:ea typeface="+mj-ea"/>
              </a:rPr>
              <a:t>(2018H1)</a:t>
            </a:r>
          </a:p>
          <a:p>
            <a:pPr marL="285750" indent="-285750">
              <a:lnSpc>
                <a:spcPct val="150000"/>
              </a:lnSpc>
              <a:buFont typeface="Arial" panose="020B0604020202020204" pitchFamily="34" charset="0"/>
              <a:buChar char="•"/>
            </a:pPr>
            <a:r>
              <a:rPr lang="zh-CN" altLang="en-US" sz="1400" dirty="0">
                <a:latin typeface="+mj-ea"/>
                <a:ea typeface="+mj-ea"/>
              </a:rPr>
              <a:t>公司级技术突破奖，公司级卓越研发奖</a:t>
            </a:r>
            <a:endParaRPr lang="en-US" altLang="zh-CN" sz="1400" dirty="0">
              <a:latin typeface="+mj-ea"/>
            </a:endParaRPr>
          </a:p>
        </p:txBody>
      </p:sp>
    </p:spTree>
    <p:extLst>
      <p:ext uri="{BB962C8B-B14F-4D97-AF65-F5344CB8AC3E}">
        <p14:creationId xmlns:p14="http://schemas.microsoft.com/office/powerpoint/2010/main" val="1812785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 y="0"/>
            <a:ext cx="12180888"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23" name="Picture 3" descr="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20" y="261938"/>
            <a:ext cx="1223963"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7" name="Text Box 5"/>
          <p:cNvSpPr txBox="1">
            <a:spLocks noChangeArrowheads="1"/>
          </p:cNvSpPr>
          <p:nvPr/>
        </p:nvSpPr>
        <p:spPr bwMode="auto">
          <a:xfrm>
            <a:off x="8990" y="2684634"/>
            <a:ext cx="12184063"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gn="ctr">
              <a:spcBef>
                <a:spcPct val="0"/>
              </a:spcBef>
              <a:buFont typeface="Arial" panose="020B0604020202020204" pitchFamily="34" charset="0"/>
              <a:buNone/>
            </a:pPr>
            <a:r>
              <a:rPr lang="zh-CN" altLang="zh-CN" sz="4400" dirty="0">
                <a:solidFill>
                  <a:schemeClr val="bg1"/>
                </a:solidFill>
                <a:latin typeface="Arial" panose="020B0604020202020204" pitchFamily="34" charset="0"/>
              </a:rPr>
              <a:t>谢谢聆听</a:t>
            </a:r>
            <a:r>
              <a:rPr lang="zh-CN" altLang="en-US" sz="4400" dirty="0">
                <a:solidFill>
                  <a:schemeClr val="bg1"/>
                </a:solidFill>
                <a:latin typeface="Arial" panose="020B0604020202020204" pitchFamily="34" charset="0"/>
              </a:rPr>
              <a:t>，请指正</a:t>
            </a:r>
            <a:endParaRPr lang="zh-CN" altLang="zh-CN" sz="4400" dirty="0">
              <a:solidFill>
                <a:schemeClr val="bg1"/>
              </a:solidFill>
              <a:latin typeface="Arial" panose="020B0604020202020204" pitchFamily="34" charset="0"/>
            </a:endParaRPr>
          </a:p>
        </p:txBody>
      </p:sp>
      <p:sp>
        <p:nvSpPr>
          <p:cNvPr id="10" name="Text Box 4"/>
          <p:cNvSpPr txBox="1">
            <a:spLocks noChangeArrowheads="1"/>
          </p:cNvSpPr>
          <p:nvPr/>
        </p:nvSpPr>
        <p:spPr bwMode="auto">
          <a:xfrm>
            <a:off x="10275608" y="112912"/>
            <a:ext cx="18309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gn="ctr">
              <a:spcBef>
                <a:spcPct val="0"/>
              </a:spcBef>
              <a:buFont typeface="Arial" panose="020B0604020202020204" pitchFamily="34" charset="0"/>
              <a:buNone/>
            </a:pPr>
            <a:r>
              <a:rPr lang="en-US" altLang="zh-CN" sz="1400" dirty="0">
                <a:solidFill>
                  <a:schemeClr val="bg1"/>
                </a:solidFill>
                <a:latin typeface="微软雅黑" panose="020B0503020204020204" pitchFamily="34" charset="-122"/>
              </a:rPr>
              <a:t>CDG</a:t>
            </a:r>
            <a:r>
              <a:rPr lang="zh-CN" altLang="en-US" sz="1400" dirty="0">
                <a:solidFill>
                  <a:schemeClr val="bg1"/>
                </a:solidFill>
                <a:latin typeface="微软雅黑" panose="020B0503020204020204" pitchFamily="34" charset="-122"/>
              </a:rPr>
              <a:t>企业发展事业群</a:t>
            </a:r>
            <a:endParaRPr lang="zh-CN" altLang="zh-CN" sz="1400" dirty="0">
              <a:solidFill>
                <a:schemeClr val="bg1"/>
              </a:solidFill>
              <a:latin typeface="微软雅黑" panose="020B0503020204020204" pitchFamily="34" charset="-122"/>
            </a:endParaRPr>
          </a:p>
        </p:txBody>
      </p:sp>
      <p:pic>
        <p:nvPicPr>
          <p:cNvPr id="11" name="图片 1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28261" b="79130" l="2529" r="19250"/>
                    </a14:imgEffect>
                  </a14:imgLayer>
                </a14:imgProps>
              </a:ext>
              <a:ext uri="{28A0092B-C50C-407E-A947-70E740481C1C}">
                <a14:useLocalDpi xmlns:a14="http://schemas.microsoft.com/office/drawing/2010/main" val="0"/>
              </a:ext>
            </a:extLst>
          </a:blip>
          <a:srcRect l="1835" t="25353" r="79670" b="17137"/>
          <a:stretch/>
        </p:blipFill>
        <p:spPr>
          <a:xfrm>
            <a:off x="9940942" y="66717"/>
            <a:ext cx="334666" cy="39044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7A7F559-664D-EE4B-9554-FC90DC278173}"/>
              </a:ext>
            </a:extLst>
          </p:cNvPr>
          <p:cNvSpPr txBox="1"/>
          <p:nvPr/>
        </p:nvSpPr>
        <p:spPr>
          <a:xfrm>
            <a:off x="154113" y="277402"/>
            <a:ext cx="6501758" cy="523220"/>
          </a:xfrm>
          <a:prstGeom prst="rect">
            <a:avLst/>
          </a:prstGeom>
          <a:noFill/>
        </p:spPr>
        <p:txBody>
          <a:bodyPr wrap="square" rtlCol="0">
            <a:spAutoFit/>
          </a:bodyPr>
          <a:lstStyle/>
          <a:p>
            <a:r>
              <a:rPr kumimoji="1" lang="zh-CN" altLang="en-US" sz="2800" b="1" dirty="0">
                <a:latin typeface="+mj-ea"/>
                <a:ea typeface="+mj-ea"/>
              </a:rPr>
              <a:t>附录</a:t>
            </a:r>
            <a:r>
              <a:rPr kumimoji="1" lang="en-US" altLang="zh-CN" sz="2800" b="1" dirty="0">
                <a:latin typeface="+mj-ea"/>
                <a:ea typeface="+mj-ea"/>
              </a:rPr>
              <a:t>1</a:t>
            </a:r>
            <a:r>
              <a:rPr kumimoji="1" lang="zh-CN" altLang="en-US" sz="2800" b="1" dirty="0">
                <a:latin typeface="+mj-ea"/>
                <a:ea typeface="+mj-ea"/>
              </a:rPr>
              <a:t>：扣费维度风控策略</a:t>
            </a:r>
          </a:p>
        </p:txBody>
      </p:sp>
      <p:cxnSp>
        <p:nvCxnSpPr>
          <p:cNvPr id="11" name="直接连接符 3">
            <a:extLst>
              <a:ext uri="{FF2B5EF4-FFF2-40B4-BE49-F238E27FC236}">
                <a16:creationId xmlns:a16="http://schemas.microsoft.com/office/drawing/2014/main" id="{1DFEBCB8-4B81-0F49-910C-811F60B53DBF}"/>
              </a:ext>
            </a:extLst>
          </p:cNvPr>
          <p:cNvCxnSpPr/>
          <p:nvPr/>
        </p:nvCxnSpPr>
        <p:spPr bwMode="auto">
          <a:xfrm>
            <a:off x="0" y="818826"/>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4">
            <a:extLst>
              <a:ext uri="{FF2B5EF4-FFF2-40B4-BE49-F238E27FC236}">
                <a16:creationId xmlns:a16="http://schemas.microsoft.com/office/drawing/2014/main" id="{6F658C44-7259-5144-96CD-2E1638CF1086}"/>
              </a:ext>
            </a:extLst>
          </p:cNvPr>
          <p:cNvCxnSpPr/>
          <p:nvPr/>
        </p:nvCxnSpPr>
        <p:spPr bwMode="auto">
          <a:xfrm>
            <a:off x="6047232" y="818826"/>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5">
            <a:extLst>
              <a:ext uri="{FF2B5EF4-FFF2-40B4-BE49-F238E27FC236}">
                <a16:creationId xmlns:a16="http://schemas.microsoft.com/office/drawing/2014/main" id="{FDC986FE-069D-1A4B-9F3A-E47DE067CEE5}"/>
              </a:ext>
            </a:extLst>
          </p:cNvPr>
          <p:cNvCxnSpPr/>
          <p:nvPr/>
        </p:nvCxnSpPr>
        <p:spPr bwMode="auto">
          <a:xfrm>
            <a:off x="3060000" y="818826"/>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6">
            <a:extLst>
              <a:ext uri="{FF2B5EF4-FFF2-40B4-BE49-F238E27FC236}">
                <a16:creationId xmlns:a16="http://schemas.microsoft.com/office/drawing/2014/main" id="{732C254C-058D-C849-80AF-2EDD3D415356}"/>
              </a:ext>
            </a:extLst>
          </p:cNvPr>
          <p:cNvCxnSpPr/>
          <p:nvPr/>
        </p:nvCxnSpPr>
        <p:spPr bwMode="auto">
          <a:xfrm>
            <a:off x="9107232" y="818826"/>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5B5AF22-1F65-476A-9880-19909ADB2AB1}"/>
                  </a:ext>
                </a:extLst>
              </p:cNvPr>
              <p:cNvSpPr txBox="1"/>
              <p:nvPr/>
            </p:nvSpPr>
            <p:spPr>
              <a:xfrm>
                <a:off x="331647" y="863829"/>
                <a:ext cx="11464220" cy="574259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600" b="1" dirty="0">
                    <a:latin typeface="+mj-ea"/>
                    <a:ea typeface="+mj-ea"/>
                  </a:rPr>
                  <a:t>修正目标</a:t>
                </a:r>
                <a:r>
                  <a:rPr kumimoji="1" lang="zh-CN" altLang="en-US" sz="1600" dirty="0">
                    <a:latin typeface="+mj-ea"/>
                    <a:ea typeface="+mj-ea"/>
                  </a:rPr>
                  <a:t>：在可预期的</a:t>
                </a:r>
                <a:r>
                  <a:rPr kumimoji="1" lang="en-US" altLang="zh-CN" sz="1600" dirty="0">
                    <a:latin typeface="+mj-ea"/>
                    <a:ea typeface="+mj-ea"/>
                  </a:rPr>
                  <a:t>t</a:t>
                </a:r>
                <a:r>
                  <a:rPr kumimoji="1" lang="zh-CN" altLang="en-US" sz="1600" dirty="0">
                    <a:latin typeface="+mj-ea"/>
                    <a:ea typeface="+mj-ea"/>
                  </a:rPr>
                  <a:t>分钟内修复</a:t>
                </a:r>
                <a14:m>
                  <m:oMath xmlns:m="http://schemas.openxmlformats.org/officeDocument/2006/math">
                    <m:r>
                      <a:rPr kumimoji="1" lang="en-US" altLang="zh-CN" sz="1600" i="1" dirty="0" smtClean="0">
                        <a:latin typeface="Cambria Math" panose="02040503050406030204" pitchFamily="18" charset="0"/>
                        <a:ea typeface="+mj-ea"/>
                      </a:rPr>
                      <m:t>𝑜𝐶𝑃𝑀</m:t>
                    </m:r>
                    <m:r>
                      <a:rPr kumimoji="1" lang="zh-CN" altLang="en-US" sz="1600" i="1" dirty="0" smtClean="0">
                        <a:latin typeface="Cambria Math" panose="02040503050406030204" pitchFamily="18" charset="0"/>
                        <a:ea typeface="+mj-ea"/>
                      </a:rPr>
                      <m:t>广告</m:t>
                    </m:r>
                    <m:r>
                      <a:rPr kumimoji="1" lang="en-US" altLang="zh-CN" sz="1600" i="1" dirty="0" smtClean="0">
                        <a:latin typeface="Cambria Math" panose="02040503050406030204" pitchFamily="18" charset="0"/>
                        <a:ea typeface="+mj-ea"/>
                      </a:rPr>
                      <m:t>𝑘</m:t>
                    </m:r>
                  </m:oMath>
                </a14:m>
                <a:r>
                  <a:rPr kumimoji="1" lang="zh-CN" altLang="en-US" sz="1600" dirty="0">
                    <a:latin typeface="+mj-ea"/>
                    <a:ea typeface="+mj-ea"/>
                  </a:rPr>
                  <a:t>的历史成本偏差</a:t>
                </a:r>
                <a14:m>
                  <m:oMath xmlns:m="http://schemas.openxmlformats.org/officeDocument/2006/math">
                    <m:sSub>
                      <m:sSubPr>
                        <m:ctrlPr>
                          <a:rPr kumimoji="1" lang="en-US" altLang="zh-CN" sz="1600" i="1" dirty="0" smtClean="0">
                            <a:latin typeface="Cambria Math" panose="02040503050406030204" pitchFamily="18" charset="0"/>
                            <a:ea typeface="+mj-ea"/>
                          </a:rPr>
                        </m:ctrlPr>
                      </m:sSubPr>
                      <m:e>
                        <m:r>
                          <a:rPr kumimoji="1" lang="en-US" altLang="zh-CN" sz="1600" b="0" i="1" dirty="0" smtClean="0">
                            <a:latin typeface="Cambria Math" panose="02040503050406030204" pitchFamily="18" charset="0"/>
                            <a:ea typeface="+mj-ea"/>
                          </a:rPr>
                          <m:t>𝑐𝑜𝑠𝑡</m:t>
                        </m:r>
                      </m:e>
                      <m:sub>
                        <m:r>
                          <a:rPr kumimoji="1" lang="en-US" altLang="zh-CN" sz="1600" b="0" i="1" dirty="0" smtClean="0">
                            <a:latin typeface="Cambria Math" panose="02040503050406030204" pitchFamily="18" charset="0"/>
                            <a:ea typeface="+mj-ea"/>
                          </a:rPr>
                          <m:t>𝑘</m:t>
                        </m:r>
                      </m:sub>
                    </m:sSub>
                    <m:r>
                      <a:rPr kumimoji="1" lang="en-US" altLang="zh-CN" sz="1600" i="1" dirty="0" smtClean="0">
                        <a:latin typeface="Cambria Math" panose="02040503050406030204" pitchFamily="18" charset="0"/>
                        <a:ea typeface="+mj-ea"/>
                      </a:rPr>
                      <m:t>−</m:t>
                    </m:r>
                    <m:sSub>
                      <m:sSubPr>
                        <m:ctrlPr>
                          <a:rPr kumimoji="1" lang="en-US" altLang="zh-CN" sz="1600" i="1" dirty="0" smtClean="0">
                            <a:latin typeface="Cambria Math" panose="02040503050406030204" pitchFamily="18" charset="0"/>
                            <a:ea typeface="+mj-ea"/>
                          </a:rPr>
                        </m:ctrlPr>
                      </m:sSubPr>
                      <m:e>
                        <m:r>
                          <a:rPr kumimoji="1" lang="en-US" altLang="zh-CN" sz="1600" b="0" i="1" dirty="0" smtClean="0">
                            <a:latin typeface="Cambria Math" panose="02040503050406030204" pitchFamily="18" charset="0"/>
                            <a:ea typeface="+mj-ea"/>
                          </a:rPr>
                          <m:t>𝑔𝑚𝑣</m:t>
                        </m:r>
                      </m:e>
                      <m:sub>
                        <m:r>
                          <a:rPr kumimoji="1" lang="en-US" altLang="zh-CN" sz="1600" b="0" i="1" dirty="0" smtClean="0">
                            <a:latin typeface="Cambria Math" panose="02040503050406030204" pitchFamily="18" charset="0"/>
                            <a:ea typeface="+mj-ea"/>
                          </a:rPr>
                          <m:t>𝑘</m:t>
                        </m:r>
                      </m:sub>
                    </m:sSub>
                  </m:oMath>
                </a14:m>
                <a:endParaRPr kumimoji="1" lang="en-US" altLang="zh-CN" sz="1600" i="1" dirty="0">
                  <a:latin typeface="+mj-ea"/>
                  <a:ea typeface="+mj-ea"/>
                </a:endParaRPr>
              </a:p>
              <a:p>
                <a:r>
                  <a:rPr kumimoji="1" lang="en-US" altLang="zh-CN" sz="1600" dirty="0">
                    <a:latin typeface="+mj-ea"/>
                    <a:ea typeface="+mj-ea"/>
                  </a:rPr>
                  <a:t>	</a:t>
                </a:r>
                <a:r>
                  <a:rPr kumimoji="1" lang="zh-CN" altLang="en-US" sz="1600" dirty="0">
                    <a:latin typeface="+mj-ea"/>
                    <a:ea typeface="+mj-ea"/>
                  </a:rPr>
                  <a:t>注：</a:t>
                </a:r>
                <a14:m>
                  <m:oMath xmlns:m="http://schemas.openxmlformats.org/officeDocument/2006/math">
                    <m:sSub>
                      <m:sSubPr>
                        <m:ctrlPr>
                          <a:rPr kumimoji="1" lang="en-US" altLang="zh-CN" sz="1600" i="1" dirty="0">
                            <a:latin typeface="Cambria Math" panose="02040503050406030204" pitchFamily="18" charset="0"/>
                            <a:ea typeface="+mj-ea"/>
                          </a:rPr>
                        </m:ctrlPr>
                      </m:sSubPr>
                      <m:e>
                        <m:r>
                          <a:rPr kumimoji="1" lang="en-US" altLang="zh-CN" sz="1600" i="1" dirty="0">
                            <a:latin typeface="Cambria Math" panose="02040503050406030204" pitchFamily="18" charset="0"/>
                            <a:ea typeface="+mj-ea"/>
                          </a:rPr>
                          <m:t>𝑐𝑜𝑠𝑡</m:t>
                        </m:r>
                      </m:e>
                      <m:sub>
                        <m:r>
                          <a:rPr kumimoji="1" lang="en-US" altLang="zh-CN" sz="1600" i="1" dirty="0">
                            <a:latin typeface="Cambria Math" panose="02040503050406030204" pitchFamily="18" charset="0"/>
                            <a:ea typeface="+mj-ea"/>
                          </a:rPr>
                          <m:t>𝑘</m:t>
                        </m:r>
                      </m:sub>
                    </m:sSub>
                    <m:r>
                      <a:rPr kumimoji="1" lang="zh-CN" altLang="en-US" sz="1600" i="1" dirty="0">
                        <a:latin typeface="Cambria Math" panose="02040503050406030204" pitchFamily="18" charset="0"/>
                        <a:ea typeface="+mj-ea"/>
                      </a:rPr>
                      <m:t>是广告</m:t>
                    </m:r>
                    <m:r>
                      <a:rPr kumimoji="1" lang="en-US" altLang="zh-CN" sz="1600" b="0" i="1" dirty="0" smtClean="0">
                        <a:latin typeface="Cambria Math" panose="02040503050406030204" pitchFamily="18" charset="0"/>
                        <a:ea typeface="+mj-ea"/>
                      </a:rPr>
                      <m:t>𝑘</m:t>
                    </m:r>
                    <m:r>
                      <a:rPr kumimoji="1" lang="zh-CN" altLang="en-US" sz="1600" i="1" dirty="0" smtClean="0">
                        <a:latin typeface="Cambria Math" panose="02040503050406030204" pitchFamily="18" charset="0"/>
                        <a:ea typeface="+mj-ea"/>
                      </a:rPr>
                      <m:t>自然日</m:t>
                    </m:r>
                    <m:r>
                      <a:rPr kumimoji="1" lang="zh-CN" altLang="en-US" sz="1600" i="1" dirty="0">
                        <a:latin typeface="Cambria Math" panose="02040503050406030204" pitchFamily="18" charset="0"/>
                        <a:ea typeface="+mj-ea"/>
                      </a:rPr>
                      <m:t>截止</m:t>
                    </m:r>
                    <m:r>
                      <a:rPr kumimoji="1" lang="zh-CN" altLang="en-US" sz="1600" i="1" dirty="0" smtClean="0">
                        <a:latin typeface="Cambria Math" panose="02040503050406030204" pitchFamily="18" charset="0"/>
                        <a:ea typeface="+mj-ea"/>
                      </a:rPr>
                      <m:t>当前</m:t>
                    </m:r>
                    <m:r>
                      <a:rPr kumimoji="1" lang="en-US" altLang="zh-CN" sz="1600" b="0" i="1" dirty="0" smtClean="0">
                        <a:latin typeface="Cambria Math" panose="02040503050406030204" pitchFamily="18" charset="0"/>
                        <a:ea typeface="+mj-ea"/>
                      </a:rPr>
                      <m:t>𝑛𝑜𝑤</m:t>
                    </m:r>
                    <m:r>
                      <a:rPr kumimoji="1" lang="zh-CN" altLang="en-US" sz="1600" i="1" dirty="0">
                        <a:latin typeface="Cambria Math" panose="02040503050406030204" pitchFamily="18" charset="0"/>
                        <a:ea typeface="+mj-ea"/>
                      </a:rPr>
                      <m:t>的扣费</m:t>
                    </m:r>
                    <m:r>
                      <a:rPr kumimoji="1" lang="zh-CN" altLang="en-US" sz="1600" i="1" dirty="0" smtClean="0">
                        <a:latin typeface="Cambria Math" panose="02040503050406030204" pitchFamily="18" charset="0"/>
                        <a:ea typeface="+mj-ea"/>
                      </a:rPr>
                      <m:t>，</m:t>
                    </m:r>
                    <m:r>
                      <a:rPr kumimoji="1" lang="en-US" altLang="zh-CN" sz="1600" b="0" i="1" dirty="0" smtClean="0">
                        <a:latin typeface="Cambria Math" panose="02040503050406030204" pitchFamily="18" charset="0"/>
                        <a:ea typeface="+mj-ea"/>
                      </a:rPr>
                      <m:t>𝐺𝑀𝑉</m:t>
                    </m:r>
                    <m:r>
                      <a:rPr kumimoji="1" lang="zh-CN" altLang="en-US" sz="1600" i="1" dirty="0">
                        <a:latin typeface="Cambria Math" panose="02040503050406030204" pitchFamily="18" charset="0"/>
                        <a:ea typeface="+mj-ea"/>
                      </a:rPr>
                      <m:t>是</m:t>
                    </m:r>
                    <m:r>
                      <a:rPr kumimoji="1" lang="zh-CN" altLang="en-US" sz="1600" i="1" dirty="0" smtClean="0">
                        <a:latin typeface="Cambria Math" panose="02040503050406030204" pitchFamily="18" charset="0"/>
                        <a:ea typeface="+mj-ea"/>
                      </a:rPr>
                      <m:t>自然日</m:t>
                    </m:r>
                    <m:r>
                      <a:rPr kumimoji="1" lang="zh-CN" altLang="en-US" sz="1600" i="1" dirty="0">
                        <a:latin typeface="Cambria Math" panose="02040503050406030204" pitchFamily="18" charset="0"/>
                        <a:ea typeface="+mj-ea"/>
                      </a:rPr>
                      <m:t>截止</m:t>
                    </m:r>
                    <m:r>
                      <a:rPr kumimoji="1" lang="zh-CN" altLang="en-US" sz="1600" i="1" dirty="0" smtClean="0">
                        <a:latin typeface="Cambria Math" panose="02040503050406030204" pitchFamily="18" charset="0"/>
                        <a:ea typeface="+mj-ea"/>
                      </a:rPr>
                      <m:t>当前</m:t>
                    </m:r>
                    <m:r>
                      <a:rPr kumimoji="1" lang="en-US" altLang="zh-CN" sz="1600" b="0" i="1" dirty="0" smtClean="0">
                        <a:latin typeface="Cambria Math" panose="02040503050406030204" pitchFamily="18" charset="0"/>
                        <a:ea typeface="+mj-ea"/>
                      </a:rPr>
                      <m:t>𝑛𝑜𝑤</m:t>
                    </m:r>
                    <m:r>
                      <a:rPr kumimoji="1" lang="zh-CN" altLang="en-US" sz="1600" i="1" dirty="0">
                        <a:latin typeface="Cambria Math" panose="02040503050406030204" pitchFamily="18" charset="0"/>
                        <a:ea typeface="+mj-ea"/>
                      </a:rPr>
                      <m:t>的转化量</m:t>
                    </m:r>
                    <m:r>
                      <a:rPr kumimoji="1" lang="zh-CN" altLang="en-US" sz="1600" i="1" dirty="0" smtClean="0">
                        <a:latin typeface="Cambria Math" panose="02040503050406030204" pitchFamily="18" charset="0"/>
                        <a:ea typeface="+mj-ea"/>
                      </a:rPr>
                      <m:t>∗</m:t>
                    </m:r>
                    <m:r>
                      <a:rPr kumimoji="1" lang="en-US" altLang="zh-CN" sz="1600" b="0" i="1" dirty="0" smtClean="0">
                        <a:latin typeface="Cambria Math" panose="02040503050406030204" pitchFamily="18" charset="0"/>
                        <a:ea typeface="+mj-ea"/>
                      </a:rPr>
                      <m:t>𝑏𝑖𝑑𝐶𝑝𝑎</m:t>
                    </m:r>
                    <m:r>
                      <a:rPr kumimoji="1" lang="en-US" altLang="zh-CN" sz="1600" b="0" i="1" dirty="0" smtClean="0">
                        <a:latin typeface="Cambria Math" panose="02040503050406030204" pitchFamily="18" charset="0"/>
                        <a:ea typeface="+mj-ea"/>
                      </a:rPr>
                      <m:t>)</m:t>
                    </m:r>
                  </m:oMath>
                </a14:m>
                <a:endParaRPr kumimoji="1" lang="en-US" altLang="zh-CN" sz="1600" dirty="0">
                  <a:solidFill>
                    <a:srgbClr val="00B050"/>
                  </a:solidFill>
                  <a:latin typeface="+mj-ea"/>
                  <a:ea typeface="+mj-ea"/>
                </a:endParaRPr>
              </a:p>
              <a:p>
                <a:pPr marL="285750" indent="-285750">
                  <a:buFont typeface="Arial" panose="020B0604020202020204" pitchFamily="34" charset="0"/>
                  <a:buChar char="•"/>
                </a:pPr>
                <a:r>
                  <a:rPr kumimoji="1" lang="zh-CN" altLang="en-US" sz="1600" b="1" dirty="0">
                    <a:latin typeface="+mj-ea"/>
                    <a:ea typeface="+mj-ea"/>
                  </a:rPr>
                  <a:t>方式</a:t>
                </a:r>
                <a:r>
                  <a:rPr kumimoji="1" lang="zh-CN" altLang="en-US" sz="1600" dirty="0">
                    <a:latin typeface="+mj-ea"/>
                    <a:ea typeface="+mj-ea"/>
                  </a:rPr>
                  <a:t>：</a:t>
                </a:r>
                <a:endParaRPr kumimoji="1" lang="en-US" altLang="zh-CN" sz="1600" dirty="0">
                  <a:latin typeface="+mj-ea"/>
                  <a:ea typeface="+mj-ea"/>
                </a:endParaRPr>
              </a:p>
              <a:p>
                <a:pPr marL="742950" lvl="1" indent="-285750">
                  <a:buFont typeface="Arial" panose="020B0604020202020204" pitchFamily="34" charset="0"/>
                  <a:buChar char="•"/>
                </a:pPr>
                <a:r>
                  <a:rPr kumimoji="1" lang="zh-CN" altLang="en-US" sz="1600" dirty="0">
                    <a:latin typeface="+mj-ea"/>
                    <a:ea typeface="+mj-ea"/>
                  </a:rPr>
                  <a:t>基于滑动</a:t>
                </a:r>
                <a:r>
                  <a:rPr kumimoji="1" lang="en-US" altLang="zh-CN" sz="1600" dirty="0">
                    <a:latin typeface="+mj-ea"/>
                    <a:ea typeface="+mj-ea"/>
                  </a:rPr>
                  <a:t>24h</a:t>
                </a:r>
                <a:r>
                  <a:rPr kumimoji="1" lang="zh-CN" altLang="en-US" sz="1600" dirty="0">
                    <a:latin typeface="+mj-ea"/>
                    <a:ea typeface="+mj-ea"/>
                  </a:rPr>
                  <a:t>曝光数</a:t>
                </a:r>
                <a14:m>
                  <m:oMath xmlns:m="http://schemas.openxmlformats.org/officeDocument/2006/math">
                    <m:sSub>
                      <m:sSubPr>
                        <m:ctrlPr>
                          <a:rPr kumimoji="1" lang="en-US" altLang="zh-CN" sz="1600" i="1" smtClean="0">
                            <a:latin typeface="Cambria Math" panose="02040503050406030204" pitchFamily="18" charset="0"/>
                            <a:ea typeface="+mj-ea"/>
                          </a:rPr>
                        </m:ctrlPr>
                      </m:sSubPr>
                      <m:e>
                        <m:r>
                          <a:rPr kumimoji="1" lang="en-US" altLang="zh-CN" sz="1600" i="1" dirty="0">
                            <a:latin typeface="Cambria Math" panose="02040503050406030204" pitchFamily="18" charset="0"/>
                            <a:ea typeface="+mj-ea"/>
                          </a:rPr>
                          <m:t>𝐸𝑥𝑝𝑜</m:t>
                        </m:r>
                      </m:e>
                      <m:sub>
                        <m:r>
                          <a:rPr kumimoji="1" lang="en-US" altLang="zh-CN" sz="1600" b="0" i="1" smtClean="0">
                            <a:latin typeface="Cambria Math" panose="02040503050406030204" pitchFamily="18" charset="0"/>
                            <a:ea typeface="+mj-ea"/>
                          </a:rPr>
                          <m:t>h𝑖𝑠</m:t>
                        </m:r>
                      </m:sub>
                    </m:sSub>
                    <m:r>
                      <a:rPr kumimoji="1" lang="en-US" altLang="zh-CN" sz="1600" b="0" i="1" smtClean="0">
                        <a:latin typeface="Cambria Math" panose="02040503050406030204" pitchFamily="18" charset="0"/>
                        <a:ea typeface="+mj-ea"/>
                      </a:rPr>
                      <m:t>(</m:t>
                    </m:r>
                    <m:r>
                      <a:rPr kumimoji="1" lang="en-US" altLang="zh-CN" sz="1600" i="1" dirty="0">
                        <a:latin typeface="Cambria Math" panose="02040503050406030204" pitchFamily="18" charset="0"/>
                        <a:ea typeface="+mj-ea"/>
                      </a:rPr>
                      <m:t>𝑛𝑜𝑤</m:t>
                    </m:r>
                    <m:r>
                      <a:rPr kumimoji="1" lang="en-US" altLang="zh-CN" sz="1600" b="0" i="1" dirty="0" smtClean="0">
                        <a:latin typeface="Cambria Math" panose="02040503050406030204" pitchFamily="18" charset="0"/>
                        <a:ea typeface="+mj-ea"/>
                      </a:rPr>
                      <m:t>−24</m:t>
                    </m:r>
                    <m:r>
                      <a:rPr kumimoji="1" lang="en-US" altLang="zh-CN" sz="1600" b="0" i="1" dirty="0" smtClean="0">
                        <a:latin typeface="Cambria Math" panose="02040503050406030204" pitchFamily="18" charset="0"/>
                        <a:ea typeface="+mj-ea"/>
                      </a:rPr>
                      <m:t>h</m:t>
                    </m:r>
                    <m:r>
                      <a:rPr kumimoji="1" lang="en-US" altLang="zh-CN" sz="1600" b="0" i="1" dirty="0" smtClean="0">
                        <a:latin typeface="Cambria Math" panose="02040503050406030204" pitchFamily="18" charset="0"/>
                        <a:ea typeface="+mj-ea"/>
                      </a:rPr>
                      <m:t>~</m:t>
                    </m:r>
                    <m:r>
                      <a:rPr kumimoji="1" lang="en-US" altLang="zh-CN" sz="1600" b="0" i="1" dirty="0" smtClean="0">
                        <a:latin typeface="Cambria Math" panose="02040503050406030204" pitchFamily="18" charset="0"/>
                        <a:ea typeface="+mj-ea"/>
                      </a:rPr>
                      <m:t>𝑛𝑜𝑤</m:t>
                    </m:r>
                    <m:r>
                      <a:rPr kumimoji="1" lang="en-US" altLang="zh-CN" sz="1600" b="0" i="1" smtClean="0">
                        <a:latin typeface="Cambria Math" panose="02040503050406030204" pitchFamily="18" charset="0"/>
                        <a:ea typeface="+mj-ea"/>
                      </a:rPr>
                      <m:t>)</m:t>
                    </m:r>
                  </m:oMath>
                </a14:m>
                <a:r>
                  <a:rPr kumimoji="1" lang="zh-CN" altLang="en-US" sz="1600" dirty="0">
                    <a:latin typeface="+mj-ea"/>
                    <a:ea typeface="+mj-ea"/>
                  </a:rPr>
                  <a:t>，和朋友圈大盘曝光机会曲线，预估广告</a:t>
                </a:r>
                <a:r>
                  <a:rPr kumimoji="1" lang="en-US" altLang="zh-CN" sz="1600" dirty="0">
                    <a:latin typeface="+mj-ea"/>
                    <a:ea typeface="+mj-ea"/>
                  </a:rPr>
                  <a:t>t</a:t>
                </a:r>
                <a:r>
                  <a:rPr kumimoji="1" lang="zh-CN" altLang="en-US" sz="1600" dirty="0">
                    <a:latin typeface="+mj-ea"/>
                    <a:ea typeface="+mj-ea"/>
                  </a:rPr>
                  <a:t>分钟内回流的曝光数</a:t>
                </a:r>
                <a14:m>
                  <m:oMath xmlns:m="http://schemas.openxmlformats.org/officeDocument/2006/math">
                    <m:r>
                      <a:rPr kumimoji="1" lang="en-US" altLang="zh-CN" sz="1600" i="1" dirty="0">
                        <a:latin typeface="Cambria Math" panose="02040503050406030204" pitchFamily="18" charset="0"/>
                        <a:ea typeface="+mj-ea"/>
                      </a:rPr>
                      <m:t>𝐸𝑥𝑝𝑜</m:t>
                    </m:r>
                  </m:oMath>
                </a14:m>
                <a:endParaRPr kumimoji="1" lang="en-US" altLang="zh-CN" sz="1600" dirty="0">
                  <a:latin typeface="+mj-ea"/>
                  <a:ea typeface="+mj-ea"/>
                </a:endParaRPr>
              </a:p>
              <a:p>
                <a:pPr/>
                <a14:m>
                  <m:oMathPara xmlns:m="http://schemas.openxmlformats.org/officeDocument/2006/math">
                    <m:oMathParaPr>
                      <m:jc m:val="center"/>
                    </m:oMathParaPr>
                    <m:oMath xmlns:m="http://schemas.openxmlformats.org/officeDocument/2006/math">
                      <m:r>
                        <a:rPr kumimoji="1" lang="en-US" altLang="zh-CN" sz="1600" b="0" i="1" smtClean="0">
                          <a:latin typeface="Cambria Math" panose="02040503050406030204" pitchFamily="18" charset="0"/>
                          <a:ea typeface="+mj-ea"/>
                        </a:rPr>
                        <m:t>𝐸𝑥𝑝𝑜</m:t>
                      </m:r>
                      <m:r>
                        <a:rPr kumimoji="1" lang="en-US" altLang="zh-CN" sz="1600" b="0" i="1" smtClean="0">
                          <a:latin typeface="Cambria Math" panose="02040503050406030204" pitchFamily="18" charset="0"/>
                          <a:ea typeface="+mj-ea"/>
                        </a:rPr>
                        <m:t>=</m:t>
                      </m:r>
                      <m:sSub>
                        <m:sSubPr>
                          <m:ctrlPr>
                            <a:rPr kumimoji="1" lang="en-US" altLang="zh-CN" sz="1600" i="1">
                              <a:latin typeface="Cambria Math" panose="02040503050406030204" pitchFamily="18" charset="0"/>
                              <a:ea typeface="+mj-ea"/>
                            </a:rPr>
                          </m:ctrlPr>
                        </m:sSubPr>
                        <m:e>
                          <m:r>
                            <a:rPr kumimoji="1" lang="en-US" altLang="zh-CN" sz="1600" i="1" dirty="0">
                              <a:latin typeface="Cambria Math" panose="02040503050406030204" pitchFamily="18" charset="0"/>
                              <a:ea typeface="+mj-ea"/>
                            </a:rPr>
                            <m:t>𝐸𝑥𝑝𝑜</m:t>
                          </m:r>
                        </m:e>
                        <m:sub>
                          <m:r>
                            <a:rPr kumimoji="1" lang="en-US" altLang="zh-CN" sz="1600" i="1">
                              <a:latin typeface="Cambria Math" panose="02040503050406030204" pitchFamily="18" charset="0"/>
                              <a:ea typeface="+mj-ea"/>
                            </a:rPr>
                            <m:t>h𝑖𝑠</m:t>
                          </m:r>
                        </m:sub>
                      </m:sSub>
                      <m:r>
                        <a:rPr kumimoji="1" lang="zh-CN" altLang="en-US" sz="1600" i="1">
                          <a:latin typeface="Cambria Math" panose="02040503050406030204" pitchFamily="18" charset="0"/>
                          <a:ea typeface="+mj-ea"/>
                        </a:rPr>
                        <m:t>∗</m:t>
                      </m:r>
                      <m:f>
                        <m:fPr>
                          <m:ctrlPr>
                            <a:rPr kumimoji="1" lang="en-US" altLang="zh-CN" sz="1600" b="0" i="1" smtClean="0">
                              <a:latin typeface="Cambria Math" panose="02040503050406030204" pitchFamily="18" charset="0"/>
                              <a:ea typeface="+mj-ea"/>
                            </a:rPr>
                          </m:ctrlPr>
                        </m:fPr>
                        <m:num>
                          <m:nary>
                            <m:naryPr>
                              <m:ctrlPr>
                                <a:rPr kumimoji="1" lang="en-US" altLang="zh-CN" sz="1600" b="0" i="1" smtClean="0">
                                  <a:latin typeface="Cambria Math" panose="02040503050406030204" pitchFamily="18" charset="0"/>
                                  <a:ea typeface="+mj-ea"/>
                                </a:rPr>
                              </m:ctrlPr>
                            </m:naryPr>
                            <m:sub>
                              <m:r>
                                <m:rPr>
                                  <m:brk m:alnAt="23"/>
                                </m:rPr>
                                <a:rPr kumimoji="1" lang="en-US" altLang="zh-CN" sz="1600" b="0" i="1" smtClean="0">
                                  <a:latin typeface="Cambria Math" panose="02040503050406030204" pitchFamily="18" charset="0"/>
                                  <a:ea typeface="+mj-ea"/>
                                </a:rPr>
                                <m:t>𝑛</m:t>
                              </m:r>
                              <m:r>
                                <a:rPr kumimoji="1" lang="en-US" altLang="zh-CN" sz="1600" b="0" i="1" smtClean="0">
                                  <a:latin typeface="Cambria Math" panose="02040503050406030204" pitchFamily="18" charset="0"/>
                                  <a:ea typeface="+mj-ea"/>
                                </a:rPr>
                                <m:t>𝑜𝑤</m:t>
                              </m:r>
                            </m:sub>
                            <m:sup>
                              <m:r>
                                <a:rPr kumimoji="1" lang="en-US" altLang="zh-CN" sz="1600" b="0" i="1" smtClean="0">
                                  <a:latin typeface="Cambria Math" panose="02040503050406030204" pitchFamily="18" charset="0"/>
                                  <a:ea typeface="+mj-ea"/>
                                </a:rPr>
                                <m:t>𝑡</m:t>
                              </m:r>
                            </m:sup>
                            <m:e>
                              <m:r>
                                <a:rPr kumimoji="1" lang="en-US" altLang="zh-CN" sz="1600" b="0" i="1" smtClean="0">
                                  <a:latin typeface="Cambria Math" panose="02040503050406030204" pitchFamily="18" charset="0"/>
                                  <a:ea typeface="+mj-ea"/>
                                </a:rPr>
                                <m:t>𝑓</m:t>
                              </m:r>
                              <m:r>
                                <a:rPr kumimoji="1" lang="en-US" altLang="zh-CN" sz="1600" b="0" i="1" smtClean="0">
                                  <a:latin typeface="Cambria Math" panose="02040503050406030204" pitchFamily="18" charset="0"/>
                                  <a:ea typeface="+mj-ea"/>
                                </a:rPr>
                                <m:t>(</m:t>
                              </m:r>
                              <m:r>
                                <a:rPr kumimoji="1" lang="en-US" altLang="zh-CN" sz="1600" b="0" i="1" smtClean="0">
                                  <a:latin typeface="Cambria Math" panose="02040503050406030204" pitchFamily="18" charset="0"/>
                                  <a:ea typeface="+mj-ea"/>
                                </a:rPr>
                                <m:t>𝑡</m:t>
                              </m:r>
                              <m:r>
                                <a:rPr kumimoji="1" lang="en-US" altLang="zh-CN" sz="1600" b="0" i="1" smtClean="0">
                                  <a:latin typeface="Cambria Math" panose="02040503050406030204" pitchFamily="18" charset="0"/>
                                  <a:ea typeface="+mj-ea"/>
                                </a:rPr>
                                <m:t>)</m:t>
                              </m:r>
                            </m:e>
                          </m:nary>
                        </m:num>
                        <m:den>
                          <m:nary>
                            <m:naryPr>
                              <m:ctrlPr>
                                <a:rPr kumimoji="1" lang="en-US" altLang="zh-CN" sz="1600" i="1">
                                  <a:latin typeface="Cambria Math" panose="02040503050406030204" pitchFamily="18" charset="0"/>
                                  <a:ea typeface="+mj-ea"/>
                                </a:rPr>
                              </m:ctrlPr>
                            </m:naryPr>
                            <m:sub>
                              <m:r>
                                <m:rPr>
                                  <m:brk m:alnAt="23"/>
                                </m:rPr>
                                <a:rPr kumimoji="1" lang="en-US" altLang="zh-CN" sz="1600" b="0" i="1" smtClean="0">
                                  <a:latin typeface="Cambria Math" panose="02040503050406030204" pitchFamily="18" charset="0"/>
                                  <a:ea typeface="+mj-ea"/>
                                </a:rPr>
                                <m:t>0</m:t>
                              </m:r>
                            </m:sub>
                            <m:sup>
                              <m:r>
                                <a:rPr kumimoji="1" lang="en-US" altLang="zh-CN" sz="1600" b="0" i="1" smtClean="0">
                                  <a:latin typeface="Cambria Math" panose="02040503050406030204" pitchFamily="18" charset="0"/>
                                  <a:ea typeface="+mj-ea"/>
                                </a:rPr>
                                <m:t>1440</m:t>
                              </m:r>
                            </m:sup>
                            <m:e>
                              <m:r>
                                <a:rPr kumimoji="1" lang="en-US" altLang="zh-CN" sz="1600" i="1">
                                  <a:latin typeface="Cambria Math" panose="02040503050406030204" pitchFamily="18" charset="0"/>
                                  <a:ea typeface="+mj-ea"/>
                                </a:rPr>
                                <m:t>𝑓</m:t>
                              </m:r>
                              <m:r>
                                <a:rPr kumimoji="1" lang="en-US" altLang="zh-CN" sz="1600" i="1">
                                  <a:latin typeface="Cambria Math" panose="02040503050406030204" pitchFamily="18" charset="0"/>
                                  <a:ea typeface="+mj-ea"/>
                                </a:rPr>
                                <m:t>(</m:t>
                              </m:r>
                              <m:r>
                                <a:rPr kumimoji="1" lang="en-US" altLang="zh-CN" sz="1600" i="1">
                                  <a:latin typeface="Cambria Math" panose="02040503050406030204" pitchFamily="18" charset="0"/>
                                  <a:ea typeface="+mj-ea"/>
                                </a:rPr>
                                <m:t>𝑡</m:t>
                              </m:r>
                              <m:r>
                                <a:rPr kumimoji="1" lang="en-US" altLang="zh-CN" sz="1600" i="1">
                                  <a:latin typeface="Cambria Math" panose="02040503050406030204" pitchFamily="18" charset="0"/>
                                  <a:ea typeface="+mj-ea"/>
                                </a:rPr>
                                <m:t>)</m:t>
                              </m:r>
                            </m:e>
                          </m:nary>
                        </m:den>
                      </m:f>
                    </m:oMath>
                  </m:oMathPara>
                </a14:m>
                <a:endParaRPr kumimoji="1" lang="en-US" altLang="zh-CN" sz="1600" dirty="0">
                  <a:latin typeface="+mj-ea"/>
                  <a:ea typeface="+mj-ea"/>
                </a:endParaRPr>
              </a:p>
              <a:p>
                <a:endParaRPr kumimoji="1" lang="en-US" altLang="zh-CN" sz="1600" dirty="0">
                  <a:latin typeface="+mj-ea"/>
                  <a:ea typeface="+mj-ea"/>
                </a:endParaRPr>
              </a:p>
              <a:p>
                <a:endParaRPr kumimoji="1" lang="en-US" altLang="zh-CN" sz="1600" dirty="0">
                  <a:latin typeface="+mj-ea"/>
                  <a:ea typeface="+mj-ea"/>
                </a:endParaRPr>
              </a:p>
              <a:p>
                <a:endParaRPr kumimoji="1" lang="en-US" altLang="zh-CN" sz="1600" dirty="0">
                  <a:latin typeface="+mj-ea"/>
                  <a:ea typeface="+mj-ea"/>
                </a:endParaRPr>
              </a:p>
              <a:p>
                <a:endParaRPr kumimoji="1" lang="en-US" altLang="zh-CN" sz="1600" dirty="0">
                  <a:latin typeface="+mj-ea"/>
                  <a:ea typeface="+mj-ea"/>
                </a:endParaRPr>
              </a:p>
              <a:p>
                <a:endParaRPr kumimoji="1" lang="en-US" altLang="zh-CN" sz="1600" dirty="0">
                  <a:latin typeface="+mj-ea"/>
                  <a:ea typeface="+mj-ea"/>
                </a:endParaRPr>
              </a:p>
              <a:p>
                <a:pPr marL="742950" lvl="1" indent="-285750">
                  <a:buFont typeface="Arial" panose="020B0604020202020204" pitchFamily="34" charset="0"/>
                  <a:buChar char="•"/>
                </a:pPr>
                <a:endParaRPr kumimoji="1" lang="en-US" altLang="zh-CN" sz="1600" dirty="0">
                  <a:latin typeface="+mj-ea"/>
                  <a:ea typeface="+mj-ea"/>
                </a:endParaRPr>
              </a:p>
              <a:p>
                <a:pPr marL="742950" lvl="1" indent="-285750">
                  <a:buFont typeface="Arial" panose="020B0604020202020204" pitchFamily="34" charset="0"/>
                  <a:buChar char="•"/>
                </a:pPr>
                <a:endParaRPr kumimoji="1" lang="en-US" altLang="zh-CN" sz="1600" dirty="0">
                  <a:latin typeface="+mj-ea"/>
                  <a:ea typeface="+mj-ea"/>
                </a:endParaRPr>
              </a:p>
              <a:p>
                <a:pPr marL="742950" lvl="1" indent="-285750">
                  <a:buFont typeface="Arial" panose="020B0604020202020204" pitchFamily="34" charset="0"/>
                  <a:buChar char="•"/>
                </a:pPr>
                <a:r>
                  <a:rPr kumimoji="1" lang="zh-CN" altLang="en-US" sz="1600" dirty="0">
                    <a:latin typeface="+mj-ea"/>
                    <a:ea typeface="+mj-ea"/>
                  </a:rPr>
                  <a:t>由于曝光转化率预估值相对稳定，历史成本偏差转化为待修正曝光量，</a:t>
                </a:r>
                <a14:m>
                  <m:oMath xmlns:m="http://schemas.openxmlformats.org/officeDocument/2006/math">
                    <m:r>
                      <a:rPr kumimoji="1" lang="zh-CN" altLang="en-US" sz="1600" i="1" dirty="0">
                        <a:latin typeface="Cambria Math" panose="02040503050406030204" pitchFamily="18" charset="0"/>
                        <a:ea typeface="+mj-ea"/>
                      </a:rPr>
                      <m:t>得到</m:t>
                    </m:r>
                    <m:r>
                      <a:rPr kumimoji="1" lang="en-US" altLang="zh-CN" sz="1600" i="1" dirty="0" smtClean="0">
                        <a:latin typeface="Cambria Math" panose="02040503050406030204" pitchFamily="18" charset="0"/>
                        <a:ea typeface="+mj-ea"/>
                      </a:rPr>
                      <m:t>𝑐𝑜𝑚𝑝𝐸𝑥𝑝𝑜</m:t>
                    </m:r>
                  </m:oMath>
                </a14:m>
                <a:endParaRPr kumimoji="1" lang="en-US" altLang="zh-CN" sz="1600" dirty="0">
                  <a:latin typeface="+mj-ea"/>
                  <a:ea typeface="+mj-ea"/>
                </a:endParaRPr>
              </a:p>
              <a:p>
                <a:pPr lvl="1"/>
                <a14:m>
                  <m:oMathPara xmlns:m="http://schemas.openxmlformats.org/officeDocument/2006/math">
                    <m:oMathParaPr>
                      <m:jc m:val="centerGroup"/>
                    </m:oMathParaPr>
                    <m:oMath xmlns:m="http://schemas.openxmlformats.org/officeDocument/2006/math">
                      <m:r>
                        <a:rPr kumimoji="1" lang="en-US" altLang="zh-CN" sz="1600" i="1">
                          <a:latin typeface="Cambria Math" panose="02040503050406030204" pitchFamily="18" charset="0"/>
                          <a:ea typeface="+mj-ea"/>
                        </a:rPr>
                        <m:t>𝑐𝑜𝑚𝑝𝐸𝑥𝑝𝑜</m:t>
                      </m:r>
                      <m:r>
                        <a:rPr kumimoji="1" lang="en-US" altLang="zh-CN" sz="1600" i="1">
                          <a:latin typeface="Cambria Math" panose="02040503050406030204" pitchFamily="18" charset="0"/>
                          <a:ea typeface="+mj-ea"/>
                        </a:rPr>
                        <m:t>=</m:t>
                      </m:r>
                      <m:f>
                        <m:fPr>
                          <m:ctrlPr>
                            <a:rPr kumimoji="1" lang="en-US" altLang="zh-CN" sz="1600" i="1">
                              <a:latin typeface="Cambria Math" panose="02040503050406030204" pitchFamily="18" charset="0"/>
                              <a:ea typeface="+mj-ea"/>
                            </a:rPr>
                          </m:ctrlPr>
                        </m:fPr>
                        <m:num>
                          <m:r>
                            <a:rPr kumimoji="1" lang="en-US" altLang="zh-CN" sz="1600" i="1">
                              <a:latin typeface="Cambria Math" panose="02040503050406030204" pitchFamily="18" charset="0"/>
                              <a:ea typeface="+mj-ea"/>
                            </a:rPr>
                            <m:t>𝐶𝑜𝑠𝑡</m:t>
                          </m:r>
                          <m:r>
                            <a:rPr kumimoji="1" lang="en-US" altLang="zh-CN" sz="1600" i="1">
                              <a:latin typeface="Cambria Math" panose="02040503050406030204" pitchFamily="18" charset="0"/>
                              <a:ea typeface="+mj-ea"/>
                            </a:rPr>
                            <m:t>−</m:t>
                          </m:r>
                          <m:r>
                            <a:rPr kumimoji="1" lang="en-US" altLang="zh-CN" sz="1600" i="1">
                              <a:latin typeface="Cambria Math" panose="02040503050406030204" pitchFamily="18" charset="0"/>
                              <a:ea typeface="+mj-ea"/>
                            </a:rPr>
                            <m:t>𝐺𝑀𝑉</m:t>
                          </m:r>
                        </m:num>
                        <m:den>
                          <m:r>
                            <a:rPr kumimoji="1" lang="en-US" altLang="zh-CN" sz="1600" i="1">
                              <a:latin typeface="Cambria Math" panose="02040503050406030204" pitchFamily="18" charset="0"/>
                              <a:ea typeface="+mj-ea"/>
                            </a:rPr>
                            <m:t>𝑒𝑥𝑝𝑃𝑐𝑣𝑟</m:t>
                          </m:r>
                          <m:r>
                            <a:rPr kumimoji="1" lang="zh-CN" altLang="en-US" sz="1600" i="1">
                              <a:latin typeface="Cambria Math" panose="02040503050406030204" pitchFamily="18" charset="0"/>
                              <a:ea typeface="+mj-ea"/>
                            </a:rPr>
                            <m:t> </m:t>
                          </m:r>
                          <m:r>
                            <a:rPr kumimoji="1" lang="en-US" altLang="zh-CN" sz="1600" i="1">
                              <a:latin typeface="Cambria Math" panose="02040503050406030204" pitchFamily="18" charset="0"/>
                              <a:ea typeface="+mj-ea"/>
                            </a:rPr>
                            <m:t>∗</m:t>
                          </m:r>
                          <m:r>
                            <a:rPr kumimoji="1" lang="en-US" altLang="zh-CN" sz="1600" i="1">
                              <a:latin typeface="Cambria Math" panose="02040503050406030204" pitchFamily="18" charset="0"/>
                              <a:ea typeface="+mj-ea"/>
                            </a:rPr>
                            <m:t>𝑏𝑖𝑑𝐶𝑝𝑎</m:t>
                          </m:r>
                        </m:den>
                      </m:f>
                      <m:r>
                        <a:rPr kumimoji="1" lang="en-US" altLang="zh-CN" sz="1600" i="1">
                          <a:latin typeface="Cambria Math" panose="02040503050406030204" pitchFamily="18" charset="0"/>
                          <a:ea typeface="+mj-ea"/>
                        </a:rPr>
                        <m:t>                               </m:t>
                      </m:r>
                      <m:r>
                        <a:rPr kumimoji="1" lang="zh-CN" altLang="en-US" sz="1600" i="1">
                          <a:latin typeface="Cambria Math" panose="02040503050406030204" pitchFamily="18" charset="0"/>
                          <a:ea typeface="+mj-ea"/>
                        </a:rPr>
                        <m:t> </m:t>
                      </m:r>
                      <m:r>
                        <a:rPr kumimoji="1" lang="en-US" altLang="zh-CN" sz="1600" i="1">
                          <a:latin typeface="Cambria Math" panose="02040503050406030204" pitchFamily="18" charset="0"/>
                          <a:ea typeface="+mj-ea"/>
                        </a:rPr>
                        <m:t>(</m:t>
                      </m:r>
                      <m:r>
                        <a:rPr kumimoji="1" lang="en-US" altLang="zh-CN" sz="1600" i="1">
                          <a:latin typeface="Cambria Math" panose="02040503050406030204" pitchFamily="18" charset="0"/>
                          <a:ea typeface="+mj-ea"/>
                        </a:rPr>
                        <m:t>𝑒𝑥𝑝𝑃𝑐𝑣𝑟</m:t>
                      </m:r>
                      <m:r>
                        <a:rPr kumimoji="1" lang="zh-CN" altLang="en-US" sz="1600" i="1">
                          <a:latin typeface="Cambria Math" panose="02040503050406030204" pitchFamily="18" charset="0"/>
                          <a:ea typeface="+mj-ea"/>
                        </a:rPr>
                        <m:t>曝光转化率均值</m:t>
                      </m:r>
                      <m:r>
                        <a:rPr kumimoji="1" lang="en-US" altLang="zh-CN" sz="1600" b="1" i="0" smtClean="0">
                          <a:latin typeface="Cambria Math" panose="02040503050406030204" pitchFamily="18" charset="0"/>
                          <a:ea typeface="+mj-ea"/>
                        </a:rPr>
                        <m:t>)</m:t>
                      </m:r>
                    </m:oMath>
                  </m:oMathPara>
                </a14:m>
                <a:endParaRPr kumimoji="1" lang="en-US" altLang="zh-CN" sz="1600" b="1" dirty="0">
                  <a:solidFill>
                    <a:srgbClr val="00B050"/>
                  </a:solidFill>
                  <a:latin typeface="+mj-ea"/>
                  <a:ea typeface="+mj-ea"/>
                </a:endParaRPr>
              </a:p>
              <a:p>
                <a:pPr marL="742950" lvl="1" indent="-285750">
                  <a:buFont typeface="Arial" panose="020B0604020202020204" pitchFamily="34" charset="0"/>
                  <a:buChar char="•"/>
                </a:pPr>
                <a:r>
                  <a:rPr kumimoji="1" lang="zh-CN" altLang="en-US" sz="1600" dirty="0">
                    <a:latin typeface="+mj-ea"/>
                    <a:ea typeface="+mj-ea"/>
                  </a:rPr>
                  <a:t>基于</a:t>
                </a:r>
                <a14:m>
                  <m:oMath xmlns:m="http://schemas.openxmlformats.org/officeDocument/2006/math">
                    <m:r>
                      <a:rPr kumimoji="1" lang="en-US" altLang="zh-CN" sz="1600" i="1" dirty="0" smtClean="0">
                        <a:latin typeface="Cambria Math" panose="02040503050406030204" pitchFamily="18" charset="0"/>
                        <a:ea typeface="+mj-ea"/>
                      </a:rPr>
                      <m:t>𝑐𝑜𝑚𝑝𝐸𝑥𝑝𝑜</m:t>
                    </m:r>
                    <m:r>
                      <a:rPr kumimoji="1" lang="zh-CN" altLang="en-US" sz="1600" i="1" dirty="0" smtClean="0">
                        <a:latin typeface="Cambria Math" panose="02040503050406030204" pitchFamily="18" charset="0"/>
                        <a:ea typeface="+mj-ea"/>
                      </a:rPr>
                      <m:t>与</m:t>
                    </m:r>
                    <m:r>
                      <a:rPr kumimoji="1" lang="en-US" altLang="zh-CN" sz="1600" i="1" dirty="0">
                        <a:latin typeface="Cambria Math" panose="02040503050406030204" pitchFamily="18" charset="0"/>
                        <a:ea typeface="+mj-ea"/>
                      </a:rPr>
                      <m:t>𝐸𝑥𝑝𝑜</m:t>
                    </m:r>
                  </m:oMath>
                </a14:m>
                <a:r>
                  <a:rPr kumimoji="1" lang="zh-CN" altLang="en-US" sz="1600" dirty="0">
                    <a:latin typeface="+mj-ea"/>
                    <a:ea typeface="+mj-ea"/>
                  </a:rPr>
                  <a:t>，我们计算得到</a:t>
                </a:r>
                <a:r>
                  <a:rPr kumimoji="1" lang="en-US" altLang="zh-CN" sz="1600" dirty="0">
                    <a:latin typeface="+mj-ea"/>
                    <a:ea typeface="+mj-ea"/>
                  </a:rPr>
                  <a:t>C</a:t>
                </a:r>
              </a:p>
              <a:p>
                <a:pPr lvl="1"/>
                <a14:m>
                  <m:oMathPara xmlns:m="http://schemas.openxmlformats.org/officeDocument/2006/math">
                    <m:oMathParaPr>
                      <m:jc m:val="centerGroup"/>
                    </m:oMathParaPr>
                    <m:oMath xmlns:m="http://schemas.openxmlformats.org/officeDocument/2006/math">
                      <m:r>
                        <a:rPr kumimoji="1" lang="en-US" altLang="zh-CN" sz="1600" i="1">
                          <a:latin typeface="Cambria Math" panose="02040503050406030204" pitchFamily="18" charset="0"/>
                          <a:ea typeface="+mj-ea"/>
                        </a:rPr>
                        <m:t>𝐶</m:t>
                      </m:r>
                      <m:r>
                        <a:rPr kumimoji="1" lang="en-US" altLang="zh-CN" sz="1600" i="1">
                          <a:latin typeface="Cambria Math" panose="02040503050406030204" pitchFamily="18" charset="0"/>
                          <a:ea typeface="+mj-ea"/>
                        </a:rPr>
                        <m:t>=</m:t>
                      </m:r>
                      <m:f>
                        <m:fPr>
                          <m:ctrlPr>
                            <a:rPr kumimoji="1" lang="en-US" altLang="zh-CN" sz="1600" i="1">
                              <a:latin typeface="Cambria Math" panose="02040503050406030204" pitchFamily="18" charset="0"/>
                              <a:ea typeface="+mj-ea"/>
                            </a:rPr>
                          </m:ctrlPr>
                        </m:fPr>
                        <m:num>
                          <m:r>
                            <a:rPr kumimoji="1" lang="en-US" altLang="zh-CN" sz="1600" i="1">
                              <a:latin typeface="Cambria Math" panose="02040503050406030204" pitchFamily="18" charset="0"/>
                              <a:ea typeface="+mj-ea"/>
                            </a:rPr>
                            <m:t>𝐸𝑥𝑝𝑜</m:t>
                          </m:r>
                          <m:r>
                            <a:rPr kumimoji="1" lang="en-US" altLang="zh-CN" sz="1600" i="1">
                              <a:latin typeface="Cambria Math" panose="02040503050406030204" pitchFamily="18" charset="0"/>
                              <a:ea typeface="+mj-ea"/>
                            </a:rPr>
                            <m:t>−</m:t>
                          </m:r>
                          <m:r>
                            <a:rPr kumimoji="1" lang="en-US" altLang="zh-CN" sz="1600" i="1">
                              <a:latin typeface="Cambria Math" panose="02040503050406030204" pitchFamily="18" charset="0"/>
                              <a:ea typeface="+mj-ea"/>
                            </a:rPr>
                            <m:t>𝑐𝑜𝑚𝑝𝐸𝑥𝑝𝑜</m:t>
                          </m:r>
                        </m:num>
                        <m:den>
                          <m:r>
                            <a:rPr kumimoji="1" lang="en-US" altLang="zh-CN" sz="1600" i="1">
                              <a:latin typeface="Cambria Math" panose="02040503050406030204" pitchFamily="18" charset="0"/>
                              <a:ea typeface="+mj-ea"/>
                            </a:rPr>
                            <m:t>𝐸𝑥𝑝𝑜</m:t>
                          </m:r>
                        </m:den>
                      </m:f>
                      <m:r>
                        <a:rPr kumimoji="1" lang="en-US" altLang="zh-CN" sz="1600" i="1">
                          <a:latin typeface="Cambria Math" panose="02040503050406030204" pitchFamily="18" charset="0"/>
                          <a:ea typeface="+mj-ea"/>
                        </a:rPr>
                        <m:t>                                       (</m:t>
                      </m:r>
                      <m:r>
                        <a:rPr kumimoji="1" lang="en-US" altLang="zh-CN" sz="1600" i="1">
                          <a:latin typeface="Cambria Math" panose="02040503050406030204" pitchFamily="18" charset="0"/>
                          <a:ea typeface="+mj-ea"/>
                        </a:rPr>
                        <m:t>𝐸𝑥𝑝𝑜</m:t>
                      </m:r>
                      <m:r>
                        <a:rPr kumimoji="1" lang="zh-CN" altLang="en-US" sz="1600" i="1">
                          <a:latin typeface="Cambria Math" panose="02040503050406030204" pitchFamily="18" charset="0"/>
                          <a:ea typeface="+mj-ea"/>
                        </a:rPr>
                        <m:t>是</m:t>
                      </m:r>
                      <m:r>
                        <a:rPr kumimoji="1" lang="en-US" altLang="zh-CN" sz="1600" i="1">
                          <a:latin typeface="Cambria Math" panose="02040503050406030204" pitchFamily="18" charset="0"/>
                          <a:ea typeface="+mj-ea"/>
                        </a:rPr>
                        <m:t>𝑡</m:t>
                      </m:r>
                      <m:r>
                        <a:rPr kumimoji="1" lang="zh-CN" altLang="en-US" sz="1600" i="1">
                          <a:latin typeface="Cambria Math" panose="02040503050406030204" pitchFamily="18" charset="0"/>
                          <a:ea typeface="+mj-ea"/>
                        </a:rPr>
                        <m:t>分钟内曝光量</m:t>
                      </m:r>
                      <m:r>
                        <a:rPr kumimoji="1" lang="en-US" altLang="zh-CN" sz="1600" b="1" i="0" smtClean="0">
                          <a:latin typeface="Cambria Math" panose="02040503050406030204" pitchFamily="18" charset="0"/>
                          <a:ea typeface="+mj-ea"/>
                        </a:rPr>
                        <m:t>)</m:t>
                      </m:r>
                    </m:oMath>
                  </m:oMathPara>
                </a14:m>
                <a:endParaRPr kumimoji="1" lang="en-US" altLang="zh-CN" sz="1600" b="1" dirty="0">
                  <a:solidFill>
                    <a:srgbClr val="00B050"/>
                  </a:solidFill>
                  <a:latin typeface="+mj-ea"/>
                  <a:ea typeface="+mj-ea"/>
                </a:endParaRPr>
              </a:p>
              <a:p>
                <a:pPr marL="285750" indent="-285750">
                  <a:buFont typeface="Arial" panose="020B0604020202020204" pitchFamily="34" charset="0"/>
                  <a:buChar char="•"/>
                </a:pPr>
                <a:r>
                  <a:rPr kumimoji="1" lang="zh-CN" altLang="en-US" sz="1600" b="1" dirty="0">
                    <a:latin typeface="+mj-ea"/>
                    <a:ea typeface="+mj-ea"/>
                  </a:rPr>
                  <a:t>生效</a:t>
                </a:r>
                <a:r>
                  <a:rPr kumimoji="1" lang="zh-CN" altLang="en-US" sz="1600" dirty="0">
                    <a:latin typeface="+mj-ea"/>
                    <a:ea typeface="+mj-ea"/>
                  </a:rPr>
                  <a:t>：</a:t>
                </a:r>
                <a:endParaRPr kumimoji="1" lang="en-US" altLang="zh-CN" sz="1600" dirty="0">
                  <a:latin typeface="+mj-ea"/>
                  <a:ea typeface="+mj-ea"/>
                </a:endParaRPr>
              </a:p>
              <a:p>
                <a:pPr marL="742950" lvl="1" indent="-285750">
                  <a:buFont typeface="Arial" panose="020B0604020202020204" pitchFamily="34" charset="0"/>
                  <a:buChar char="•"/>
                </a:pPr>
                <a:r>
                  <a:rPr kumimoji="1" lang="zh-CN" altLang="en-US" sz="1600" dirty="0">
                    <a:latin typeface="+mj-ea"/>
                    <a:ea typeface="+mj-ea"/>
                  </a:rPr>
                  <a:t>基于</a:t>
                </a:r>
                <a:r>
                  <a:rPr kumimoji="1" lang="en-US" altLang="zh-CN" sz="1600" dirty="0">
                    <a:latin typeface="+mj-ea"/>
                    <a:ea typeface="+mj-ea"/>
                  </a:rPr>
                  <a:t>C</a:t>
                </a:r>
                <a:r>
                  <a:rPr kumimoji="1" lang="zh-CN" altLang="en-US" sz="1600" dirty="0">
                    <a:latin typeface="+mj-ea"/>
                    <a:ea typeface="+mj-ea"/>
                  </a:rPr>
                  <a:t>计算</a:t>
                </a:r>
                <a14:m>
                  <m:oMath xmlns:m="http://schemas.openxmlformats.org/officeDocument/2006/math">
                    <m:r>
                      <a:rPr kumimoji="1" lang="zh-CN" altLang="en-US" sz="1600" i="1" dirty="0">
                        <a:latin typeface="Cambria Math" panose="02040503050406030204" pitchFamily="18" charset="0"/>
                        <a:ea typeface="+mj-ea"/>
                      </a:rPr>
                      <m:t>修正扣费</m:t>
                    </m:r>
                    <m:r>
                      <a:rPr kumimoji="1" lang="en-US" altLang="zh-CN" sz="1600" b="0" i="1" dirty="0" smtClean="0">
                        <a:latin typeface="Cambria Math" panose="02040503050406030204" pitchFamily="18" charset="0"/>
                        <a:ea typeface="+mj-ea"/>
                      </a:rPr>
                      <m:t>𝑝𝑎𝑖𝑑</m:t>
                    </m:r>
                  </m:oMath>
                </a14:m>
                <a:endParaRPr kumimoji="1" lang="en-US" altLang="zh-CN" sz="1600" dirty="0">
                  <a:latin typeface="+mj-ea"/>
                  <a:ea typeface="+mj-ea"/>
                </a:endParaRPr>
              </a:p>
              <a:p>
                <a:pPr lvl="1"/>
                <a14:m>
                  <m:oMathPara xmlns:m="http://schemas.openxmlformats.org/officeDocument/2006/math">
                    <m:oMathParaPr>
                      <m:jc m:val="center"/>
                    </m:oMathParaPr>
                    <m:oMath xmlns:m="http://schemas.openxmlformats.org/officeDocument/2006/math">
                      <m:r>
                        <a:rPr lang="en-US" altLang="zh-CN" sz="1600" b="0" i="1" smtClean="0">
                          <a:latin typeface="Cambria Math" panose="02040503050406030204" pitchFamily="18" charset="0"/>
                          <a:ea typeface="+mj-ea"/>
                        </a:rPr>
                        <m:t>𝑝𝑎𝑖𝑑</m:t>
                      </m:r>
                      <m:r>
                        <a:rPr lang="en-US" altLang="zh-CN" sz="1600" b="0" i="1" smtClean="0">
                          <a:latin typeface="Cambria Math" panose="02040503050406030204" pitchFamily="18" charset="0"/>
                          <a:ea typeface="+mj-ea"/>
                        </a:rPr>
                        <m:t>=</m:t>
                      </m:r>
                      <m:r>
                        <a:rPr lang="en-US" altLang="zh-CN" sz="1600" b="0" i="1" smtClean="0">
                          <a:latin typeface="Cambria Math" panose="02040503050406030204" pitchFamily="18" charset="0"/>
                          <a:ea typeface="+mj-ea"/>
                        </a:rPr>
                        <m:t>𝑔𝑠𝑝</m:t>
                      </m:r>
                      <m:d>
                        <m:dPr>
                          <m:ctrlPr>
                            <a:rPr lang="en-US" altLang="zh-CN" sz="1600" b="0" i="1" smtClean="0">
                              <a:latin typeface="Cambria Math" panose="02040503050406030204" pitchFamily="18" charset="0"/>
                              <a:ea typeface="+mj-ea"/>
                            </a:rPr>
                          </m:ctrlPr>
                        </m:dPr>
                        <m:e>
                          <m:r>
                            <a:rPr lang="en-US" altLang="zh-CN" sz="1600" i="1">
                              <a:latin typeface="Cambria Math" panose="02040503050406030204" pitchFamily="18" charset="0"/>
                              <a:ea typeface="+mj-ea"/>
                            </a:rPr>
                            <m:t>𝑒𝐶𝑃𝑀</m:t>
                          </m:r>
                        </m:e>
                      </m:d>
                      <m:r>
                        <a:rPr lang="en-US" altLang="zh-CN" sz="1600" b="0" i="1" smtClean="0">
                          <a:latin typeface="Cambria Math" panose="02040503050406030204" pitchFamily="18" charset="0"/>
                          <a:ea typeface="+mj-ea"/>
                        </a:rPr>
                        <m:t>∗</m:t>
                      </m:r>
                      <m:r>
                        <a:rPr lang="en-US" altLang="zh-CN" sz="1600" b="0" i="1" smtClean="0">
                          <a:latin typeface="Cambria Math" panose="02040503050406030204" pitchFamily="18" charset="0"/>
                          <a:ea typeface="+mj-ea"/>
                        </a:rPr>
                        <m:t>𝐶</m:t>
                      </m:r>
                    </m:oMath>
                  </m:oMathPara>
                </a14:m>
                <a:endParaRPr kumimoji="1" lang="en-US" altLang="zh-CN" sz="1600" b="1" dirty="0">
                  <a:solidFill>
                    <a:srgbClr val="00B050"/>
                  </a:solidFill>
                  <a:latin typeface="+mj-ea"/>
                  <a:ea typeface="+mj-ea"/>
                </a:endParaRPr>
              </a:p>
            </p:txBody>
          </p:sp>
        </mc:Choice>
        <mc:Fallback xmlns="">
          <p:sp>
            <p:nvSpPr>
              <p:cNvPr id="7" name="文本框 6">
                <a:extLst>
                  <a:ext uri="{FF2B5EF4-FFF2-40B4-BE49-F238E27FC236}">
                    <a16:creationId xmlns:a16="http://schemas.microsoft.com/office/drawing/2014/main" id="{F5B5AF22-1F65-476A-9880-19909ADB2AB1}"/>
                  </a:ext>
                </a:extLst>
              </p:cNvPr>
              <p:cNvSpPr txBox="1">
                <a:spLocks noRot="1" noChangeAspect="1" noMove="1" noResize="1" noEditPoints="1" noAdjustHandles="1" noChangeArrowheads="1" noChangeShapeType="1" noTextEdit="1"/>
              </p:cNvSpPr>
              <p:nvPr/>
            </p:nvSpPr>
            <p:spPr>
              <a:xfrm>
                <a:off x="331647" y="863829"/>
                <a:ext cx="11464220" cy="5742598"/>
              </a:xfrm>
              <a:prstGeom prst="rect">
                <a:avLst/>
              </a:prstGeom>
              <a:blipFill>
                <a:blip r:embed="rId3"/>
                <a:stretch>
                  <a:fillRect l="-213" t="-318"/>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F2A13EA1-1E78-45EA-A70F-8CA82E58C507}"/>
              </a:ext>
            </a:extLst>
          </p:cNvPr>
          <p:cNvCxnSpPr>
            <a:cxnSpLocks/>
          </p:cNvCxnSpPr>
          <p:nvPr/>
        </p:nvCxnSpPr>
        <p:spPr>
          <a:xfrm flipV="1">
            <a:off x="4865077" y="3619565"/>
            <a:ext cx="18185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587C7F76-5BF8-4A61-BF3B-A4F1B94C591B}"/>
              </a:ext>
            </a:extLst>
          </p:cNvPr>
          <p:cNvCxnSpPr>
            <a:cxnSpLocks/>
          </p:cNvCxnSpPr>
          <p:nvPr/>
        </p:nvCxnSpPr>
        <p:spPr>
          <a:xfrm flipH="1" flipV="1">
            <a:off x="4872349" y="2497743"/>
            <a:ext cx="1646" cy="1120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C3F1B3C3-DE5F-4B0C-9FDB-4B2974A1CBDF}"/>
              </a:ext>
            </a:extLst>
          </p:cNvPr>
          <p:cNvSpPr/>
          <p:nvPr/>
        </p:nvSpPr>
        <p:spPr>
          <a:xfrm>
            <a:off x="4552823" y="2494037"/>
            <a:ext cx="338554" cy="394918"/>
          </a:xfrm>
          <a:prstGeom prst="rect">
            <a:avLst/>
          </a:prstGeom>
        </p:spPr>
        <p:txBody>
          <a:bodyPr vert="eaVert" wrap="square">
            <a:spAutoFit/>
          </a:bodyPr>
          <a:lstStyle/>
          <a:p>
            <a:r>
              <a:rPr lang="zh-CN" altLang="en-US" sz="1000" dirty="0">
                <a:latin typeface="微软雅黑" panose="020B0503020204020204" pitchFamily="34" charset="-122"/>
                <a:ea typeface="微软雅黑" panose="020B0503020204020204" pitchFamily="34" charset="-122"/>
              </a:rPr>
              <a:t>流量</a:t>
            </a:r>
            <a:endParaRPr lang="zh-CN" altLang="en-US" sz="1000" dirty="0"/>
          </a:p>
        </p:txBody>
      </p:sp>
      <p:sp>
        <p:nvSpPr>
          <p:cNvPr id="15" name="矩形 14">
            <a:extLst>
              <a:ext uri="{FF2B5EF4-FFF2-40B4-BE49-F238E27FC236}">
                <a16:creationId xmlns:a16="http://schemas.microsoft.com/office/drawing/2014/main" id="{73487DF9-5B28-41AB-8A11-2731AAE6E176}"/>
              </a:ext>
            </a:extLst>
          </p:cNvPr>
          <p:cNvSpPr/>
          <p:nvPr/>
        </p:nvSpPr>
        <p:spPr>
          <a:xfrm>
            <a:off x="5281977" y="3587806"/>
            <a:ext cx="954107" cy="246221"/>
          </a:xfrm>
          <a:prstGeom prst="rect">
            <a:avLst/>
          </a:prstGeom>
        </p:spPr>
        <p:txBody>
          <a:bodyPr wrap="none">
            <a:spAutoFit/>
          </a:bodyPr>
          <a:lstStyle/>
          <a:p>
            <a:r>
              <a:rPr lang="zh-CN" altLang="en-US" sz="1000" b="1" dirty="0">
                <a:latin typeface="微软雅黑" panose="020B0503020204020204" pitchFamily="34" charset="-122"/>
                <a:ea typeface="微软雅黑" panose="020B0503020204020204" pitchFamily="34" charset="-122"/>
              </a:rPr>
              <a:t>曝光机会曲线</a:t>
            </a:r>
          </a:p>
        </p:txBody>
      </p:sp>
      <p:sp>
        <p:nvSpPr>
          <p:cNvPr id="16" name="任意多边形: 形状 15">
            <a:extLst>
              <a:ext uri="{FF2B5EF4-FFF2-40B4-BE49-F238E27FC236}">
                <a16:creationId xmlns:a16="http://schemas.microsoft.com/office/drawing/2014/main" id="{3D574A73-1853-4D74-BDB7-7D7436FB80B5}"/>
              </a:ext>
            </a:extLst>
          </p:cNvPr>
          <p:cNvSpPr/>
          <p:nvPr/>
        </p:nvSpPr>
        <p:spPr>
          <a:xfrm>
            <a:off x="4876950" y="2719105"/>
            <a:ext cx="1549488" cy="830151"/>
          </a:xfrm>
          <a:custGeom>
            <a:avLst/>
            <a:gdLst>
              <a:gd name="connsiteX0" fmla="*/ 0 w 1143000"/>
              <a:gd name="connsiteY0" fmla="*/ 381148 h 504727"/>
              <a:gd name="connsiteX1" fmla="*/ 203200 w 1143000"/>
              <a:gd name="connsiteY1" fmla="*/ 495448 h 504727"/>
              <a:gd name="connsiteX2" fmla="*/ 381000 w 1143000"/>
              <a:gd name="connsiteY2" fmla="*/ 165248 h 504727"/>
              <a:gd name="connsiteX3" fmla="*/ 444500 w 1143000"/>
              <a:gd name="connsiteY3" fmla="*/ 148 h 504727"/>
              <a:gd name="connsiteX4" fmla="*/ 609600 w 1143000"/>
              <a:gd name="connsiteY4" fmla="*/ 190648 h 504727"/>
              <a:gd name="connsiteX5" fmla="*/ 685800 w 1143000"/>
              <a:gd name="connsiteY5" fmla="*/ 114448 h 504727"/>
              <a:gd name="connsiteX6" fmla="*/ 800100 w 1143000"/>
              <a:gd name="connsiteY6" fmla="*/ 165248 h 504727"/>
              <a:gd name="connsiteX7" fmla="*/ 800100 w 1143000"/>
              <a:gd name="connsiteY7" fmla="*/ 203348 h 504727"/>
              <a:gd name="connsiteX8" fmla="*/ 901700 w 1143000"/>
              <a:gd name="connsiteY8" fmla="*/ 38248 h 504727"/>
              <a:gd name="connsiteX9" fmla="*/ 1143000 w 1143000"/>
              <a:gd name="connsiteY9" fmla="*/ 393848 h 504727"/>
              <a:gd name="connsiteX10" fmla="*/ 1143000 w 1143000"/>
              <a:gd name="connsiteY10" fmla="*/ 393848 h 5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0" h="504727">
                <a:moveTo>
                  <a:pt x="0" y="381148"/>
                </a:moveTo>
                <a:cubicBezTo>
                  <a:pt x="69850" y="456289"/>
                  <a:pt x="139700" y="531431"/>
                  <a:pt x="203200" y="495448"/>
                </a:cubicBezTo>
                <a:cubicBezTo>
                  <a:pt x="266700" y="459465"/>
                  <a:pt x="340783" y="247798"/>
                  <a:pt x="381000" y="165248"/>
                </a:cubicBezTo>
                <a:cubicBezTo>
                  <a:pt x="421217" y="82698"/>
                  <a:pt x="406400" y="-4085"/>
                  <a:pt x="444500" y="148"/>
                </a:cubicBezTo>
                <a:cubicBezTo>
                  <a:pt x="482600" y="4381"/>
                  <a:pt x="569383" y="171598"/>
                  <a:pt x="609600" y="190648"/>
                </a:cubicBezTo>
                <a:cubicBezTo>
                  <a:pt x="649817" y="209698"/>
                  <a:pt x="654050" y="118681"/>
                  <a:pt x="685800" y="114448"/>
                </a:cubicBezTo>
                <a:cubicBezTo>
                  <a:pt x="717550" y="110215"/>
                  <a:pt x="781050" y="150431"/>
                  <a:pt x="800100" y="165248"/>
                </a:cubicBezTo>
                <a:cubicBezTo>
                  <a:pt x="819150" y="180065"/>
                  <a:pt x="783167" y="224515"/>
                  <a:pt x="800100" y="203348"/>
                </a:cubicBezTo>
                <a:cubicBezTo>
                  <a:pt x="817033" y="182181"/>
                  <a:pt x="844550" y="6498"/>
                  <a:pt x="901700" y="38248"/>
                </a:cubicBezTo>
                <a:cubicBezTo>
                  <a:pt x="958850" y="69998"/>
                  <a:pt x="1143000" y="393848"/>
                  <a:pt x="1143000" y="393848"/>
                </a:cubicBezTo>
                <a:lnTo>
                  <a:pt x="1143000" y="39384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3C8B71E-0FFD-4FC4-A38D-86E7FB998ED9}"/>
              </a:ext>
            </a:extLst>
          </p:cNvPr>
          <p:cNvSpPr/>
          <p:nvPr/>
        </p:nvSpPr>
        <p:spPr>
          <a:xfrm>
            <a:off x="4642234" y="3598413"/>
            <a:ext cx="388248" cy="246221"/>
          </a:xfrm>
          <a:prstGeom prst="rect">
            <a:avLst/>
          </a:prstGeom>
        </p:spPr>
        <p:txBody>
          <a:bodyPr wrap="none">
            <a:spAutoFit/>
          </a:bodyPr>
          <a:lstStyle/>
          <a:p>
            <a:r>
              <a:rPr lang="en-US" altLang="zh-CN" sz="1000" dirty="0">
                <a:latin typeface="微软雅黑" panose="020B0503020204020204" pitchFamily="34" charset="-122"/>
                <a:ea typeface="微软雅黑" panose="020B0503020204020204" pitchFamily="34" charset="-122"/>
              </a:rPr>
              <a:t>0</a:t>
            </a:r>
            <a:r>
              <a:rPr lang="zh-CN" altLang="en-US" sz="1000" dirty="0">
                <a:latin typeface="微软雅黑" panose="020B0503020204020204" pitchFamily="34" charset="-122"/>
                <a:ea typeface="微软雅黑" panose="020B0503020204020204" pitchFamily="34" charset="-122"/>
              </a:rPr>
              <a:t>点</a:t>
            </a:r>
            <a:endParaRPr lang="zh-CN" altLang="en-US" sz="1000" dirty="0"/>
          </a:p>
        </p:txBody>
      </p:sp>
      <p:sp>
        <p:nvSpPr>
          <p:cNvPr id="18" name="矩形 17">
            <a:extLst>
              <a:ext uri="{FF2B5EF4-FFF2-40B4-BE49-F238E27FC236}">
                <a16:creationId xmlns:a16="http://schemas.microsoft.com/office/drawing/2014/main" id="{7424E3E4-65C7-4A87-A976-93B298F01DCC}"/>
              </a:ext>
            </a:extLst>
          </p:cNvPr>
          <p:cNvSpPr/>
          <p:nvPr/>
        </p:nvSpPr>
        <p:spPr>
          <a:xfrm>
            <a:off x="6181609" y="3604481"/>
            <a:ext cx="518091" cy="246221"/>
          </a:xfrm>
          <a:prstGeom prst="rect">
            <a:avLst/>
          </a:prstGeom>
        </p:spPr>
        <p:txBody>
          <a:bodyPr wrap="square">
            <a:spAutoFit/>
          </a:bodyPr>
          <a:lstStyle/>
          <a:p>
            <a:r>
              <a:rPr lang="en-US" altLang="zh-CN" sz="1000" dirty="0">
                <a:latin typeface="微软雅黑" panose="020B0503020204020204" pitchFamily="34" charset="-122"/>
                <a:ea typeface="微软雅黑" panose="020B0503020204020204" pitchFamily="34" charset="-122"/>
              </a:rPr>
              <a:t>24</a:t>
            </a:r>
            <a:r>
              <a:rPr lang="zh-CN" altLang="en-US" sz="1000" dirty="0">
                <a:latin typeface="微软雅黑" panose="020B0503020204020204" pitchFamily="34" charset="-122"/>
                <a:ea typeface="微软雅黑" panose="020B0503020204020204" pitchFamily="34" charset="-122"/>
              </a:rPr>
              <a:t>点</a:t>
            </a:r>
            <a:endParaRPr lang="zh-CN" altLang="en-US" sz="1000"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A64B03D-A681-4AA0-8C5A-C41E6D53E7EE}"/>
                  </a:ext>
                </a:extLst>
              </p:cNvPr>
              <p:cNvSpPr txBox="1"/>
              <p:nvPr/>
            </p:nvSpPr>
            <p:spPr>
              <a:xfrm>
                <a:off x="6204667" y="2816384"/>
                <a:ext cx="22501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𝑓</m:t>
                      </m:r>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𝑥</m:t>
                      </m:r>
                      <m:r>
                        <a:rPr lang="en-US" altLang="zh-CN" sz="1000" b="0" i="1" smtClean="0">
                          <a:latin typeface="Cambria Math" panose="02040503050406030204" pitchFamily="18" charset="0"/>
                        </a:rPr>
                        <m:t>)</m:t>
                      </m:r>
                    </m:oMath>
                  </m:oMathPara>
                </a14:m>
                <a:endParaRPr lang="zh-CN" altLang="en-US" sz="1000" dirty="0"/>
              </a:p>
            </p:txBody>
          </p:sp>
        </mc:Choice>
        <mc:Fallback xmlns="">
          <p:sp>
            <p:nvSpPr>
              <p:cNvPr id="19" name="文本框 18">
                <a:extLst>
                  <a:ext uri="{FF2B5EF4-FFF2-40B4-BE49-F238E27FC236}">
                    <a16:creationId xmlns:a16="http://schemas.microsoft.com/office/drawing/2014/main" id="{6A64B03D-A681-4AA0-8C5A-C41E6D53E7EE}"/>
                  </a:ext>
                </a:extLst>
              </p:cNvPr>
              <p:cNvSpPr txBox="1">
                <a:spLocks noRot="1" noChangeAspect="1" noMove="1" noResize="1" noEditPoints="1" noAdjustHandles="1" noChangeArrowheads="1" noChangeShapeType="1" noTextEdit="1"/>
              </p:cNvSpPr>
              <p:nvPr/>
            </p:nvSpPr>
            <p:spPr>
              <a:xfrm>
                <a:off x="6204667" y="2816384"/>
                <a:ext cx="225015" cy="246221"/>
              </a:xfrm>
              <a:prstGeom prst="rect">
                <a:avLst/>
              </a:prstGeom>
              <a:blipFill>
                <a:blip r:embed="rId4"/>
                <a:stretch>
                  <a:fillRect r="-81081" b="-7500"/>
                </a:stretch>
              </a:blipFill>
            </p:spPr>
            <p:txBody>
              <a:bodyPr/>
              <a:lstStyle/>
              <a:p>
                <a:r>
                  <a:rPr lang="zh-CN" altLang="en-US">
                    <a:noFill/>
                  </a:rPr>
                  <a:t> </a:t>
                </a:r>
              </a:p>
            </p:txBody>
          </p:sp>
        </mc:Fallback>
      </mc:AlternateContent>
      <p:cxnSp>
        <p:nvCxnSpPr>
          <p:cNvPr id="20" name="直接连接符 19">
            <a:extLst>
              <a:ext uri="{FF2B5EF4-FFF2-40B4-BE49-F238E27FC236}">
                <a16:creationId xmlns:a16="http://schemas.microsoft.com/office/drawing/2014/main" id="{5300D6E7-D2AA-464C-A527-8472420D30DE}"/>
              </a:ext>
            </a:extLst>
          </p:cNvPr>
          <p:cNvCxnSpPr>
            <a:cxnSpLocks/>
          </p:cNvCxnSpPr>
          <p:nvPr/>
        </p:nvCxnSpPr>
        <p:spPr bwMode="auto">
          <a:xfrm>
            <a:off x="5394613" y="2497743"/>
            <a:ext cx="5283" cy="112029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9949110-E335-4AC4-A1D1-C2ABCF24A46F}"/>
                  </a:ext>
                </a:extLst>
              </p:cNvPr>
              <p:cNvSpPr txBox="1"/>
              <p:nvPr/>
            </p:nvSpPr>
            <p:spPr>
              <a:xfrm>
                <a:off x="5268523" y="3583210"/>
                <a:ext cx="22501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𝑡</m:t>
                      </m:r>
                    </m:oMath>
                  </m:oMathPara>
                </a14:m>
                <a:endParaRPr lang="zh-CN" altLang="en-US" sz="1000" dirty="0"/>
              </a:p>
            </p:txBody>
          </p:sp>
        </mc:Choice>
        <mc:Fallback xmlns="">
          <p:sp>
            <p:nvSpPr>
              <p:cNvPr id="21" name="文本框 20">
                <a:extLst>
                  <a:ext uri="{FF2B5EF4-FFF2-40B4-BE49-F238E27FC236}">
                    <a16:creationId xmlns:a16="http://schemas.microsoft.com/office/drawing/2014/main" id="{39949110-E335-4AC4-A1D1-C2ABCF24A46F}"/>
                  </a:ext>
                </a:extLst>
              </p:cNvPr>
              <p:cNvSpPr txBox="1">
                <a:spLocks noRot="1" noChangeAspect="1" noMove="1" noResize="1" noEditPoints="1" noAdjustHandles="1" noChangeArrowheads="1" noChangeShapeType="1" noTextEdit="1"/>
              </p:cNvSpPr>
              <p:nvPr/>
            </p:nvSpPr>
            <p:spPr>
              <a:xfrm>
                <a:off x="5268523" y="3583210"/>
                <a:ext cx="225015" cy="24622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4527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7A7F559-664D-EE4B-9554-FC90DC278173}"/>
                  </a:ext>
                </a:extLst>
              </p:cNvPr>
              <p:cNvSpPr txBox="1"/>
              <p:nvPr/>
            </p:nvSpPr>
            <p:spPr>
              <a:xfrm>
                <a:off x="154113" y="277402"/>
                <a:ext cx="6501758" cy="523220"/>
              </a:xfrm>
              <a:prstGeom prst="rect">
                <a:avLst/>
              </a:prstGeom>
              <a:noFill/>
            </p:spPr>
            <p:txBody>
              <a:bodyPr wrap="square" rtlCol="0">
                <a:spAutoFit/>
              </a:bodyPr>
              <a:lstStyle/>
              <a:p>
                <a:r>
                  <a:rPr kumimoji="1" lang="zh-CN" altLang="en-US" sz="2800" b="1" dirty="0">
                    <a:latin typeface="+mj-ea"/>
                    <a:ea typeface="+mj-ea"/>
                  </a:rPr>
                  <a:t>附录</a:t>
                </a:r>
                <a:r>
                  <a:rPr kumimoji="1" lang="en-US" altLang="zh-CN" sz="2800" b="1" dirty="0">
                    <a:latin typeface="+mj-ea"/>
                    <a:ea typeface="+mj-ea"/>
                  </a:rPr>
                  <a:t>2</a:t>
                </a:r>
                <a:r>
                  <a:rPr kumimoji="1" lang="zh-CN" altLang="en-US" sz="2800" b="1" dirty="0">
                    <a:latin typeface="+mj-ea"/>
                    <a:ea typeface="+mj-ea"/>
                  </a:rPr>
                  <a:t>：数平使用级联模型预估</a:t>
                </a:r>
                <a14:m>
                  <m:oMath xmlns:m="http://schemas.openxmlformats.org/officeDocument/2006/math">
                    <m:r>
                      <a:rPr kumimoji="1" lang="en-US" altLang="zh-CN" sz="2800" b="1" i="1" dirty="0" smtClean="0">
                        <a:latin typeface="Cambria Math" panose="02040503050406030204" pitchFamily="18" charset="0"/>
                        <a:ea typeface="+mj-ea"/>
                      </a:rPr>
                      <m:t>𝒑𝒅𝒄𝒗𝒓</m:t>
                    </m:r>
                  </m:oMath>
                </a14:m>
                <a:endParaRPr kumimoji="1" lang="zh-CN" altLang="en-US" sz="2800" b="1" dirty="0">
                  <a:latin typeface="+mj-ea"/>
                  <a:ea typeface="+mj-ea"/>
                </a:endParaRPr>
              </a:p>
            </p:txBody>
          </p:sp>
        </mc:Choice>
        <mc:Fallback xmlns="">
          <p:sp>
            <p:nvSpPr>
              <p:cNvPr id="3" name="文本框 2">
                <a:extLst>
                  <a:ext uri="{FF2B5EF4-FFF2-40B4-BE49-F238E27FC236}">
                    <a16:creationId xmlns:a16="http://schemas.microsoft.com/office/drawing/2014/main" id="{07A7F559-664D-EE4B-9554-FC90DC278173}"/>
                  </a:ext>
                </a:extLst>
              </p:cNvPr>
              <p:cNvSpPr txBox="1">
                <a:spLocks noRot="1" noChangeAspect="1" noMove="1" noResize="1" noEditPoints="1" noAdjustHandles="1" noChangeArrowheads="1" noChangeShapeType="1" noTextEdit="1"/>
              </p:cNvSpPr>
              <p:nvPr/>
            </p:nvSpPr>
            <p:spPr>
              <a:xfrm>
                <a:off x="154113" y="277402"/>
                <a:ext cx="6501758" cy="523220"/>
              </a:xfrm>
              <a:prstGeom prst="rect">
                <a:avLst/>
              </a:prstGeom>
              <a:blipFill>
                <a:blip r:embed="rId3"/>
                <a:stretch>
                  <a:fillRect l="-1874" t="-12941" b="-32941"/>
                </a:stretch>
              </a:blipFill>
            </p:spPr>
            <p:txBody>
              <a:bodyPr/>
              <a:lstStyle/>
              <a:p>
                <a:r>
                  <a:rPr lang="zh-CN" altLang="en-US">
                    <a:noFill/>
                  </a:rPr>
                  <a:t> </a:t>
                </a:r>
              </a:p>
            </p:txBody>
          </p:sp>
        </mc:Fallback>
      </mc:AlternateContent>
      <p:cxnSp>
        <p:nvCxnSpPr>
          <p:cNvPr id="11" name="直接连接符 3">
            <a:extLst>
              <a:ext uri="{FF2B5EF4-FFF2-40B4-BE49-F238E27FC236}">
                <a16:creationId xmlns:a16="http://schemas.microsoft.com/office/drawing/2014/main" id="{1DFEBCB8-4B81-0F49-910C-811F60B53DBF}"/>
              </a:ext>
            </a:extLst>
          </p:cNvPr>
          <p:cNvCxnSpPr/>
          <p:nvPr/>
        </p:nvCxnSpPr>
        <p:spPr bwMode="auto">
          <a:xfrm>
            <a:off x="0" y="818826"/>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4">
            <a:extLst>
              <a:ext uri="{FF2B5EF4-FFF2-40B4-BE49-F238E27FC236}">
                <a16:creationId xmlns:a16="http://schemas.microsoft.com/office/drawing/2014/main" id="{6F658C44-7259-5144-96CD-2E1638CF1086}"/>
              </a:ext>
            </a:extLst>
          </p:cNvPr>
          <p:cNvCxnSpPr/>
          <p:nvPr/>
        </p:nvCxnSpPr>
        <p:spPr bwMode="auto">
          <a:xfrm>
            <a:off x="6047232" y="818826"/>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5">
            <a:extLst>
              <a:ext uri="{FF2B5EF4-FFF2-40B4-BE49-F238E27FC236}">
                <a16:creationId xmlns:a16="http://schemas.microsoft.com/office/drawing/2014/main" id="{FDC986FE-069D-1A4B-9F3A-E47DE067CEE5}"/>
              </a:ext>
            </a:extLst>
          </p:cNvPr>
          <p:cNvCxnSpPr/>
          <p:nvPr/>
        </p:nvCxnSpPr>
        <p:spPr bwMode="auto">
          <a:xfrm>
            <a:off x="3060000" y="818826"/>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6">
            <a:extLst>
              <a:ext uri="{FF2B5EF4-FFF2-40B4-BE49-F238E27FC236}">
                <a16:creationId xmlns:a16="http://schemas.microsoft.com/office/drawing/2014/main" id="{732C254C-058D-C849-80AF-2EDD3D415356}"/>
              </a:ext>
            </a:extLst>
          </p:cNvPr>
          <p:cNvCxnSpPr/>
          <p:nvPr/>
        </p:nvCxnSpPr>
        <p:spPr bwMode="auto">
          <a:xfrm>
            <a:off x="9107232" y="818826"/>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descr="https://qqadapt.qpic.cn/txdocpic/0/6814c3ed12a35380fa3fef3672098acc/0?w=1552&amp;h=1194">
            <a:extLst>
              <a:ext uri="{FF2B5EF4-FFF2-40B4-BE49-F238E27FC236}">
                <a16:creationId xmlns:a16="http://schemas.microsoft.com/office/drawing/2014/main" id="{0C05897A-5401-4CD5-8152-55ED237C85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113" y="1460737"/>
            <a:ext cx="5724525" cy="4400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1A068E2-FD8B-4016-AB53-F39AC9D0E949}"/>
                  </a:ext>
                </a:extLst>
              </p:cNvPr>
              <p:cNvSpPr txBox="1"/>
              <p:nvPr/>
            </p:nvSpPr>
            <p:spPr>
              <a:xfrm>
                <a:off x="4254844" y="2906973"/>
                <a:ext cx="6703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𝑝𝑑𝑐𝑣𝑟</m:t>
                      </m:r>
                    </m:oMath>
                  </m:oMathPara>
                </a14:m>
                <a:endParaRPr lang="zh-CN" altLang="en-US" dirty="0"/>
              </a:p>
            </p:txBody>
          </p:sp>
        </mc:Choice>
        <mc:Fallback xmlns="">
          <p:sp>
            <p:nvSpPr>
              <p:cNvPr id="2" name="文本框 1">
                <a:extLst>
                  <a:ext uri="{FF2B5EF4-FFF2-40B4-BE49-F238E27FC236}">
                    <a16:creationId xmlns:a16="http://schemas.microsoft.com/office/drawing/2014/main" id="{61A068E2-FD8B-4016-AB53-F39AC9D0E949}"/>
                  </a:ext>
                </a:extLst>
              </p:cNvPr>
              <p:cNvSpPr txBox="1">
                <a:spLocks noRot="1" noChangeAspect="1" noMove="1" noResize="1" noEditPoints="1" noAdjustHandles="1" noChangeArrowheads="1" noChangeShapeType="1" noTextEdit="1"/>
              </p:cNvSpPr>
              <p:nvPr/>
            </p:nvSpPr>
            <p:spPr>
              <a:xfrm>
                <a:off x="4254844" y="2906973"/>
                <a:ext cx="670312" cy="276999"/>
              </a:xfrm>
              <a:prstGeom prst="rect">
                <a:avLst/>
              </a:prstGeom>
              <a:blipFill>
                <a:blip r:embed="rId5"/>
                <a:stretch>
                  <a:fillRect l="-10909" r="-10909"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CFA2055-1D7F-496F-97CE-DCEEB2826EDE}"/>
                  </a:ext>
                </a:extLst>
              </p:cNvPr>
              <p:cNvSpPr txBox="1"/>
              <p:nvPr/>
            </p:nvSpPr>
            <p:spPr>
              <a:xfrm>
                <a:off x="6655871" y="1203968"/>
                <a:ext cx="4902721" cy="4472571"/>
              </a:xfrm>
              <a:prstGeom prst="rect">
                <a:avLst/>
              </a:prstGeom>
              <a:noFill/>
            </p:spPr>
            <p:txBody>
              <a:bodyPr wrap="square" rtlCol="0">
                <a:spAutoFit/>
              </a:bodyPr>
              <a:lstStyle/>
              <a:p>
                <a:pPr marL="342900" indent="-342900">
                  <a:lnSpc>
                    <a:spcPct val="200000"/>
                  </a:lnSpc>
                  <a:buFont typeface="Arial" panose="020B0604020202020204" pitchFamily="34" charset="0"/>
                  <a:buChar char="•"/>
                </a:pPr>
                <a14:m>
                  <m:oMath xmlns:m="http://schemas.openxmlformats.org/officeDocument/2006/math">
                    <m:r>
                      <a:rPr lang="en-US" altLang="zh-CN" sz="1600" i="1" dirty="0" smtClean="0">
                        <a:latin typeface="Cambria Math" panose="02040503050406030204" pitchFamily="18" charset="0"/>
                        <a:ea typeface="+mj-ea"/>
                      </a:rPr>
                      <m:t>𝑉𝑆</m:t>
                    </m:r>
                    <m:r>
                      <a:rPr lang="en-US" altLang="zh-CN" sz="1600" i="1" dirty="0" smtClean="0">
                        <a:latin typeface="Cambria Math" panose="02040503050406030204" pitchFamily="18" charset="0"/>
                        <a:ea typeface="+mj-ea"/>
                      </a:rPr>
                      <m:t> </m:t>
                    </m:r>
                    <m:r>
                      <a:rPr lang="zh-CN" altLang="en-US" sz="1600" i="1" dirty="0">
                        <a:latin typeface="Cambria Math" panose="02040503050406030204" pitchFamily="18" charset="0"/>
                        <a:ea typeface="+mj-ea"/>
                      </a:rPr>
                      <m:t>单独网络预估</m:t>
                    </m:r>
                    <m:r>
                      <a:rPr lang="en-US" altLang="zh-CN" sz="1600" i="1" dirty="0" err="1">
                        <a:latin typeface="Cambria Math" panose="02040503050406030204" pitchFamily="18" charset="0"/>
                        <a:ea typeface="+mj-ea"/>
                      </a:rPr>
                      <m:t>𝑝𝑑𝑐𝑣𝑟</m:t>
                    </m:r>
                  </m:oMath>
                </a14:m>
                <a:endParaRPr lang="en-US" altLang="zh-CN" sz="1600" dirty="0">
                  <a:latin typeface="+mj-ea"/>
                  <a:ea typeface="+mj-ea"/>
                </a:endParaRPr>
              </a:p>
              <a:p>
                <a:pPr marL="742950" lvl="1" indent="-285750">
                  <a:lnSpc>
                    <a:spcPct val="200000"/>
                  </a:lnSpc>
                  <a:buFont typeface="Wingdings" panose="05000000000000000000" pitchFamily="2" charset="2"/>
                  <a:buChar char="Ø"/>
                </a:pPr>
                <a14:m>
                  <m:oMath xmlns:m="http://schemas.openxmlformats.org/officeDocument/2006/math">
                    <m:r>
                      <a:rPr lang="zh-CN" altLang="en-US" sz="1600" i="1" dirty="0" smtClean="0">
                        <a:latin typeface="Cambria Math" panose="02040503050406030204" pitchFamily="18" charset="0"/>
                        <a:ea typeface="+mj-ea"/>
                      </a:rPr>
                      <m:t>利用稠密的浅层样本训练</m:t>
                    </m:r>
                    <m:r>
                      <a:rPr lang="en-US" altLang="zh-CN" sz="1600" i="1" dirty="0">
                        <a:latin typeface="Cambria Math" panose="02040503050406030204" pitchFamily="18" charset="0"/>
                        <a:ea typeface="+mj-ea"/>
                      </a:rPr>
                      <m:t>𝑒𝑚𝑏𝑒𝑑𝑑𝑖𝑛𝑔</m:t>
                    </m:r>
                    <m:r>
                      <a:rPr lang="zh-CN" altLang="en-US" sz="1600" i="1" dirty="0">
                        <a:latin typeface="Cambria Math" panose="02040503050406030204" pitchFamily="18" charset="0"/>
                        <a:ea typeface="+mj-ea"/>
                      </a:rPr>
                      <m:t>，</m:t>
                    </m:r>
                  </m:oMath>
                </a14:m>
                <a:endParaRPr lang="en-US" altLang="zh-CN" sz="1600" i="1" dirty="0">
                  <a:latin typeface="Cambria Math" panose="02040503050406030204" pitchFamily="18" charset="0"/>
                  <a:ea typeface="+mj-ea"/>
                </a:endParaRPr>
              </a:p>
              <a:p>
                <a:pPr lvl="1">
                  <a:lnSpc>
                    <a:spcPct val="200000"/>
                  </a:lnSpc>
                </a:pPr>
                <a:r>
                  <a:rPr lang="zh-CN" altLang="en-US" sz="1600" dirty="0">
                    <a:ea typeface="+mj-ea"/>
                  </a:rPr>
                  <a:t>        </a:t>
                </a:r>
                <a14:m>
                  <m:oMath xmlns:m="http://schemas.openxmlformats.org/officeDocument/2006/math">
                    <m:r>
                      <a:rPr lang="zh-CN" altLang="en-US" sz="1600" i="1" dirty="0">
                        <a:latin typeface="Cambria Math" panose="02040503050406030204" pitchFamily="18" charset="0"/>
                        <a:ea typeface="+mj-ea"/>
                      </a:rPr>
                      <m:t>共享底层</m:t>
                    </m:r>
                    <m:r>
                      <a:rPr lang="en-US" altLang="zh-CN" sz="1600" i="1" dirty="0">
                        <a:latin typeface="Cambria Math" panose="02040503050406030204" pitchFamily="18" charset="0"/>
                        <a:ea typeface="+mj-ea"/>
                      </a:rPr>
                      <m:t>𝑒𝑚𝑏𝑒𝑑𝑑𝑖𝑛𝑔</m:t>
                    </m:r>
                    <m:r>
                      <a:rPr lang="zh-CN" altLang="en-US" sz="1600" i="1" dirty="0">
                        <a:latin typeface="Cambria Math" panose="02040503050406030204" pitchFamily="18" charset="0"/>
                        <a:ea typeface="+mj-ea"/>
                      </a:rPr>
                      <m:t>提升模型泛化能力</m:t>
                    </m:r>
                  </m:oMath>
                </a14:m>
                <a:endParaRPr lang="en-US" altLang="zh-CN" sz="1600" dirty="0">
                  <a:latin typeface="+mj-ea"/>
                  <a:ea typeface="+mj-ea"/>
                </a:endParaRPr>
              </a:p>
              <a:p>
                <a:pPr>
                  <a:lnSpc>
                    <a:spcPct val="200000"/>
                  </a:lnSpc>
                </a:pPr>
                <a:endParaRPr lang="en-US" altLang="zh-CN" sz="1600" dirty="0">
                  <a:latin typeface="+mj-ea"/>
                  <a:ea typeface="+mj-ea"/>
                </a:endParaRPr>
              </a:p>
              <a:p>
                <a:pPr marL="285750" indent="-285750">
                  <a:lnSpc>
                    <a:spcPct val="200000"/>
                  </a:lnSpc>
                  <a:buFont typeface="Arial" panose="020B0604020202020204" pitchFamily="34" charset="0"/>
                  <a:buChar char="•"/>
                </a:pPr>
                <a14:m>
                  <m:oMath xmlns:m="http://schemas.openxmlformats.org/officeDocument/2006/math">
                    <m:r>
                      <a:rPr lang="en-US" altLang="zh-CN" sz="1600" i="1" dirty="0" smtClean="0">
                        <a:latin typeface="Cambria Math" panose="02040503050406030204" pitchFamily="18" charset="0"/>
                        <a:ea typeface="+mj-ea"/>
                      </a:rPr>
                      <m:t>𝑉𝑆</m:t>
                    </m:r>
                    <m:r>
                      <a:rPr lang="en-US" altLang="zh-CN" sz="1600" i="1" dirty="0" smtClean="0">
                        <a:latin typeface="Cambria Math" panose="02040503050406030204" pitchFamily="18" charset="0"/>
                        <a:ea typeface="+mj-ea"/>
                      </a:rPr>
                      <m:t> </m:t>
                    </m:r>
                    <m:r>
                      <a:rPr lang="zh-CN" altLang="en-US" sz="1600" i="1" dirty="0">
                        <a:latin typeface="Cambria Math" panose="02040503050406030204" pitchFamily="18" charset="0"/>
                        <a:ea typeface="+mj-ea"/>
                      </a:rPr>
                      <m:t>分别预估</m:t>
                    </m:r>
                    <m:r>
                      <a:rPr lang="en-US" altLang="zh-CN" sz="1600" i="1" dirty="0" err="1">
                        <a:latin typeface="Cambria Math" panose="02040503050406030204" pitchFamily="18" charset="0"/>
                        <a:ea typeface="+mj-ea"/>
                      </a:rPr>
                      <m:t>𝑝𝑐𝑣𝑟</m:t>
                    </m:r>
                    <m:r>
                      <a:rPr lang="zh-CN" altLang="en-US" sz="1600" i="1" dirty="0">
                        <a:latin typeface="Cambria Math" panose="02040503050406030204" pitchFamily="18" charset="0"/>
                        <a:ea typeface="+mj-ea"/>
                      </a:rPr>
                      <m:t>、</m:t>
                    </m:r>
                    <m:r>
                      <a:rPr lang="en-US" altLang="zh-CN" sz="1600" b="0" i="1" dirty="0" smtClean="0">
                        <a:latin typeface="Cambria Math" panose="02040503050406030204" pitchFamily="18" charset="0"/>
                        <a:ea typeface="+mj-ea"/>
                      </a:rPr>
                      <m:t>𝑠𝑒𝑐𝑜𝑛𝑑</m:t>
                    </m:r>
                    <m:r>
                      <a:rPr lang="en-US" altLang="zh-CN" sz="1600" b="0" i="1" dirty="0" smtClean="0">
                        <a:latin typeface="Cambria Math" panose="02040503050406030204" pitchFamily="18" charset="0"/>
                        <a:ea typeface="+mj-ea"/>
                      </a:rPr>
                      <m:t>_</m:t>
                    </m:r>
                    <m:r>
                      <a:rPr lang="en-US" altLang="zh-CN" sz="1600" i="1" dirty="0" err="1">
                        <a:latin typeface="Cambria Math" panose="02040503050406030204" pitchFamily="18" charset="0"/>
                        <a:ea typeface="+mj-ea"/>
                      </a:rPr>
                      <m:t>𝑝𝑐𝑣𝑟</m:t>
                    </m:r>
                    <m:r>
                      <a:rPr lang="zh-CN" altLang="en-US" sz="1600" i="1" dirty="0">
                        <a:latin typeface="Cambria Math" panose="02040503050406030204" pitchFamily="18" charset="0"/>
                        <a:ea typeface="+mj-ea"/>
                      </a:rPr>
                      <m:t>，计算得到</m:t>
                    </m:r>
                    <m:r>
                      <a:rPr lang="en-US" altLang="zh-CN" sz="1600" i="1" dirty="0" err="1">
                        <a:latin typeface="Cambria Math" panose="02040503050406030204" pitchFamily="18" charset="0"/>
                        <a:ea typeface="+mj-ea"/>
                      </a:rPr>
                      <m:t>𝑝𝑑𝑐𝑣𝑟</m:t>
                    </m:r>
                  </m:oMath>
                </a14:m>
                <a:endParaRPr lang="en-US" altLang="zh-CN" sz="1600" dirty="0">
                  <a:latin typeface="+mj-ea"/>
                  <a:ea typeface="+mj-ea"/>
                </a:endParaRPr>
              </a:p>
              <a:p>
                <a:pPr>
                  <a:lnSpc>
                    <a:spcPct val="200000"/>
                  </a:lnSpc>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ea typeface="+mj-ea"/>
                        </a:rPr>
                        <m:t>𝑝𝑑𝑐𝑣𝑟</m:t>
                      </m:r>
                      <m:r>
                        <a:rPr lang="en-US" altLang="zh-CN" sz="1600" i="1" dirty="0" smtClean="0">
                          <a:latin typeface="Cambria Math" panose="02040503050406030204" pitchFamily="18" charset="0"/>
                          <a:ea typeface="+mj-ea"/>
                        </a:rPr>
                        <m:t>=</m:t>
                      </m:r>
                      <m:r>
                        <a:rPr lang="en-US" altLang="zh-CN" sz="1600" b="0" i="1" dirty="0" smtClean="0">
                          <a:latin typeface="Cambria Math" panose="02040503050406030204" pitchFamily="18" charset="0"/>
                          <a:ea typeface="+mj-ea"/>
                        </a:rPr>
                        <m:t>𝑠𝑒𝑐𝑜𝑛𝑑</m:t>
                      </m:r>
                      <m:r>
                        <a:rPr lang="en-US" altLang="zh-CN" sz="1600" b="0" i="1" dirty="0" smtClean="0">
                          <a:latin typeface="Cambria Math" panose="02040503050406030204" pitchFamily="18" charset="0"/>
                          <a:ea typeface="+mj-ea"/>
                        </a:rPr>
                        <m:t>_</m:t>
                      </m:r>
                      <m:r>
                        <a:rPr lang="en-US" altLang="zh-CN" sz="1600" i="1" dirty="0" err="1" smtClean="0">
                          <a:latin typeface="Cambria Math" panose="02040503050406030204" pitchFamily="18" charset="0"/>
                          <a:ea typeface="+mj-ea"/>
                        </a:rPr>
                        <m:t>𝑝𝑐𝑣𝑟</m:t>
                      </m:r>
                      <m:r>
                        <a:rPr lang="en-US" altLang="zh-CN" sz="1600" i="1" dirty="0" smtClean="0">
                          <a:latin typeface="Cambria Math" panose="02040503050406030204" pitchFamily="18" charset="0"/>
                          <a:ea typeface="+mj-ea"/>
                        </a:rPr>
                        <m:t>/</m:t>
                      </m:r>
                      <m:r>
                        <a:rPr lang="en-US" altLang="zh-CN" sz="1600" i="1" dirty="0" err="1" smtClean="0">
                          <a:latin typeface="Cambria Math" panose="02040503050406030204" pitchFamily="18" charset="0"/>
                          <a:ea typeface="+mj-ea"/>
                        </a:rPr>
                        <m:t>𝑝𝑐𝑣𝑟</m:t>
                      </m:r>
                    </m:oMath>
                  </m:oMathPara>
                </a14:m>
                <a:endParaRPr lang="en-US" altLang="zh-CN" sz="1600" dirty="0">
                  <a:latin typeface="+mj-ea"/>
                  <a:ea typeface="+mj-ea"/>
                </a:endParaRPr>
              </a:p>
              <a:p>
                <a:pPr marL="742950" lvl="1" indent="-285750">
                  <a:lnSpc>
                    <a:spcPct val="200000"/>
                  </a:lnSpc>
                  <a:buFont typeface="Wingdings" panose="05000000000000000000" pitchFamily="2" charset="2"/>
                  <a:buChar char="Ø"/>
                </a:pPr>
                <a14:m>
                  <m:oMath xmlns:m="http://schemas.openxmlformats.org/officeDocument/2006/math">
                    <m:r>
                      <a:rPr lang="zh-CN" altLang="en-US" sz="1600" i="1" dirty="0" smtClean="0">
                        <a:latin typeface="Cambria Math" panose="02040503050406030204" pitchFamily="18" charset="0"/>
                        <a:ea typeface="+mj-ea"/>
                      </a:rPr>
                      <m:t>增加级联</m:t>
                    </m:r>
                    <m:r>
                      <a:rPr lang="en-US" altLang="zh-CN" sz="1600" i="1" dirty="0">
                        <a:latin typeface="Cambria Math" panose="02040503050406030204" pitchFamily="18" charset="0"/>
                        <a:ea typeface="+mj-ea"/>
                      </a:rPr>
                      <m:t>𝑙𝑜𝑠𝑠</m:t>
                    </m:r>
                    <m:r>
                      <a:rPr lang="zh-CN" altLang="en-US" sz="1600" i="1" dirty="0">
                        <a:latin typeface="Cambria Math" panose="02040503050406030204" pitchFamily="18" charset="0"/>
                        <a:ea typeface="+mj-ea"/>
                      </a:rPr>
                      <m:t>约束，避免相除时部分流量上</m:t>
                    </m:r>
                  </m:oMath>
                </a14:m>
                <a:endParaRPr lang="en-US" altLang="zh-CN" sz="1600" i="1" dirty="0">
                  <a:latin typeface="Cambria Math" panose="02040503050406030204" pitchFamily="18" charset="0"/>
                  <a:ea typeface="+mj-ea"/>
                </a:endParaRPr>
              </a:p>
              <a:p>
                <a:pPr lvl="1">
                  <a:lnSpc>
                    <a:spcPct val="200000"/>
                  </a:lnSpc>
                </a:pPr>
                <a14:m>
                  <m:oMathPara xmlns:m="http://schemas.openxmlformats.org/officeDocument/2006/math">
                    <m:oMathParaPr>
                      <m:jc m:val="centerGroup"/>
                    </m:oMathParaPr>
                    <m:oMath xmlns:m="http://schemas.openxmlformats.org/officeDocument/2006/math">
                      <m:r>
                        <a:rPr lang="en-US" altLang="zh-CN" sz="1600" i="1" dirty="0" err="1">
                          <a:latin typeface="Cambria Math" panose="02040503050406030204" pitchFamily="18" charset="0"/>
                          <a:ea typeface="+mj-ea"/>
                        </a:rPr>
                        <m:t>𝑝𝑑𝑐𝑣𝑟</m:t>
                      </m:r>
                      <m:r>
                        <a:rPr lang="zh-CN" altLang="en-US" sz="1600" i="1" dirty="0">
                          <a:latin typeface="Cambria Math" panose="02040503050406030204" pitchFamily="18" charset="0"/>
                          <a:ea typeface="+mj-ea"/>
                        </a:rPr>
                        <m:t>异常</m:t>
                      </m:r>
                      <m:r>
                        <a:rPr lang="en-US" altLang="zh-CN" sz="1600" i="1" dirty="0">
                          <a:latin typeface="Cambria Math" panose="02040503050406030204" pitchFamily="18" charset="0"/>
                          <a:ea typeface="+mj-ea"/>
                        </a:rPr>
                        <m:t>(</m:t>
                      </m:r>
                      <m:r>
                        <a:rPr lang="en-US" altLang="zh-CN" sz="1600" i="1" dirty="0" err="1">
                          <a:latin typeface="Cambria Math" panose="02040503050406030204" pitchFamily="18" charset="0"/>
                          <a:ea typeface="+mj-ea"/>
                        </a:rPr>
                        <m:t>𝑝𝑑𝑐𝑣𝑟</m:t>
                      </m:r>
                      <m:r>
                        <a:rPr lang="en-US" altLang="zh-CN" sz="1600" i="1" dirty="0">
                          <a:latin typeface="Cambria Math" panose="02040503050406030204" pitchFamily="18" charset="0"/>
                          <a:ea typeface="+mj-ea"/>
                        </a:rPr>
                        <m:t>&gt;1.0)</m:t>
                      </m:r>
                    </m:oMath>
                  </m:oMathPara>
                </a14:m>
                <a:endParaRPr lang="en-US" altLang="zh-CN" sz="1600" dirty="0">
                  <a:latin typeface="+mj-ea"/>
                  <a:ea typeface="+mj-ea"/>
                </a:endParaRPr>
              </a:p>
              <a:p>
                <a:pPr marL="742950" lvl="1" indent="-285750">
                  <a:lnSpc>
                    <a:spcPct val="200000"/>
                  </a:lnSpc>
                  <a:buFont typeface="Wingdings" panose="05000000000000000000" pitchFamily="2" charset="2"/>
                  <a:buChar char="Ø"/>
                </a:pPr>
                <a14:m>
                  <m:oMath xmlns:m="http://schemas.openxmlformats.org/officeDocument/2006/math">
                    <m:r>
                      <a:rPr lang="zh-CN" altLang="en-US" sz="1600" i="1" dirty="0" smtClean="0">
                        <a:latin typeface="Cambria Math" panose="02040503050406030204" pitchFamily="18" charset="0"/>
                        <a:ea typeface="+mj-ea"/>
                      </a:rPr>
                      <m:t>联合训练，提升排序</m:t>
                    </m:r>
                    <m:r>
                      <a:rPr lang="zh-CN" altLang="en-US" sz="1600" i="1" dirty="0">
                        <a:latin typeface="Cambria Math" panose="02040503050406030204" pitchFamily="18" charset="0"/>
                        <a:ea typeface="+mj-ea"/>
                      </a:rPr>
                      <m:t>一致性</m:t>
                    </m:r>
                  </m:oMath>
                </a14:m>
                <a:endParaRPr lang="zh-CN" altLang="en-US" sz="1600" dirty="0">
                  <a:latin typeface="+mj-ea"/>
                  <a:ea typeface="+mj-ea"/>
                </a:endParaRPr>
              </a:p>
            </p:txBody>
          </p:sp>
        </mc:Choice>
        <mc:Fallback xmlns="">
          <p:sp>
            <p:nvSpPr>
              <p:cNvPr id="4" name="文本框 3">
                <a:extLst>
                  <a:ext uri="{FF2B5EF4-FFF2-40B4-BE49-F238E27FC236}">
                    <a16:creationId xmlns:a16="http://schemas.microsoft.com/office/drawing/2014/main" id="{6CFA2055-1D7F-496F-97CE-DCEEB2826EDE}"/>
                  </a:ext>
                </a:extLst>
              </p:cNvPr>
              <p:cNvSpPr txBox="1">
                <a:spLocks noRot="1" noChangeAspect="1" noMove="1" noResize="1" noEditPoints="1" noAdjustHandles="1" noChangeArrowheads="1" noChangeShapeType="1" noTextEdit="1"/>
              </p:cNvSpPr>
              <p:nvPr/>
            </p:nvSpPr>
            <p:spPr>
              <a:xfrm>
                <a:off x="6655871" y="1203968"/>
                <a:ext cx="4902721" cy="4472571"/>
              </a:xfrm>
              <a:prstGeom prst="rect">
                <a:avLst/>
              </a:prstGeom>
              <a:blipFill>
                <a:blip r:embed="rId6"/>
                <a:stretch>
                  <a:fillRect l="-498" b="-546"/>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2F7B6F8-4684-48AA-AA6F-BCB445C95F15}"/>
              </a:ext>
            </a:extLst>
          </p:cNvPr>
          <p:cNvSpPr/>
          <p:nvPr/>
        </p:nvSpPr>
        <p:spPr>
          <a:xfrm>
            <a:off x="1084006" y="2558845"/>
            <a:ext cx="575188" cy="3481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9498ECE-88DF-4537-B58C-F9E6277EE097}"/>
              </a:ext>
            </a:extLst>
          </p:cNvPr>
          <p:cNvSpPr/>
          <p:nvPr/>
        </p:nvSpPr>
        <p:spPr>
          <a:xfrm>
            <a:off x="3016375" y="1425325"/>
            <a:ext cx="575188" cy="3481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B6176C7-3037-46EE-A5CD-7BAE1AAD2224}"/>
                  </a:ext>
                </a:extLst>
              </p:cNvPr>
              <p:cNvSpPr txBox="1"/>
              <p:nvPr/>
            </p:nvSpPr>
            <p:spPr>
              <a:xfrm>
                <a:off x="903128" y="2920873"/>
                <a:ext cx="5372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𝑝𝑐𝑣𝑟</m:t>
                      </m:r>
                    </m:oMath>
                  </m:oMathPara>
                </a14:m>
                <a:endParaRPr lang="zh-CN" altLang="en-US" dirty="0"/>
              </a:p>
            </p:txBody>
          </p:sp>
        </mc:Choice>
        <mc:Fallback xmlns="">
          <p:sp>
            <p:nvSpPr>
              <p:cNvPr id="17" name="文本框 16">
                <a:extLst>
                  <a:ext uri="{FF2B5EF4-FFF2-40B4-BE49-F238E27FC236}">
                    <a16:creationId xmlns:a16="http://schemas.microsoft.com/office/drawing/2014/main" id="{7B6176C7-3037-46EE-A5CD-7BAE1AAD2224}"/>
                  </a:ext>
                </a:extLst>
              </p:cNvPr>
              <p:cNvSpPr txBox="1">
                <a:spLocks noRot="1" noChangeAspect="1" noMove="1" noResize="1" noEditPoints="1" noAdjustHandles="1" noChangeArrowheads="1" noChangeShapeType="1" noTextEdit="1"/>
              </p:cNvSpPr>
              <p:nvPr/>
            </p:nvSpPr>
            <p:spPr>
              <a:xfrm>
                <a:off x="903128" y="2920873"/>
                <a:ext cx="537262" cy="276999"/>
              </a:xfrm>
              <a:prstGeom prst="rect">
                <a:avLst/>
              </a:prstGeom>
              <a:blipFill>
                <a:blip r:embed="rId7"/>
                <a:stretch>
                  <a:fillRect l="-9091" r="-10227"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9819D11-1D5F-4B57-8F16-833624127FBB}"/>
                  </a:ext>
                </a:extLst>
              </p:cNvPr>
              <p:cNvSpPr txBox="1"/>
              <p:nvPr/>
            </p:nvSpPr>
            <p:spPr>
              <a:xfrm>
                <a:off x="2724884" y="1166032"/>
                <a:ext cx="13460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𝑠𝑒𝑐𝑜𝑛𝑑</m:t>
                      </m:r>
                      <m:r>
                        <a:rPr lang="en-US" altLang="zh-CN" b="0" i="1" dirty="0" smtClean="0">
                          <a:latin typeface="Cambria Math" panose="02040503050406030204" pitchFamily="18" charset="0"/>
                        </a:rPr>
                        <m:t>_</m:t>
                      </m:r>
                      <m:r>
                        <a:rPr lang="en-US" altLang="zh-CN" i="1" dirty="0">
                          <a:latin typeface="Cambria Math" panose="02040503050406030204" pitchFamily="18" charset="0"/>
                        </a:rPr>
                        <m:t>𝑝𝑐𝑣𝑟</m:t>
                      </m:r>
                    </m:oMath>
                  </m:oMathPara>
                </a14:m>
                <a:endParaRPr lang="zh-CN" altLang="en-US" dirty="0"/>
              </a:p>
            </p:txBody>
          </p:sp>
        </mc:Choice>
        <mc:Fallback xmlns="">
          <p:sp>
            <p:nvSpPr>
              <p:cNvPr id="18" name="文本框 17">
                <a:extLst>
                  <a:ext uri="{FF2B5EF4-FFF2-40B4-BE49-F238E27FC236}">
                    <a16:creationId xmlns:a16="http://schemas.microsoft.com/office/drawing/2014/main" id="{39819D11-1D5F-4B57-8F16-833624127FBB}"/>
                  </a:ext>
                </a:extLst>
              </p:cNvPr>
              <p:cNvSpPr txBox="1">
                <a:spLocks noRot="1" noChangeAspect="1" noMove="1" noResize="1" noEditPoints="1" noAdjustHandles="1" noChangeArrowheads="1" noChangeShapeType="1" noTextEdit="1"/>
              </p:cNvSpPr>
              <p:nvPr/>
            </p:nvSpPr>
            <p:spPr>
              <a:xfrm>
                <a:off x="2724884" y="1166032"/>
                <a:ext cx="1346074" cy="276999"/>
              </a:xfrm>
              <a:prstGeom prst="rect">
                <a:avLst/>
              </a:prstGeom>
              <a:blipFill>
                <a:blip r:embed="rId8"/>
                <a:stretch>
                  <a:fillRect l="-3620" r="-3620" b="-260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9333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B3CFF46-493F-7C4E-A7EE-83A0B50C1A9A}"/>
              </a:ext>
            </a:extLst>
          </p:cNvPr>
          <p:cNvSpPr txBox="1"/>
          <p:nvPr/>
        </p:nvSpPr>
        <p:spPr>
          <a:xfrm>
            <a:off x="128122" y="261900"/>
            <a:ext cx="11237788" cy="523220"/>
          </a:xfrm>
          <a:prstGeom prst="rect">
            <a:avLst/>
          </a:prstGeom>
          <a:noFill/>
        </p:spPr>
        <p:txBody>
          <a:bodyPr wrap="square" rtlCol="0">
            <a:spAutoFit/>
          </a:bodyPr>
          <a:lstStyle/>
          <a:p>
            <a:r>
              <a:rPr kumimoji="1" lang="zh-CN" altLang="en-US" sz="2800" b="1" dirty="0">
                <a:latin typeface="+mj-ea"/>
                <a:ea typeface="+mj-ea"/>
              </a:rPr>
              <a:t>大纲</a:t>
            </a:r>
            <a:endParaRPr lang="zh-CN" altLang="en-US" sz="2800" b="1" dirty="0">
              <a:latin typeface="+mj-ea"/>
              <a:ea typeface="+mj-ea"/>
            </a:endParaRPr>
          </a:p>
        </p:txBody>
      </p:sp>
      <p:cxnSp>
        <p:nvCxnSpPr>
          <p:cNvPr id="5" name="直接连接符 3">
            <a:extLst>
              <a:ext uri="{FF2B5EF4-FFF2-40B4-BE49-F238E27FC236}">
                <a16:creationId xmlns:a16="http://schemas.microsoft.com/office/drawing/2014/main" id="{0121A6CD-ADA7-BA4E-8A34-F2E4803BA530}"/>
              </a:ext>
            </a:extLst>
          </p:cNvPr>
          <p:cNvCxnSpPr/>
          <p:nvPr/>
        </p:nvCxnSpPr>
        <p:spPr bwMode="auto">
          <a:xfrm>
            <a:off x="0" y="818826"/>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4">
            <a:extLst>
              <a:ext uri="{FF2B5EF4-FFF2-40B4-BE49-F238E27FC236}">
                <a16:creationId xmlns:a16="http://schemas.microsoft.com/office/drawing/2014/main" id="{D9887F68-5299-AE48-9F0A-EBB7C887AE6D}"/>
              </a:ext>
            </a:extLst>
          </p:cNvPr>
          <p:cNvCxnSpPr/>
          <p:nvPr/>
        </p:nvCxnSpPr>
        <p:spPr bwMode="auto">
          <a:xfrm>
            <a:off x="6047232" y="818826"/>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6">
            <a:extLst>
              <a:ext uri="{FF2B5EF4-FFF2-40B4-BE49-F238E27FC236}">
                <a16:creationId xmlns:a16="http://schemas.microsoft.com/office/drawing/2014/main" id="{8CFFB166-9675-5B42-A915-5A6814A82557}"/>
              </a:ext>
            </a:extLst>
          </p:cNvPr>
          <p:cNvCxnSpPr/>
          <p:nvPr/>
        </p:nvCxnSpPr>
        <p:spPr bwMode="auto">
          <a:xfrm>
            <a:off x="9107232" y="818826"/>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5">
            <a:extLst>
              <a:ext uri="{FF2B5EF4-FFF2-40B4-BE49-F238E27FC236}">
                <a16:creationId xmlns:a16="http://schemas.microsoft.com/office/drawing/2014/main" id="{2973C2F1-1723-49EE-B775-ED4E81128A64}"/>
              </a:ext>
            </a:extLst>
          </p:cNvPr>
          <p:cNvCxnSpPr/>
          <p:nvPr/>
        </p:nvCxnSpPr>
        <p:spPr bwMode="auto">
          <a:xfrm>
            <a:off x="3060000" y="818826"/>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4844757-F6E1-4A1A-9578-72B4585980BB}"/>
                  </a:ext>
                </a:extLst>
              </p:cNvPr>
              <p:cNvSpPr txBox="1"/>
              <p:nvPr/>
            </p:nvSpPr>
            <p:spPr>
              <a:xfrm>
                <a:off x="2727342" y="1434257"/>
                <a:ext cx="7249379" cy="4810099"/>
              </a:xfrm>
              <a:prstGeom prst="rect">
                <a:avLst/>
              </a:prstGeom>
              <a:noFill/>
            </p:spPr>
            <p:txBody>
              <a:bodyPr wrap="square" rtlCol="0">
                <a:spAutoFit/>
              </a:bodyPr>
              <a:lstStyle/>
              <a:p>
                <a:pPr marL="342900" indent="-342900">
                  <a:lnSpc>
                    <a:spcPct val="200000"/>
                  </a:lnSpc>
                  <a:buFont typeface="Wingdings" panose="05000000000000000000" pitchFamily="2" charset="2"/>
                  <a:buChar char="p"/>
                </a:pPr>
                <a14:m>
                  <m:oMath xmlns:m="http://schemas.openxmlformats.org/officeDocument/2006/math">
                    <m:r>
                      <a:rPr lang="en-US" altLang="zh-CN" sz="2400" b="1" i="1" smtClean="0">
                        <a:latin typeface="Cambria Math" panose="02040503050406030204" pitchFamily="18" charset="0"/>
                        <a:ea typeface="微软雅黑" panose="020B0503020204020204" pitchFamily="34" charset="-122"/>
                      </a:rPr>
                      <m:t>𝑷𝒂𝒓𝒕</m:t>
                    </m:r>
                    <m:r>
                      <a:rPr lang="en-US" altLang="zh-CN" sz="2400" b="1" i="1" smtClean="0">
                        <a:latin typeface="Cambria Math" panose="02040503050406030204" pitchFamily="18" charset="0"/>
                        <a:ea typeface="微软雅黑" panose="020B0503020204020204" pitchFamily="34" charset="-122"/>
                      </a:rPr>
                      <m:t> </m:t>
                    </m:r>
                    <m:r>
                      <a:rPr lang="en-US" altLang="zh-CN" sz="2400" b="1" i="1" smtClean="0">
                        <a:latin typeface="Cambria Math" panose="02040503050406030204" pitchFamily="18" charset="0"/>
                        <a:ea typeface="微软雅黑" panose="020B0503020204020204" pitchFamily="34" charset="-122"/>
                      </a:rPr>
                      <m:t>𝑰</m:t>
                    </m:r>
                  </m:oMath>
                </a14:m>
                <a:r>
                  <a:rPr lang="zh-CN" altLang="en-US" sz="2400" b="1" dirty="0">
                    <a:latin typeface="微软雅黑" panose="020B0503020204020204" pitchFamily="34" charset="-122"/>
                    <a:ea typeface="微软雅黑" panose="020B0503020204020204" pitchFamily="34" charset="-122"/>
                  </a:rPr>
                  <a:t>：双出价次留策略优化</a:t>
                </a:r>
                <a:endParaRPr lang="en-US" altLang="zh-CN" sz="2400" b="1" dirty="0">
                  <a:solidFill>
                    <a:schemeClr val="bg2"/>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项目背景</a:t>
                </a:r>
                <a:endParaRPr lang="en-US" altLang="zh-CN"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14:m>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pitchFamily="34" charset="-122"/>
                      </a:rPr>
                      <m:t>𝑉</m:t>
                    </m:r>
                    <m:r>
                      <a:rPr lang="en-US" altLang="zh-CN" b="0" i="1" smtClean="0">
                        <a:solidFill>
                          <a:schemeClr val="tx1"/>
                        </a:solidFill>
                        <a:latin typeface="Cambria Math" panose="02040503050406030204" pitchFamily="18" charset="0"/>
                        <a:ea typeface="微软雅黑" panose="020B0503020204020204" pitchFamily="34" charset="-122"/>
                      </a:rPr>
                      <m:t>1</m:t>
                    </m:r>
                    <m:r>
                      <a:rPr lang="zh-CN" altLang="en-US" i="1">
                        <a:solidFill>
                          <a:schemeClr val="tx1"/>
                        </a:solidFill>
                        <a:latin typeface="Cambria Math" panose="02040503050406030204" pitchFamily="18" charset="0"/>
                        <a:ea typeface="微软雅黑" panose="020B0503020204020204" pitchFamily="34" charset="-122"/>
                      </a:rPr>
                      <m:t>版</m:t>
                    </m:r>
                    <m:r>
                      <a:rPr lang="zh-CN" altLang="en-US" i="1" smtClean="0">
                        <a:solidFill>
                          <a:schemeClr val="tx1"/>
                        </a:solidFill>
                        <a:latin typeface="Cambria Math" panose="02040503050406030204" pitchFamily="18" charset="0"/>
                        <a:ea typeface="微软雅黑" panose="020B0503020204020204" pitchFamily="34" charset="-122"/>
                      </a:rPr>
                      <m:t>：</m:t>
                    </m:r>
                  </m:oMath>
                </a14:m>
                <a:r>
                  <a:rPr lang="zh-CN" altLang="en-US" dirty="0">
                    <a:solidFill>
                      <a:schemeClr val="tx1"/>
                    </a:solidFill>
                    <a:latin typeface="微软雅黑" panose="020B0503020204020204" pitchFamily="34" charset="-122"/>
                    <a:ea typeface="微软雅黑" panose="020B0503020204020204" pitchFamily="34" charset="-122"/>
                  </a:rPr>
                  <a:t>通过最优过滤保证考核达标</a:t>
                </a:r>
                <a:endParaRPr lang="en-US" altLang="zh-CN"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14:m>
                  <m:oMath xmlns:m="http://schemas.openxmlformats.org/officeDocument/2006/math">
                    <m:r>
                      <a:rPr lang="en-US" altLang="zh-CN" i="1">
                        <a:solidFill>
                          <a:schemeClr val="tx1"/>
                        </a:solidFill>
                        <a:latin typeface="Cambria Math" panose="02040503050406030204" pitchFamily="18" charset="0"/>
                        <a:ea typeface="微软雅黑" panose="020B0503020204020204" pitchFamily="34" charset="-122"/>
                      </a:rPr>
                      <m:t>𝑉</m:t>
                    </m:r>
                    <m:r>
                      <a:rPr lang="en-US" altLang="zh-CN" b="0" i="1" smtClean="0">
                        <a:solidFill>
                          <a:schemeClr val="tx1"/>
                        </a:solidFill>
                        <a:latin typeface="Cambria Math" panose="02040503050406030204" pitchFamily="18" charset="0"/>
                        <a:ea typeface="微软雅黑" panose="020B0503020204020204" pitchFamily="34" charset="-122"/>
                      </a:rPr>
                      <m:t>2</m:t>
                    </m:r>
                    <m:r>
                      <a:rPr lang="zh-CN" altLang="en-US" i="1">
                        <a:solidFill>
                          <a:schemeClr val="tx1"/>
                        </a:solidFill>
                        <a:latin typeface="Cambria Math" panose="02040503050406030204" pitchFamily="18" charset="0"/>
                        <a:ea typeface="微软雅黑" panose="020B0503020204020204" pitchFamily="34" charset="-122"/>
                      </a:rPr>
                      <m:t>版</m:t>
                    </m:r>
                  </m:oMath>
                </a14:m>
                <a:r>
                  <a:rPr lang="zh-CN" altLang="en-US" dirty="0">
                    <a:solidFill>
                      <a:schemeClr val="tx1"/>
                    </a:solidFill>
                    <a:latin typeface="微软雅黑" panose="020B0503020204020204" pitchFamily="34" charset="-122"/>
                    <a:ea typeface="微软雅黑" panose="020B0503020204020204" pitchFamily="34" charset="-122"/>
                  </a:rPr>
                  <a:t>：调价</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模型预估提升广告消耗与效果</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p"/>
                </a:pPr>
                <a14:m>
                  <m:oMath xmlns:m="http://schemas.openxmlformats.org/officeDocument/2006/math">
                    <m:r>
                      <a:rPr lang="en-US" altLang="zh-CN" sz="2400" b="1" i="1">
                        <a:solidFill>
                          <a:schemeClr val="tx1"/>
                        </a:solidFill>
                        <a:latin typeface="Cambria Math" panose="02040503050406030204" pitchFamily="18" charset="0"/>
                        <a:ea typeface="微软雅黑" panose="020B0503020204020204" pitchFamily="34" charset="-122"/>
                      </a:rPr>
                      <m:t>𝑷𝒂𝒓𝒕</m:t>
                    </m:r>
                    <m:r>
                      <a:rPr lang="en-US" altLang="zh-CN" sz="2400" b="1" i="1">
                        <a:solidFill>
                          <a:schemeClr val="tx1"/>
                        </a:solidFill>
                        <a:latin typeface="Cambria Math" panose="02040503050406030204" pitchFamily="18" charset="0"/>
                        <a:ea typeface="微软雅黑" panose="020B0503020204020204" pitchFamily="34" charset="-122"/>
                      </a:rPr>
                      <m:t> </m:t>
                    </m:r>
                    <m:r>
                      <a:rPr lang="en-US" altLang="zh-CN" sz="2400" b="1" i="1">
                        <a:solidFill>
                          <a:schemeClr val="tx1"/>
                        </a:solidFill>
                        <a:latin typeface="Cambria Math" panose="02040503050406030204" pitchFamily="18" charset="0"/>
                        <a:ea typeface="微软雅黑" panose="020B0503020204020204" pitchFamily="34" charset="-122"/>
                      </a:rPr>
                      <m:t>𝑰𝑰</m:t>
                    </m:r>
                  </m:oMath>
                </a14:m>
                <a:r>
                  <a:rPr lang="zh-CN" altLang="en-US" sz="2400" b="1" dirty="0">
                    <a:solidFill>
                      <a:schemeClr val="tx1"/>
                    </a:solidFill>
                    <a:latin typeface="微软雅黑" panose="020B0503020204020204" pitchFamily="34" charset="-122"/>
                    <a:ea typeface="微软雅黑" panose="020B0503020204020204" pitchFamily="34" charset="-122"/>
                  </a:rPr>
                  <a:t>：微信流量位系统加强策略优化</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项目背景</a:t>
                </a:r>
                <a:endParaRPr lang="en-US" altLang="zh-CN"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基准模型</a:t>
                </a:r>
                <a14:m>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pitchFamily="34" charset="-122"/>
                      </a:rPr>
                      <m:t>𝑙𝑖𝑔h𝑡𝑔𝑏𝑚</m:t>
                    </m:r>
                    <m:r>
                      <a:rPr lang="en-US" altLang="zh-CN" b="0" i="1" smtClean="0">
                        <a:solidFill>
                          <a:schemeClr val="tx1"/>
                        </a:solidFill>
                        <a:latin typeface="Cambria Math" panose="02040503050406030204" pitchFamily="18" charset="0"/>
                        <a:ea typeface="微软雅黑" panose="020B0503020204020204" pitchFamily="34" charset="-122"/>
                      </a:rPr>
                      <m:t>−</m:t>
                    </m:r>
                    <m:r>
                      <a:rPr lang="en-US" altLang="zh-CN" b="0" i="1" smtClean="0">
                        <a:solidFill>
                          <a:schemeClr val="tx1"/>
                        </a:solidFill>
                        <a:latin typeface="Cambria Math" panose="02040503050406030204" pitchFamily="18" charset="0"/>
                        <a:ea typeface="微软雅黑" panose="020B0503020204020204" pitchFamily="34" charset="-122"/>
                      </a:rPr>
                      <m:t>𝑥𝑒𝑛𝑑𝑐𝑔</m:t>
                    </m:r>
                  </m:oMath>
                </a14:m>
                <a:r>
                  <a:rPr lang="zh-CN" altLang="en-US" dirty="0">
                    <a:solidFill>
                      <a:schemeClr val="tx1"/>
                    </a:solidFill>
                    <a:latin typeface="微软雅黑" panose="020B0503020204020204" pitchFamily="34" charset="-122"/>
                    <a:ea typeface="微软雅黑" panose="020B0503020204020204" pitchFamily="34" charset="-122"/>
                  </a:rPr>
                  <a:t>优化</a:t>
                </a:r>
                <a:endParaRPr lang="en-US" altLang="zh-CN"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旁路模型</a:t>
                </a:r>
                <a14:m>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pitchFamily="34" charset="-122"/>
                      </a:rPr>
                      <m:t>𝐷𝐶𝑁</m:t>
                    </m:r>
                    <m:r>
                      <a:rPr lang="en-US" altLang="zh-CN" b="0" i="1" smtClean="0">
                        <a:solidFill>
                          <a:schemeClr val="tx1"/>
                        </a:solidFill>
                        <a:latin typeface="Cambria Math" panose="02040503050406030204" pitchFamily="18" charset="0"/>
                        <a:ea typeface="微软雅黑" panose="020B0503020204020204" pitchFamily="34" charset="-122"/>
                      </a:rPr>
                      <m:t>−</m:t>
                    </m:r>
                    <m:r>
                      <a:rPr lang="en-US" altLang="zh-CN" b="0" i="1" smtClean="0">
                        <a:solidFill>
                          <a:schemeClr val="tx1"/>
                        </a:solidFill>
                        <a:latin typeface="Cambria Math" panose="02040503050406030204" pitchFamily="18" charset="0"/>
                        <a:ea typeface="微软雅黑" panose="020B0503020204020204" pitchFamily="34" charset="-122"/>
                      </a:rPr>
                      <m:t>𝑀</m:t>
                    </m:r>
                  </m:oMath>
                </a14:m>
                <a:r>
                  <a:rPr lang="zh-CN" altLang="en-US" dirty="0">
                    <a:solidFill>
                      <a:schemeClr val="tx1"/>
                    </a:solidFill>
                    <a:latin typeface="微软雅黑" panose="020B0503020204020204" pitchFamily="34" charset="-122"/>
                    <a:ea typeface="微软雅黑" panose="020B0503020204020204" pitchFamily="34" charset="-122"/>
                  </a:rPr>
                  <a:t>优化</a:t>
                </a:r>
                <a:endParaRPr lang="en-US" altLang="zh-CN" dirty="0">
                  <a:solidFill>
                    <a:schemeClr val="tx1"/>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24844757-F6E1-4A1A-9578-72B4585980BB}"/>
                  </a:ext>
                </a:extLst>
              </p:cNvPr>
              <p:cNvSpPr txBox="1">
                <a:spLocks noRot="1" noChangeAspect="1" noMove="1" noResize="1" noEditPoints="1" noAdjustHandles="1" noChangeArrowheads="1" noChangeShapeType="1" noTextEdit="1"/>
              </p:cNvSpPr>
              <p:nvPr/>
            </p:nvSpPr>
            <p:spPr>
              <a:xfrm>
                <a:off x="2727342" y="1434257"/>
                <a:ext cx="7249379" cy="4810099"/>
              </a:xfrm>
              <a:prstGeom prst="rect">
                <a:avLst/>
              </a:prstGeom>
              <a:blipFill>
                <a:blip r:embed="rId3"/>
                <a:stretch>
                  <a:fillRect l="-1092" b="-11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61497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a:extLst>
              <a:ext uri="{FF2B5EF4-FFF2-40B4-BE49-F238E27FC236}">
                <a16:creationId xmlns:a16="http://schemas.microsoft.com/office/drawing/2014/main" id="{6FFD4E9A-D9FB-4B6A-941E-8A6F2F9FFFA3}"/>
              </a:ext>
            </a:extLst>
          </p:cNvPr>
          <p:cNvSpPr txBox="1"/>
          <p:nvPr/>
        </p:nvSpPr>
        <p:spPr>
          <a:xfrm>
            <a:off x="7140959" y="1313859"/>
            <a:ext cx="4880087" cy="4005267"/>
          </a:xfrm>
          <a:prstGeom prst="rect">
            <a:avLst/>
          </a:prstGeom>
          <a:ln>
            <a:prstDash val="dash"/>
          </a:ln>
        </p:spPr>
        <p:style>
          <a:lnRef idx="2">
            <a:schemeClr val="dk1"/>
          </a:lnRef>
          <a:fillRef idx="1">
            <a:schemeClr val="lt1"/>
          </a:fillRef>
          <a:effectRef idx="0">
            <a:schemeClr val="dk1"/>
          </a:effectRef>
          <a:fontRef idx="minor">
            <a:schemeClr val="dk1"/>
          </a:fontRef>
        </p:style>
        <p:txBody>
          <a:bodyPr wrap="square" rtlCol="0">
            <a:spAutoFit/>
          </a:bodyPr>
          <a:lstStyle/>
          <a:p>
            <a:endParaRPr lang="zh-CN" altLang="en-US" dirty="0"/>
          </a:p>
        </p:txBody>
      </p:sp>
      <p:sp>
        <p:nvSpPr>
          <p:cNvPr id="61" name="文本框 60">
            <a:extLst>
              <a:ext uri="{FF2B5EF4-FFF2-40B4-BE49-F238E27FC236}">
                <a16:creationId xmlns:a16="http://schemas.microsoft.com/office/drawing/2014/main" id="{E6112024-CE0A-4D87-99D8-F502753FDFB9}"/>
              </a:ext>
            </a:extLst>
          </p:cNvPr>
          <p:cNvSpPr txBox="1"/>
          <p:nvPr/>
        </p:nvSpPr>
        <p:spPr>
          <a:xfrm>
            <a:off x="7205725" y="1313859"/>
            <a:ext cx="4725315" cy="1665111"/>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grpSp>
        <p:nvGrpSpPr>
          <p:cNvPr id="62" name="组合 61">
            <a:extLst>
              <a:ext uri="{FF2B5EF4-FFF2-40B4-BE49-F238E27FC236}">
                <a16:creationId xmlns:a16="http://schemas.microsoft.com/office/drawing/2014/main" id="{D321B2A6-C388-4475-8B5F-99FC9F2BAA9F}"/>
              </a:ext>
            </a:extLst>
          </p:cNvPr>
          <p:cNvGrpSpPr/>
          <p:nvPr/>
        </p:nvGrpSpPr>
        <p:grpSpPr>
          <a:xfrm>
            <a:off x="-1" y="0"/>
            <a:ext cx="12184064" cy="818826"/>
            <a:chOff x="-1" y="0"/>
            <a:chExt cx="12184064" cy="818826"/>
          </a:xfrm>
        </p:grpSpPr>
        <p:sp>
          <p:nvSpPr>
            <p:cNvPr id="63" name="矩形 62">
              <a:extLst>
                <a:ext uri="{FF2B5EF4-FFF2-40B4-BE49-F238E27FC236}">
                  <a16:creationId xmlns:a16="http://schemas.microsoft.com/office/drawing/2014/main" id="{29ABD4EB-C900-4EC5-97A7-B73F39879ED5}"/>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64" name="组合 63">
              <a:extLst>
                <a:ext uri="{FF2B5EF4-FFF2-40B4-BE49-F238E27FC236}">
                  <a16:creationId xmlns:a16="http://schemas.microsoft.com/office/drawing/2014/main" id="{BB205262-7B2A-43DA-9D99-EBA2DBD293E8}"/>
                </a:ext>
              </a:extLst>
            </p:cNvPr>
            <p:cNvGrpSpPr/>
            <p:nvPr/>
          </p:nvGrpSpPr>
          <p:grpSpPr>
            <a:xfrm>
              <a:off x="0" y="818826"/>
              <a:ext cx="12167232" cy="0"/>
              <a:chOff x="0" y="683817"/>
              <a:chExt cx="12167232" cy="0"/>
            </a:xfrm>
          </p:grpSpPr>
          <p:cxnSp>
            <p:nvCxnSpPr>
              <p:cNvPr id="65" name="直接连接符 64">
                <a:extLst>
                  <a:ext uri="{FF2B5EF4-FFF2-40B4-BE49-F238E27FC236}">
                    <a16:creationId xmlns:a16="http://schemas.microsoft.com/office/drawing/2014/main" id="{669CB232-9A41-464A-BB17-5088EAA92AB5}"/>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接连接符 65">
                <a:extLst>
                  <a:ext uri="{FF2B5EF4-FFF2-40B4-BE49-F238E27FC236}">
                    <a16:creationId xmlns:a16="http://schemas.microsoft.com/office/drawing/2014/main" id="{92E0E3B2-AA8F-4095-A85A-384706F445E0}"/>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接连接符 66">
                <a:extLst>
                  <a:ext uri="{FF2B5EF4-FFF2-40B4-BE49-F238E27FC236}">
                    <a16:creationId xmlns:a16="http://schemas.microsoft.com/office/drawing/2014/main" id="{932C3FE7-575F-47FB-A4BD-0FA04ADE8121}"/>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连接符 67">
                <a:extLst>
                  <a:ext uri="{FF2B5EF4-FFF2-40B4-BE49-F238E27FC236}">
                    <a16:creationId xmlns:a16="http://schemas.microsoft.com/office/drawing/2014/main" id="{19CD4B4D-F1D4-4057-9EDE-4EECF3495AD0}"/>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69" name="文本框 68">
            <a:extLst>
              <a:ext uri="{FF2B5EF4-FFF2-40B4-BE49-F238E27FC236}">
                <a16:creationId xmlns:a16="http://schemas.microsoft.com/office/drawing/2014/main" id="{C2391D39-E4E5-40DE-A043-76D2DD6FBDB9}"/>
              </a:ext>
            </a:extLst>
          </p:cNvPr>
          <p:cNvSpPr txBox="1"/>
          <p:nvPr/>
        </p:nvSpPr>
        <p:spPr>
          <a:xfrm>
            <a:off x="151635" y="162630"/>
            <a:ext cx="11925795" cy="523220"/>
          </a:xfrm>
          <a:prstGeom prst="rect">
            <a:avLst/>
          </a:prstGeom>
          <a:noFill/>
        </p:spPr>
        <p:txBody>
          <a:bodyPr wrap="square" rtlCol="0">
            <a:spAutoFit/>
          </a:bodyPr>
          <a:lstStyle/>
          <a:p>
            <a:r>
              <a:rPr lang="zh-CN" altLang="en-US" sz="2800" b="1" dirty="0">
                <a:latin typeface="+mj-ea"/>
                <a:ea typeface="+mj-ea"/>
              </a:rPr>
              <a:t>附录</a:t>
            </a:r>
            <a:r>
              <a:rPr lang="en-US" altLang="zh-CN" sz="2800" b="1" dirty="0">
                <a:latin typeface="+mj-ea"/>
                <a:ea typeface="+mj-ea"/>
              </a:rPr>
              <a:t>3</a:t>
            </a:r>
            <a:r>
              <a:rPr lang="zh-CN" altLang="en-US" sz="2800" b="1" dirty="0">
                <a:latin typeface="+mj-ea"/>
                <a:ea typeface="+mj-ea"/>
              </a:rPr>
              <a:t>：最优过滤算法</a:t>
            </a:r>
            <a:r>
              <a:rPr lang="en-US" altLang="zh-CN" sz="2800" b="1" dirty="0">
                <a:latin typeface="+mj-ea"/>
                <a:ea typeface="+mj-ea"/>
              </a:rPr>
              <a:t>-</a:t>
            </a:r>
            <a:r>
              <a:rPr lang="zh-CN" altLang="en-US" sz="2800" b="1" dirty="0">
                <a:latin typeface="+mj-ea"/>
                <a:ea typeface="+mj-ea"/>
              </a:rPr>
              <a:t>最优性证明</a:t>
            </a:r>
            <a:endParaRPr lang="zh-CN" altLang="en-US" sz="2000" b="1" dirty="0">
              <a:solidFill>
                <a:srgbClr val="92D050"/>
              </a:solidFill>
              <a:latin typeface="+mj-ea"/>
              <a:ea typeface="+mj-ea"/>
            </a:endParaRPr>
          </a:p>
        </p:txBody>
      </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BF2D5535-9FA1-4A85-950E-C3E9DF6C4FD0}"/>
                  </a:ext>
                </a:extLst>
              </p:cNvPr>
              <p:cNvSpPr txBox="1"/>
              <p:nvPr/>
            </p:nvSpPr>
            <p:spPr>
              <a:xfrm>
                <a:off x="286643" y="953835"/>
                <a:ext cx="5833357" cy="5512150"/>
              </a:xfrm>
              <a:prstGeom prst="rect">
                <a:avLst/>
              </a:prstGeom>
              <a:solidFill>
                <a:schemeClr val="accent1">
                  <a:lumMod val="20000"/>
                  <a:lumOff val="80000"/>
                </a:schemeClr>
              </a:solidFill>
            </p:spPr>
            <p:txBody>
              <a:bodyPr wrap="square" rtlCol="0">
                <a:spAutoFit/>
              </a:bodyPr>
              <a:lstStyle/>
              <a:p>
                <a:r>
                  <a:rPr lang="zh-CN" altLang="en-US" sz="1200" dirty="0">
                    <a:latin typeface="+mj-ea"/>
                    <a:ea typeface="+mj-ea"/>
                  </a:rPr>
                  <a:t>反证法：将</a:t>
                </a:r>
                <a:r>
                  <a:rPr lang="en-US" altLang="zh-CN" sz="1200" dirty="0">
                    <a:latin typeface="+mj-ea"/>
                    <a:ea typeface="+mj-ea"/>
                  </a:rPr>
                  <a:t>T</a:t>
                </a:r>
                <a:r>
                  <a:rPr lang="zh-CN" altLang="en-US" sz="1200" dirty="0">
                    <a:latin typeface="+mj-ea"/>
                    <a:ea typeface="+mj-ea"/>
                  </a:rPr>
                  <a:t>日的激活人群按照</a:t>
                </a:r>
                <a14:m>
                  <m:oMath xmlns:m="http://schemas.openxmlformats.org/officeDocument/2006/math">
                    <m:r>
                      <a:rPr lang="en-US" altLang="zh-CN" sz="1200" i="1">
                        <a:latin typeface="Cambria Math" panose="02040503050406030204" pitchFamily="18" charset="0"/>
                        <a:ea typeface="+mj-ea"/>
                      </a:rPr>
                      <m:t>𝑝𝑑𝑐𝑣𝑟</m:t>
                    </m:r>
                  </m:oMath>
                </a14:m>
                <a:r>
                  <a:rPr lang="zh-CN" altLang="en-US" sz="1200" dirty="0">
                    <a:latin typeface="+mj-ea"/>
                    <a:ea typeface="+mj-ea"/>
                  </a:rPr>
                  <a:t>升序排列，编号为</a:t>
                </a:r>
                <a14:m>
                  <m:oMath xmlns:m="http://schemas.openxmlformats.org/officeDocument/2006/math">
                    <m:r>
                      <a:rPr lang="en-US" altLang="zh-CN" sz="1200" i="1">
                        <a:latin typeface="Cambria Math" panose="02040503050406030204" pitchFamily="18" charset="0"/>
                        <a:ea typeface="+mj-ea"/>
                      </a:rPr>
                      <m:t>{1,…,</m:t>
                    </m:r>
                    <m:r>
                      <a:rPr lang="en-US" altLang="zh-CN" sz="1200" i="1">
                        <a:latin typeface="Cambria Math" panose="02040503050406030204" pitchFamily="18" charset="0"/>
                        <a:ea typeface="+mj-ea"/>
                      </a:rPr>
                      <m:t>𝑛</m:t>
                    </m:r>
                    <m:r>
                      <a:rPr lang="en-US" altLang="zh-CN" sz="1200" i="1">
                        <a:latin typeface="Cambria Math" panose="02040503050406030204" pitchFamily="18" charset="0"/>
                        <a:ea typeface="+mj-ea"/>
                      </a:rPr>
                      <m:t>}</m:t>
                    </m:r>
                  </m:oMath>
                </a14:m>
                <a:endParaRPr lang="en-US" altLang="zh-CN" sz="1200" dirty="0">
                  <a:latin typeface="+mj-ea"/>
                  <a:ea typeface="+mj-ea"/>
                </a:endParaRPr>
              </a:p>
              <a:p>
                <a:r>
                  <a:rPr lang="zh-CN" altLang="en-US" sz="1200" b="1" dirty="0">
                    <a:solidFill>
                      <a:srgbClr val="0164A1"/>
                    </a:solidFill>
                    <a:latin typeface="+mj-ea"/>
                    <a:ea typeface="+mj-ea"/>
                  </a:rPr>
                  <a:t>设过滤阈值搜索算法选择的人群</a:t>
                </a:r>
                <a14:m>
                  <m:oMath xmlns:m="http://schemas.openxmlformats.org/officeDocument/2006/math">
                    <m:sSup>
                      <m:sSupPr>
                        <m:ctrlPr>
                          <a:rPr lang="en-US" altLang="zh-CN" sz="1200" b="1" i="1" smtClean="0">
                            <a:solidFill>
                              <a:srgbClr val="0164A1"/>
                            </a:solidFill>
                            <a:latin typeface="Cambria Math" panose="02040503050406030204" pitchFamily="18" charset="0"/>
                            <a:ea typeface="+mj-ea"/>
                          </a:rPr>
                        </m:ctrlPr>
                      </m:sSupPr>
                      <m:e>
                        <m:r>
                          <a:rPr lang="en-US" altLang="zh-CN" sz="1200" b="1" i="1" smtClean="0">
                            <a:solidFill>
                              <a:srgbClr val="0164A1"/>
                            </a:solidFill>
                            <a:latin typeface="Cambria Math" panose="02040503050406030204" pitchFamily="18" charset="0"/>
                            <a:ea typeface="+mj-ea"/>
                          </a:rPr>
                          <m:t>𝑨</m:t>
                        </m:r>
                      </m:e>
                      <m:sup>
                        <m:r>
                          <a:rPr lang="en-US" altLang="zh-CN" sz="1200" b="1" i="1" smtClean="0">
                            <a:solidFill>
                              <a:srgbClr val="0164A1"/>
                            </a:solidFill>
                            <a:latin typeface="Cambria Math" panose="02040503050406030204" pitchFamily="18" charset="0"/>
                            <a:ea typeface="+mj-ea"/>
                          </a:rPr>
                          <m:t>𝒊</m:t>
                        </m:r>
                      </m:sup>
                    </m:sSup>
                    <m:r>
                      <a:rPr lang="en-US" altLang="zh-CN" sz="1200" b="1" i="1" smtClean="0">
                        <a:solidFill>
                          <a:srgbClr val="0164A1"/>
                        </a:solidFill>
                        <a:latin typeface="Cambria Math" panose="02040503050406030204" pitchFamily="18" charset="0"/>
                        <a:ea typeface="+mj-ea"/>
                      </a:rPr>
                      <m:t>={</m:t>
                    </m:r>
                    <m:r>
                      <a:rPr lang="en-US" altLang="zh-CN" sz="1200" b="1" i="1" smtClean="0">
                        <a:solidFill>
                          <a:srgbClr val="0164A1"/>
                        </a:solidFill>
                        <a:latin typeface="Cambria Math" panose="02040503050406030204" pitchFamily="18" charset="0"/>
                        <a:ea typeface="+mj-ea"/>
                      </a:rPr>
                      <m:t>𝒊</m:t>
                    </m:r>
                    <m:r>
                      <a:rPr lang="en-US" altLang="zh-CN" sz="1200" b="1" i="1" smtClean="0">
                        <a:solidFill>
                          <a:srgbClr val="0164A1"/>
                        </a:solidFill>
                        <a:latin typeface="Cambria Math" panose="02040503050406030204" pitchFamily="18" charset="0"/>
                        <a:ea typeface="+mj-ea"/>
                      </a:rPr>
                      <m:t>,</m:t>
                    </m:r>
                    <m:r>
                      <a:rPr lang="en-US" altLang="zh-CN" sz="1200" b="1" i="1" smtClean="0">
                        <a:solidFill>
                          <a:srgbClr val="0164A1"/>
                        </a:solidFill>
                        <a:latin typeface="Cambria Math" panose="02040503050406030204" pitchFamily="18" charset="0"/>
                        <a:ea typeface="+mj-ea"/>
                      </a:rPr>
                      <m:t>𝒊</m:t>
                    </m:r>
                    <m:r>
                      <a:rPr lang="en-US" altLang="zh-CN" sz="1200" b="1" i="1" smtClean="0">
                        <a:solidFill>
                          <a:srgbClr val="0164A1"/>
                        </a:solidFill>
                        <a:latin typeface="Cambria Math" panose="02040503050406030204" pitchFamily="18" charset="0"/>
                        <a:ea typeface="+mj-ea"/>
                      </a:rPr>
                      <m:t>+</m:t>
                    </m:r>
                    <m:r>
                      <a:rPr lang="en-US" altLang="zh-CN" sz="1200" b="1" i="1" smtClean="0">
                        <a:solidFill>
                          <a:srgbClr val="0164A1"/>
                        </a:solidFill>
                        <a:latin typeface="Cambria Math" panose="02040503050406030204" pitchFamily="18" charset="0"/>
                        <a:ea typeface="+mj-ea"/>
                      </a:rPr>
                      <m:t>𝟏</m:t>
                    </m:r>
                    <m:r>
                      <a:rPr lang="en-US" altLang="zh-CN" sz="1200" b="1" i="1" smtClean="0">
                        <a:solidFill>
                          <a:srgbClr val="0164A1"/>
                        </a:solidFill>
                        <a:latin typeface="Cambria Math" panose="02040503050406030204" pitchFamily="18" charset="0"/>
                        <a:ea typeface="+mj-ea"/>
                      </a:rPr>
                      <m:t>,..</m:t>
                    </m:r>
                    <m:r>
                      <a:rPr lang="en-US" altLang="zh-CN" sz="1200" b="1" i="1" smtClean="0">
                        <a:solidFill>
                          <a:srgbClr val="0164A1"/>
                        </a:solidFill>
                        <a:latin typeface="Cambria Math" panose="02040503050406030204" pitchFamily="18" charset="0"/>
                        <a:ea typeface="+mj-ea"/>
                      </a:rPr>
                      <m:t>𝒏</m:t>
                    </m:r>
                    <m:r>
                      <a:rPr lang="en-US" altLang="zh-CN" sz="1200" b="1" i="1" smtClean="0">
                        <a:solidFill>
                          <a:srgbClr val="0164A1"/>
                        </a:solidFill>
                        <a:latin typeface="Cambria Math" panose="02040503050406030204" pitchFamily="18" charset="0"/>
                        <a:ea typeface="+mj-ea"/>
                      </a:rPr>
                      <m:t>}</m:t>
                    </m:r>
                  </m:oMath>
                </a14:m>
                <a:r>
                  <a:rPr lang="zh-CN" altLang="en-US" sz="1200" dirty="0">
                    <a:latin typeface="+mj-ea"/>
                    <a:ea typeface="+mj-ea"/>
                  </a:rPr>
                  <a:t>，基于算法特性有结论</a:t>
                </a:r>
                <a:r>
                  <a:rPr lang="en-US" altLang="zh-CN" sz="1200" dirty="0">
                    <a:latin typeface="+mj-ea"/>
                    <a:ea typeface="+mj-ea"/>
                  </a:rPr>
                  <a:t>1</a:t>
                </a:r>
                <a:r>
                  <a:rPr lang="zh-CN" altLang="en-US" sz="1200" dirty="0">
                    <a:latin typeface="+mj-ea"/>
                    <a:ea typeface="+mj-ea"/>
                  </a:rPr>
                  <a:t>：</a:t>
                </a:r>
                <a:endParaRPr lang="en-US" altLang="zh-CN" sz="1200" dirty="0">
                  <a:latin typeface="+mj-ea"/>
                  <a:ea typeface="+mj-ea"/>
                </a:endParaRPr>
              </a:p>
              <a:p>
                <a14:m>
                  <m:oMath xmlns:m="http://schemas.openxmlformats.org/officeDocument/2006/math">
                    <m:r>
                      <a:rPr lang="en-US" altLang="zh-CN" sz="1200" b="1" i="1" smtClean="0">
                        <a:solidFill>
                          <a:srgbClr val="0164A1"/>
                        </a:solidFill>
                        <a:latin typeface="Cambria Math" panose="02040503050406030204" pitchFamily="18" charset="0"/>
                        <a:ea typeface="Cambria Math" panose="02040503050406030204" pitchFamily="18" charset="0"/>
                      </a:rPr>
                      <m:t>∀</m:t>
                    </m:r>
                    <m:r>
                      <a:rPr lang="en-US" altLang="zh-CN" sz="1200" b="1" i="1" smtClean="0">
                        <a:solidFill>
                          <a:srgbClr val="0164A1"/>
                        </a:solidFill>
                        <a:latin typeface="Cambria Math" panose="02040503050406030204" pitchFamily="18" charset="0"/>
                        <a:ea typeface="Cambria Math" panose="02040503050406030204" pitchFamily="18" charset="0"/>
                      </a:rPr>
                      <m:t>𝒌</m:t>
                    </m:r>
                    <m:r>
                      <a:rPr lang="en-US" altLang="zh-CN" sz="1200" b="1" i="1" smtClean="0">
                        <a:solidFill>
                          <a:srgbClr val="0164A1"/>
                        </a:solidFill>
                        <a:latin typeface="Cambria Math" panose="02040503050406030204" pitchFamily="18" charset="0"/>
                        <a:ea typeface="Cambria Math" panose="02040503050406030204" pitchFamily="18" charset="0"/>
                      </a:rPr>
                      <m:t>&lt;</m:t>
                    </m:r>
                    <m:r>
                      <a:rPr lang="en-US" altLang="zh-CN" sz="1200" b="1" i="1" smtClean="0">
                        <a:solidFill>
                          <a:srgbClr val="0164A1"/>
                        </a:solidFill>
                        <a:latin typeface="Cambria Math" panose="02040503050406030204" pitchFamily="18" charset="0"/>
                        <a:ea typeface="Cambria Math" panose="02040503050406030204" pitchFamily="18" charset="0"/>
                      </a:rPr>
                      <m:t>𝒊</m:t>
                    </m:r>
                  </m:oMath>
                </a14:m>
                <a:r>
                  <a:rPr lang="zh-CN" altLang="en-US" sz="1200" b="1" dirty="0">
                    <a:solidFill>
                      <a:srgbClr val="0164A1"/>
                    </a:solidFill>
                    <a:latin typeface="+mj-ea"/>
                    <a:ea typeface="+mj-ea"/>
                  </a:rPr>
                  <a:t>，人群</a:t>
                </a:r>
                <a14:m>
                  <m:oMath xmlns:m="http://schemas.openxmlformats.org/officeDocument/2006/math">
                    <m:sSup>
                      <m:sSupPr>
                        <m:ctrlPr>
                          <a:rPr lang="en-US" altLang="zh-CN" sz="1200" b="1" i="1">
                            <a:solidFill>
                              <a:srgbClr val="0164A1"/>
                            </a:solidFill>
                            <a:latin typeface="Cambria Math" panose="02040503050406030204" pitchFamily="18" charset="0"/>
                          </a:rPr>
                        </m:ctrlPr>
                      </m:sSupPr>
                      <m:e>
                        <m:r>
                          <a:rPr lang="en-US" altLang="zh-CN" sz="1200" b="1" i="1">
                            <a:solidFill>
                              <a:srgbClr val="0164A1"/>
                            </a:solidFill>
                            <a:latin typeface="Cambria Math" panose="02040503050406030204" pitchFamily="18" charset="0"/>
                          </a:rPr>
                          <m:t>𝑨</m:t>
                        </m:r>
                      </m:e>
                      <m:sup>
                        <m:r>
                          <a:rPr lang="en-US" altLang="zh-CN" sz="1200" b="1" i="1" smtClean="0">
                            <a:solidFill>
                              <a:srgbClr val="0164A1"/>
                            </a:solidFill>
                            <a:latin typeface="Cambria Math" panose="02040503050406030204" pitchFamily="18" charset="0"/>
                          </a:rPr>
                          <m:t>𝒌</m:t>
                        </m:r>
                      </m:sup>
                    </m:sSup>
                  </m:oMath>
                </a14:m>
                <a:r>
                  <a:rPr lang="zh-CN" altLang="en-US" sz="1200" b="1" dirty="0">
                    <a:solidFill>
                      <a:srgbClr val="0164A1"/>
                    </a:solidFill>
                    <a:latin typeface="+mj-ea"/>
                    <a:ea typeface="+mj-ea"/>
                  </a:rPr>
                  <a:t>的次留率都不达标</a:t>
                </a:r>
                <a:endParaRPr lang="en-US" altLang="zh-CN" sz="1200" b="1" dirty="0">
                  <a:solidFill>
                    <a:srgbClr val="0164A1"/>
                  </a:solidFill>
                  <a:latin typeface="+mj-ea"/>
                  <a:ea typeface="+mj-ea"/>
                </a:endParaRPr>
              </a:p>
              <a:p>
                <a:endParaRPr lang="en-US" altLang="zh-CN" sz="1200" dirty="0">
                  <a:latin typeface="+mj-ea"/>
                  <a:ea typeface="+mj-ea"/>
                </a:endParaRPr>
              </a:p>
              <a:p>
                <a:r>
                  <a:rPr lang="zh-CN" altLang="en-US" sz="1200" b="1" dirty="0">
                    <a:solidFill>
                      <a:srgbClr val="0164A1"/>
                    </a:solidFill>
                    <a:latin typeface="+mj-ea"/>
                    <a:ea typeface="+mj-ea"/>
                  </a:rPr>
                  <a:t>假设</a:t>
                </a:r>
                <a14:m>
                  <m:oMath xmlns:m="http://schemas.openxmlformats.org/officeDocument/2006/math">
                    <m:sSup>
                      <m:sSupPr>
                        <m:ctrlPr>
                          <a:rPr lang="en-US" altLang="zh-CN" sz="1200" b="1" i="1">
                            <a:solidFill>
                              <a:srgbClr val="0164A1"/>
                            </a:solidFill>
                            <a:latin typeface="Cambria Math" panose="02040503050406030204" pitchFamily="18" charset="0"/>
                          </a:rPr>
                        </m:ctrlPr>
                      </m:sSupPr>
                      <m:e>
                        <m:r>
                          <a:rPr lang="en-US" altLang="zh-CN" sz="1200" b="1" i="1">
                            <a:solidFill>
                              <a:srgbClr val="0164A1"/>
                            </a:solidFill>
                            <a:latin typeface="Cambria Math" panose="02040503050406030204" pitchFamily="18" charset="0"/>
                          </a:rPr>
                          <m:t>𝑨</m:t>
                        </m:r>
                      </m:e>
                      <m:sup>
                        <m:r>
                          <a:rPr lang="en-US" altLang="zh-CN" sz="1200" b="1" i="1">
                            <a:solidFill>
                              <a:srgbClr val="0164A1"/>
                            </a:solidFill>
                            <a:latin typeface="Cambria Math" panose="02040503050406030204" pitchFamily="18" charset="0"/>
                          </a:rPr>
                          <m:t>𝒊</m:t>
                        </m:r>
                      </m:sup>
                    </m:sSup>
                  </m:oMath>
                </a14:m>
                <a:r>
                  <a:rPr lang="zh-CN" altLang="en-US" sz="1200" b="1" dirty="0">
                    <a:solidFill>
                      <a:srgbClr val="0164A1"/>
                    </a:solidFill>
                    <a:latin typeface="+mj-ea"/>
                    <a:ea typeface="+mj-ea"/>
                  </a:rPr>
                  <a:t>不是最优，即最优过滤方式选择的人群是</a:t>
                </a:r>
                <a14:m>
                  <m:oMath xmlns:m="http://schemas.openxmlformats.org/officeDocument/2006/math">
                    <m:r>
                      <a:rPr lang="en-US" altLang="zh-CN" sz="1200" b="1" i="1">
                        <a:solidFill>
                          <a:srgbClr val="0164A1"/>
                        </a:solidFill>
                        <a:latin typeface="Cambria Math" panose="02040503050406030204" pitchFamily="18" charset="0"/>
                      </a:rPr>
                      <m:t>𝑩</m:t>
                    </m:r>
                    <m:r>
                      <a:rPr lang="en-US" altLang="zh-CN" sz="1200" b="1" i="1" smtClean="0">
                        <a:solidFill>
                          <a:srgbClr val="0164A1"/>
                        </a:solidFill>
                        <a:latin typeface="Cambria Math" panose="02040503050406030204" pitchFamily="18" charset="0"/>
                        <a:ea typeface="+mj-ea"/>
                      </a:rPr>
                      <m:t>=</m:t>
                    </m:r>
                    <m:d>
                      <m:dPr>
                        <m:begChr m:val="{"/>
                        <m:endChr m:val="}"/>
                        <m:ctrlPr>
                          <a:rPr lang="en-US" altLang="zh-CN" sz="1200" b="1" i="1">
                            <a:solidFill>
                              <a:srgbClr val="0164A1"/>
                            </a:solidFill>
                            <a:latin typeface="Cambria Math" panose="02040503050406030204" pitchFamily="18" charset="0"/>
                            <a:ea typeface="+mj-ea"/>
                          </a:rPr>
                        </m:ctrlPr>
                      </m:dPr>
                      <m:e>
                        <m:sSub>
                          <m:sSubPr>
                            <m:ctrlPr>
                              <a:rPr lang="en-US" altLang="zh-CN" sz="1200" b="1" i="1" smtClean="0">
                                <a:solidFill>
                                  <a:srgbClr val="0164A1"/>
                                </a:solidFill>
                                <a:latin typeface="Cambria Math" panose="02040503050406030204" pitchFamily="18" charset="0"/>
                                <a:ea typeface="+mj-ea"/>
                              </a:rPr>
                            </m:ctrlPr>
                          </m:sSubPr>
                          <m:e>
                            <m:r>
                              <a:rPr lang="en-US" altLang="zh-CN" sz="1200" b="1" i="1" smtClean="0">
                                <a:solidFill>
                                  <a:srgbClr val="0164A1"/>
                                </a:solidFill>
                                <a:latin typeface="Cambria Math" panose="02040503050406030204" pitchFamily="18" charset="0"/>
                                <a:ea typeface="+mj-ea"/>
                              </a:rPr>
                              <m:t>𝒙</m:t>
                            </m:r>
                          </m:e>
                          <m:sub>
                            <m:r>
                              <a:rPr lang="en-US" altLang="zh-CN" sz="1200" b="1" i="1" smtClean="0">
                                <a:solidFill>
                                  <a:srgbClr val="0164A1"/>
                                </a:solidFill>
                                <a:latin typeface="Cambria Math" panose="02040503050406030204" pitchFamily="18" charset="0"/>
                                <a:ea typeface="+mj-ea"/>
                              </a:rPr>
                              <m:t>𝟏</m:t>
                            </m:r>
                          </m:sub>
                        </m:sSub>
                        <m:r>
                          <a:rPr lang="en-US" altLang="zh-CN" sz="1200" b="1" i="1">
                            <a:solidFill>
                              <a:srgbClr val="0164A1"/>
                            </a:solidFill>
                            <a:latin typeface="Cambria Math" panose="02040503050406030204" pitchFamily="18" charset="0"/>
                            <a:ea typeface="+mj-ea"/>
                          </a:rPr>
                          <m:t>,</m:t>
                        </m:r>
                        <m:sSub>
                          <m:sSubPr>
                            <m:ctrlPr>
                              <a:rPr lang="en-US" altLang="zh-CN" sz="1200" b="1" i="1">
                                <a:solidFill>
                                  <a:srgbClr val="0164A1"/>
                                </a:solidFill>
                                <a:latin typeface="Cambria Math" panose="02040503050406030204" pitchFamily="18" charset="0"/>
                                <a:ea typeface="+mj-ea"/>
                              </a:rPr>
                            </m:ctrlPr>
                          </m:sSubPr>
                          <m:e>
                            <m:r>
                              <a:rPr lang="en-US" altLang="zh-CN" sz="1200" b="1" i="1">
                                <a:solidFill>
                                  <a:srgbClr val="0164A1"/>
                                </a:solidFill>
                                <a:latin typeface="Cambria Math" panose="02040503050406030204" pitchFamily="18" charset="0"/>
                                <a:ea typeface="+mj-ea"/>
                              </a:rPr>
                              <m:t>𝒙</m:t>
                            </m:r>
                          </m:e>
                          <m:sub>
                            <m:r>
                              <a:rPr lang="en-US" altLang="zh-CN" sz="1200" b="1" i="1">
                                <a:solidFill>
                                  <a:srgbClr val="0164A1"/>
                                </a:solidFill>
                                <a:latin typeface="Cambria Math" panose="02040503050406030204" pitchFamily="18" charset="0"/>
                                <a:ea typeface="+mj-ea"/>
                              </a:rPr>
                              <m:t>𝟏</m:t>
                            </m:r>
                          </m:sub>
                        </m:sSub>
                        <m:r>
                          <a:rPr lang="en-US" altLang="zh-CN" sz="1200" b="1" i="1">
                            <a:solidFill>
                              <a:srgbClr val="0164A1"/>
                            </a:solidFill>
                            <a:latin typeface="Cambria Math" panose="02040503050406030204" pitchFamily="18" charset="0"/>
                            <a:ea typeface="+mj-ea"/>
                          </a:rPr>
                          <m:t>,..</m:t>
                        </m:r>
                        <m:sSub>
                          <m:sSubPr>
                            <m:ctrlPr>
                              <a:rPr lang="en-US" altLang="zh-CN" sz="1200" b="1" i="1">
                                <a:solidFill>
                                  <a:srgbClr val="0164A1"/>
                                </a:solidFill>
                                <a:latin typeface="Cambria Math" panose="02040503050406030204" pitchFamily="18" charset="0"/>
                                <a:ea typeface="+mj-ea"/>
                              </a:rPr>
                            </m:ctrlPr>
                          </m:sSubPr>
                          <m:e>
                            <m:r>
                              <a:rPr lang="en-US" altLang="zh-CN" sz="1200" b="1" i="1">
                                <a:solidFill>
                                  <a:srgbClr val="0164A1"/>
                                </a:solidFill>
                                <a:latin typeface="Cambria Math" panose="02040503050406030204" pitchFamily="18" charset="0"/>
                                <a:ea typeface="+mj-ea"/>
                              </a:rPr>
                              <m:t>𝒙</m:t>
                            </m:r>
                          </m:e>
                          <m:sub>
                            <m:r>
                              <a:rPr lang="en-US" altLang="zh-CN" sz="1200" b="1" i="1" smtClean="0">
                                <a:solidFill>
                                  <a:srgbClr val="0164A1"/>
                                </a:solidFill>
                                <a:latin typeface="Cambria Math" panose="02040503050406030204" pitchFamily="18" charset="0"/>
                                <a:ea typeface="+mj-ea"/>
                              </a:rPr>
                              <m:t>𝒓</m:t>
                            </m:r>
                          </m:sub>
                        </m:sSub>
                      </m:e>
                    </m:d>
                  </m:oMath>
                </a14:m>
                <a:r>
                  <a:rPr lang="zh-CN" altLang="en-US" sz="1200" dirty="0">
                    <a:latin typeface="+mj-ea"/>
                    <a:ea typeface="+mj-ea"/>
                  </a:rPr>
                  <a:t>：</a:t>
                </a:r>
                <a:endParaRPr lang="en-US" altLang="zh-CN" sz="1200" dirty="0">
                  <a:latin typeface="+mj-ea"/>
                  <a:ea typeface="+mj-ea"/>
                </a:endParaRPr>
              </a:p>
              <a:p>
                <a14:m>
                  <m:oMath xmlns:m="http://schemas.openxmlformats.org/officeDocument/2006/math">
                    <m:r>
                      <a:rPr lang="en-US" altLang="zh-CN" sz="1200" i="1">
                        <a:latin typeface="Cambria Math" panose="02040503050406030204" pitchFamily="18" charset="0"/>
                        <a:ea typeface="+mj-ea"/>
                      </a:rPr>
                      <m:t>𝐵</m:t>
                    </m:r>
                  </m:oMath>
                </a14:m>
                <a:r>
                  <a:rPr lang="zh-CN" altLang="en-US" sz="1200" dirty="0">
                    <a:latin typeface="+mj-ea"/>
                    <a:ea typeface="+mj-ea"/>
                  </a:rPr>
                  <a:t>激活人数更多，</a:t>
                </a:r>
                <a14:m>
                  <m:oMath xmlns:m="http://schemas.openxmlformats.org/officeDocument/2006/math">
                    <m:r>
                      <a:rPr lang="en-US" altLang="zh-CN" sz="1200" b="0" i="1" smtClean="0">
                        <a:latin typeface="Cambria Math" panose="02040503050406030204" pitchFamily="18" charset="0"/>
                        <a:ea typeface="+mj-ea"/>
                      </a:rPr>
                      <m:t>𝑟</m:t>
                    </m:r>
                    <m:r>
                      <a:rPr lang="en-US" altLang="zh-CN" sz="1200" b="0" i="1" smtClean="0">
                        <a:latin typeface="Cambria Math" panose="02040503050406030204" pitchFamily="18" charset="0"/>
                        <a:ea typeface="+mj-ea"/>
                      </a:rPr>
                      <m:t>&gt;</m:t>
                    </m:r>
                    <m:r>
                      <a:rPr lang="en-US" altLang="zh-CN" sz="1200" b="0" i="1" smtClean="0">
                        <a:latin typeface="Cambria Math" panose="02040503050406030204" pitchFamily="18" charset="0"/>
                        <a:ea typeface="+mj-ea"/>
                      </a:rPr>
                      <m:t>𝑛</m:t>
                    </m:r>
                    <m:r>
                      <a:rPr lang="en-US" altLang="zh-CN" sz="1200" b="0" i="1" smtClean="0">
                        <a:latin typeface="Cambria Math" panose="02040503050406030204" pitchFamily="18" charset="0"/>
                        <a:ea typeface="+mj-ea"/>
                      </a:rPr>
                      <m:t>−</m:t>
                    </m:r>
                    <m:r>
                      <a:rPr lang="en-US" altLang="zh-CN" sz="1200" b="0" i="1" smtClean="0">
                        <a:latin typeface="Cambria Math" panose="02040503050406030204" pitchFamily="18" charset="0"/>
                        <a:ea typeface="+mj-ea"/>
                      </a:rPr>
                      <m:t>𝑖</m:t>
                    </m:r>
                    <m:r>
                      <a:rPr lang="en-US" altLang="zh-CN" sz="1200" b="0" i="1" smtClean="0">
                        <a:latin typeface="Cambria Math" panose="02040503050406030204" pitchFamily="18" charset="0"/>
                        <a:ea typeface="+mj-ea"/>
                      </a:rPr>
                      <m:t>+1</m:t>
                    </m:r>
                  </m:oMath>
                </a14:m>
                <a:r>
                  <a:rPr lang="zh-CN" altLang="en-US" sz="1200" dirty="0">
                    <a:latin typeface="+mj-ea"/>
                    <a:ea typeface="+mj-ea"/>
                  </a:rPr>
                  <a:t>，且次留率达标</a:t>
                </a:r>
                <a:endParaRPr lang="en-US" altLang="zh-CN" sz="1200" dirty="0">
                  <a:latin typeface="+mj-ea"/>
                  <a:ea typeface="+mj-ea"/>
                </a:endParaRPr>
              </a:p>
              <a:p>
                <a:endParaRPr lang="en-US" altLang="zh-CN" sz="1200" dirty="0">
                  <a:latin typeface="+mj-ea"/>
                  <a:ea typeface="+mj-ea"/>
                </a:endParaRPr>
              </a:p>
              <a:p>
                <a:r>
                  <a:rPr lang="zh-CN" altLang="en-US" sz="1200" dirty="0">
                    <a:latin typeface="+mj-ea"/>
                    <a:ea typeface="+mj-ea"/>
                  </a:rPr>
                  <a:t>设</a:t>
                </a:r>
                <a14:m>
                  <m:oMath xmlns:m="http://schemas.openxmlformats.org/officeDocument/2006/math">
                    <m:r>
                      <a:rPr lang="en-US" altLang="zh-CN" sz="1200" b="0" i="1" smtClean="0">
                        <a:latin typeface="Cambria Math" panose="02040503050406030204" pitchFamily="18" charset="0"/>
                        <a:ea typeface="+mj-ea"/>
                      </a:rPr>
                      <m:t>𝑗</m:t>
                    </m:r>
                    <m:r>
                      <a:rPr lang="en-US" altLang="zh-CN" sz="1200" b="0" i="1" smtClean="0">
                        <a:latin typeface="Cambria Math" panose="02040503050406030204" pitchFamily="18" charset="0"/>
                        <a:ea typeface="+mj-ea"/>
                      </a:rPr>
                      <m:t>≥</m:t>
                    </m:r>
                    <m:r>
                      <a:rPr lang="en-US" altLang="zh-CN" sz="1200" b="0" i="1" smtClean="0">
                        <a:latin typeface="Cambria Math" panose="02040503050406030204" pitchFamily="18" charset="0"/>
                        <a:ea typeface="+mj-ea"/>
                      </a:rPr>
                      <m:t>𝑖</m:t>
                    </m:r>
                  </m:oMath>
                </a14:m>
                <a:r>
                  <a:rPr lang="zh-CN" altLang="en-US" sz="1200" dirty="0">
                    <a:latin typeface="+mj-ea"/>
                    <a:ea typeface="+mj-ea"/>
                  </a:rPr>
                  <a:t>，其中</a:t>
                </a:r>
                <a14:m>
                  <m:oMath xmlns:m="http://schemas.openxmlformats.org/officeDocument/2006/math">
                    <m:sSub>
                      <m:sSubPr>
                        <m:ctrlPr>
                          <a:rPr lang="en-US" altLang="zh-CN" sz="1200" i="1">
                            <a:latin typeface="Cambria Math" panose="02040503050406030204" pitchFamily="18" charset="0"/>
                            <a:ea typeface="+mj-ea"/>
                          </a:rPr>
                        </m:ctrlPr>
                      </m:sSubPr>
                      <m:e>
                        <m:r>
                          <a:rPr lang="en-US" altLang="zh-CN" sz="1200" i="1">
                            <a:latin typeface="Cambria Math" panose="02040503050406030204" pitchFamily="18" charset="0"/>
                            <a:ea typeface="+mj-ea"/>
                          </a:rPr>
                          <m:t>𝑝𝑑𝑐𝑣𝑟</m:t>
                        </m:r>
                      </m:e>
                      <m:sub>
                        <m:r>
                          <a:rPr lang="en-US" altLang="zh-CN" sz="1200" b="0" i="1" smtClean="0">
                            <a:latin typeface="Cambria Math" panose="02040503050406030204" pitchFamily="18" charset="0"/>
                            <a:ea typeface="+mj-ea"/>
                          </a:rPr>
                          <m:t>𝑗</m:t>
                        </m:r>
                      </m:sub>
                    </m:sSub>
                    <m:r>
                      <a:rPr lang="en-US" altLang="zh-CN" sz="1200" b="0" i="1" smtClean="0">
                        <a:latin typeface="Cambria Math" panose="02040503050406030204" pitchFamily="18" charset="0"/>
                        <a:ea typeface="+mj-ea"/>
                      </a:rPr>
                      <m:t>=</m:t>
                    </m:r>
                    <m:r>
                      <a:rPr lang="en-US" altLang="zh-CN" sz="1200" b="0" i="1" smtClean="0">
                        <a:latin typeface="Cambria Math" panose="02040503050406030204" pitchFamily="18" charset="0"/>
                        <a:ea typeface="+mj-ea"/>
                      </a:rPr>
                      <m:t>𝑡𝑎𝑟𝑔𝑒𝑡</m:t>
                    </m:r>
                    <m:r>
                      <a:rPr lang="en-US" altLang="zh-CN" sz="1200" b="0" i="1" smtClean="0">
                        <a:latin typeface="Cambria Math" panose="02040503050406030204" pitchFamily="18" charset="0"/>
                        <a:ea typeface="+mj-ea"/>
                      </a:rPr>
                      <m:t>_</m:t>
                    </m:r>
                    <m:r>
                      <a:rPr lang="en-US" altLang="zh-CN" sz="1200" b="0" i="1" smtClean="0">
                        <a:latin typeface="Cambria Math" panose="02040503050406030204" pitchFamily="18" charset="0"/>
                        <a:ea typeface="+mj-ea"/>
                      </a:rPr>
                      <m:t>𝑑𝑐𝑣𝑟</m:t>
                    </m:r>
                  </m:oMath>
                </a14:m>
                <a:r>
                  <a:rPr lang="zh-CN" altLang="en-US" sz="1200" dirty="0">
                    <a:latin typeface="+mj-ea"/>
                    <a:ea typeface="+mj-ea"/>
                  </a:rPr>
                  <a:t>，</a:t>
                </a:r>
                <a:r>
                  <a:rPr lang="zh-CN" altLang="en-US" sz="1200" b="1" dirty="0">
                    <a:solidFill>
                      <a:srgbClr val="0164A1"/>
                    </a:solidFill>
                    <a:latin typeface="+mj-ea"/>
                    <a:ea typeface="+mj-ea"/>
                  </a:rPr>
                  <a:t>记人群</a:t>
                </a:r>
                <a14:m>
                  <m:oMath xmlns:m="http://schemas.openxmlformats.org/officeDocument/2006/math">
                    <m:r>
                      <a:rPr lang="en-US" altLang="zh-CN" sz="1200" b="1" i="1" smtClean="0">
                        <a:solidFill>
                          <a:srgbClr val="0164A1"/>
                        </a:solidFill>
                        <a:latin typeface="Cambria Math" panose="02040503050406030204" pitchFamily="18" charset="0"/>
                        <a:ea typeface="+mj-ea"/>
                      </a:rPr>
                      <m:t>𝑪</m:t>
                    </m:r>
                    <m:r>
                      <a:rPr lang="en-US" altLang="zh-CN" sz="1200" b="1" i="1">
                        <a:solidFill>
                          <a:srgbClr val="0164A1"/>
                        </a:solidFill>
                        <a:latin typeface="Cambria Math" panose="02040503050406030204" pitchFamily="18" charset="0"/>
                        <a:ea typeface="+mj-ea"/>
                      </a:rPr>
                      <m:t>={</m:t>
                    </m:r>
                    <m:r>
                      <a:rPr lang="en-US" altLang="zh-CN" sz="1200" b="1" i="1" smtClean="0">
                        <a:solidFill>
                          <a:srgbClr val="0164A1"/>
                        </a:solidFill>
                        <a:latin typeface="Cambria Math" panose="02040503050406030204" pitchFamily="18" charset="0"/>
                        <a:ea typeface="+mj-ea"/>
                      </a:rPr>
                      <m:t>𝒋</m:t>
                    </m:r>
                    <m:r>
                      <a:rPr lang="en-US" altLang="zh-CN" sz="1200" b="1" i="1">
                        <a:solidFill>
                          <a:srgbClr val="0164A1"/>
                        </a:solidFill>
                        <a:latin typeface="Cambria Math" panose="02040503050406030204" pitchFamily="18" charset="0"/>
                        <a:ea typeface="+mj-ea"/>
                      </a:rPr>
                      <m:t>,</m:t>
                    </m:r>
                    <m:r>
                      <a:rPr lang="en-US" altLang="zh-CN" sz="1200" b="1" i="1" smtClean="0">
                        <a:solidFill>
                          <a:srgbClr val="0164A1"/>
                        </a:solidFill>
                        <a:latin typeface="Cambria Math" panose="02040503050406030204" pitchFamily="18" charset="0"/>
                        <a:ea typeface="+mj-ea"/>
                      </a:rPr>
                      <m:t>𝒋</m:t>
                    </m:r>
                    <m:r>
                      <a:rPr lang="en-US" altLang="zh-CN" sz="1200" b="1" i="1">
                        <a:solidFill>
                          <a:srgbClr val="0164A1"/>
                        </a:solidFill>
                        <a:latin typeface="Cambria Math" panose="02040503050406030204" pitchFamily="18" charset="0"/>
                        <a:ea typeface="+mj-ea"/>
                      </a:rPr>
                      <m:t>+</m:t>
                    </m:r>
                    <m:r>
                      <a:rPr lang="en-US" altLang="zh-CN" sz="1200" b="1" i="1">
                        <a:solidFill>
                          <a:srgbClr val="0164A1"/>
                        </a:solidFill>
                        <a:latin typeface="Cambria Math" panose="02040503050406030204" pitchFamily="18" charset="0"/>
                        <a:ea typeface="+mj-ea"/>
                      </a:rPr>
                      <m:t>𝟏</m:t>
                    </m:r>
                    <m:r>
                      <a:rPr lang="en-US" altLang="zh-CN" sz="1200" b="1" i="1">
                        <a:solidFill>
                          <a:srgbClr val="0164A1"/>
                        </a:solidFill>
                        <a:latin typeface="Cambria Math" panose="02040503050406030204" pitchFamily="18" charset="0"/>
                        <a:ea typeface="+mj-ea"/>
                      </a:rPr>
                      <m:t>,..</m:t>
                    </m:r>
                    <m:r>
                      <a:rPr lang="en-US" altLang="zh-CN" sz="1200" b="1" i="1">
                        <a:solidFill>
                          <a:srgbClr val="0164A1"/>
                        </a:solidFill>
                        <a:latin typeface="Cambria Math" panose="02040503050406030204" pitchFamily="18" charset="0"/>
                        <a:ea typeface="+mj-ea"/>
                      </a:rPr>
                      <m:t>𝒏</m:t>
                    </m:r>
                    <m:r>
                      <a:rPr lang="en-US" altLang="zh-CN" sz="1200" b="1" i="1">
                        <a:solidFill>
                          <a:srgbClr val="0164A1"/>
                        </a:solidFill>
                        <a:latin typeface="Cambria Math" panose="02040503050406030204" pitchFamily="18" charset="0"/>
                        <a:ea typeface="+mj-ea"/>
                      </a:rPr>
                      <m:t>}</m:t>
                    </m:r>
                  </m:oMath>
                </a14:m>
                <a:endParaRPr lang="en-US" altLang="zh-CN" sz="1200" b="1" dirty="0">
                  <a:solidFill>
                    <a:srgbClr val="0164A1"/>
                  </a:solidFill>
                  <a:latin typeface="+mj-ea"/>
                  <a:ea typeface="+mj-ea"/>
                </a:endParaRPr>
              </a:p>
              <a:p>
                <a:r>
                  <a:rPr lang="zh-CN" altLang="en-US" sz="1200" b="1" dirty="0">
                    <a:solidFill>
                      <a:srgbClr val="0164A1"/>
                    </a:solidFill>
                    <a:latin typeface="+mj-ea"/>
                    <a:ea typeface="+mj-ea"/>
                  </a:rPr>
                  <a:t>显然</a:t>
                </a:r>
                <a14:m>
                  <m:oMath xmlns:m="http://schemas.openxmlformats.org/officeDocument/2006/math">
                    <m:r>
                      <a:rPr lang="en-US" altLang="zh-CN" sz="1200" b="1" i="1">
                        <a:solidFill>
                          <a:srgbClr val="0164A1"/>
                        </a:solidFill>
                        <a:latin typeface="Cambria Math" panose="02040503050406030204" pitchFamily="18" charset="0"/>
                        <a:ea typeface="+mj-ea"/>
                      </a:rPr>
                      <m:t>𝑪</m:t>
                    </m:r>
                    <m:r>
                      <a:rPr lang="en-US" altLang="zh-CN" sz="1200" b="1" i="1">
                        <a:solidFill>
                          <a:srgbClr val="0164A1"/>
                        </a:solidFill>
                        <a:latin typeface="Cambria Math" panose="02040503050406030204" pitchFamily="18" charset="0"/>
                        <a:ea typeface="+mj-ea"/>
                      </a:rPr>
                      <m:t>⊆</m:t>
                    </m:r>
                    <m:sSup>
                      <m:sSupPr>
                        <m:ctrlPr>
                          <a:rPr lang="en-US" altLang="zh-CN" sz="1200" b="1" i="1">
                            <a:solidFill>
                              <a:srgbClr val="0164A1"/>
                            </a:solidFill>
                            <a:latin typeface="Cambria Math" panose="02040503050406030204" pitchFamily="18" charset="0"/>
                          </a:rPr>
                        </m:ctrlPr>
                      </m:sSupPr>
                      <m:e>
                        <m:r>
                          <a:rPr lang="en-US" altLang="zh-CN" sz="1200" b="1" i="1">
                            <a:solidFill>
                              <a:srgbClr val="0164A1"/>
                            </a:solidFill>
                            <a:latin typeface="Cambria Math" panose="02040503050406030204" pitchFamily="18" charset="0"/>
                          </a:rPr>
                          <m:t>𝑨</m:t>
                        </m:r>
                      </m:e>
                      <m:sup>
                        <m:r>
                          <a:rPr lang="en-US" altLang="zh-CN" sz="1200" b="1" i="1">
                            <a:solidFill>
                              <a:srgbClr val="0164A1"/>
                            </a:solidFill>
                            <a:latin typeface="Cambria Math" panose="02040503050406030204" pitchFamily="18" charset="0"/>
                          </a:rPr>
                          <m:t>𝒊</m:t>
                        </m:r>
                      </m:sup>
                    </m:sSup>
                  </m:oMath>
                </a14:m>
                <a:endParaRPr lang="en-US" altLang="zh-CN" sz="1200" b="1" dirty="0">
                  <a:solidFill>
                    <a:srgbClr val="0164A1"/>
                  </a:solidFill>
                  <a:latin typeface="+mj-ea"/>
                  <a:ea typeface="+mj-ea"/>
                </a:endParaRPr>
              </a:p>
              <a:p>
                <a:r>
                  <a:rPr lang="zh-CN" altLang="en-US" sz="1200" b="1" dirty="0">
                    <a:solidFill>
                      <a:srgbClr val="0164A1"/>
                    </a:solidFill>
                    <a:latin typeface="+mj-ea"/>
                    <a:ea typeface="+mj-ea"/>
                  </a:rPr>
                  <a:t>可以证明</a:t>
                </a:r>
                <a14:m>
                  <m:oMath xmlns:m="http://schemas.openxmlformats.org/officeDocument/2006/math">
                    <m:r>
                      <a:rPr lang="en-US" altLang="zh-CN" sz="1200" b="1" i="1">
                        <a:solidFill>
                          <a:srgbClr val="0164A1"/>
                        </a:solidFill>
                        <a:latin typeface="Cambria Math" panose="02040503050406030204" pitchFamily="18" charset="0"/>
                        <a:ea typeface="+mj-ea"/>
                      </a:rPr>
                      <m:t>𝑪</m:t>
                    </m:r>
                    <m:r>
                      <a:rPr lang="en-US" altLang="zh-CN" sz="1200" b="1" i="1" smtClean="0">
                        <a:solidFill>
                          <a:srgbClr val="0164A1"/>
                        </a:solidFill>
                        <a:latin typeface="Cambria Math" panose="02040503050406030204" pitchFamily="18" charset="0"/>
                        <a:ea typeface="+mj-ea"/>
                      </a:rPr>
                      <m:t>⊆</m:t>
                    </m:r>
                    <m:r>
                      <a:rPr lang="en-US" altLang="zh-CN" sz="1200" b="1" i="1" smtClean="0">
                        <a:solidFill>
                          <a:srgbClr val="0164A1"/>
                        </a:solidFill>
                        <a:latin typeface="Cambria Math" panose="02040503050406030204" pitchFamily="18" charset="0"/>
                        <a:ea typeface="+mj-ea"/>
                      </a:rPr>
                      <m:t>𝑩</m:t>
                    </m:r>
                    <m:r>
                      <a:rPr lang="en-US" altLang="zh-CN" sz="1200" b="0" i="0" smtClean="0">
                        <a:latin typeface="Cambria Math" panose="02040503050406030204" pitchFamily="18" charset="0"/>
                        <a:ea typeface="+mj-ea"/>
                      </a:rPr>
                      <m:t>:</m:t>
                    </m:r>
                    <m:r>
                      <a:rPr lang="zh-CN" altLang="en-US" sz="1200" dirty="0">
                        <a:latin typeface="Cambria Math" panose="02040503050406030204" pitchFamily="18" charset="0"/>
                        <a:ea typeface="+mj-ea"/>
                      </a:rPr>
                      <m:t>假设</m:t>
                    </m:r>
                  </m:oMath>
                </a14:m>
                <a:r>
                  <a:rPr lang="zh-CN" altLang="en-US" sz="1200" dirty="0">
                    <a:latin typeface="+mj-ea"/>
                    <a:ea typeface="+mj-ea"/>
                  </a:rPr>
                  <a:t>存在</a:t>
                </a:r>
                <a14:m>
                  <m:oMath xmlns:m="http://schemas.openxmlformats.org/officeDocument/2006/math">
                    <m:r>
                      <a:rPr lang="en-US" altLang="zh-CN" sz="1200" b="0" i="1" smtClean="0">
                        <a:latin typeface="Cambria Math" panose="02040503050406030204" pitchFamily="18" charset="0"/>
                        <a:ea typeface="+mj-ea"/>
                      </a:rPr>
                      <m:t>𝑐</m:t>
                    </m:r>
                    <m:r>
                      <a:rPr lang="en-US" altLang="zh-CN" sz="1200" i="1">
                        <a:latin typeface="Cambria Math" panose="02040503050406030204" pitchFamily="18" charset="0"/>
                        <a:ea typeface="+mj-ea"/>
                      </a:rPr>
                      <m:t>∈</m:t>
                    </m:r>
                    <m:r>
                      <a:rPr lang="en-US" altLang="zh-CN" sz="1200" b="0" i="1" smtClean="0">
                        <a:latin typeface="Cambria Math" panose="02040503050406030204" pitchFamily="18" charset="0"/>
                        <a:ea typeface="+mj-ea"/>
                      </a:rPr>
                      <m:t>𝐶</m:t>
                    </m:r>
                  </m:oMath>
                </a14:m>
                <a:r>
                  <a:rPr lang="zh-CN" altLang="en-US" sz="1200" dirty="0">
                    <a:latin typeface="+mj-ea"/>
                    <a:ea typeface="+mj-ea"/>
                  </a:rPr>
                  <a:t>，</a:t>
                </a:r>
                <a:r>
                  <a:rPr lang="en-US" altLang="zh-CN" sz="1200" dirty="0">
                    <a:latin typeface="+mj-ea"/>
                    <a:ea typeface="+mj-ea"/>
                  </a:rPr>
                  <a:t> </a:t>
                </a:r>
                <a14:m>
                  <m:oMath xmlns:m="http://schemas.openxmlformats.org/officeDocument/2006/math">
                    <m:r>
                      <a:rPr lang="en-US" altLang="zh-CN" sz="1200" i="1">
                        <a:latin typeface="Cambria Math" panose="02040503050406030204" pitchFamily="18" charset="0"/>
                        <a:ea typeface="+mj-ea"/>
                      </a:rPr>
                      <m:t>𝑐</m:t>
                    </m:r>
                    <m:r>
                      <a:rPr lang="en-US" altLang="zh-CN" sz="1200" i="1">
                        <a:latin typeface="Cambria Math" panose="02040503050406030204" pitchFamily="18" charset="0"/>
                        <a:ea typeface="+mj-ea"/>
                      </a:rPr>
                      <m:t>∉</m:t>
                    </m:r>
                    <m:r>
                      <a:rPr lang="en-US" altLang="zh-CN" sz="1200" b="0" i="1" smtClean="0">
                        <a:latin typeface="Cambria Math" panose="02040503050406030204" pitchFamily="18" charset="0"/>
                        <a:ea typeface="+mj-ea"/>
                      </a:rPr>
                      <m:t>𝐵</m:t>
                    </m:r>
                  </m:oMath>
                </a14:m>
                <a:r>
                  <a:rPr lang="zh-CN" altLang="en-US" sz="1200" dirty="0">
                    <a:latin typeface="+mj-ea"/>
                    <a:ea typeface="+mj-ea"/>
                  </a:rPr>
                  <a:t>，那么新的集合</a:t>
                </a:r>
                <a14:m>
                  <m:oMath xmlns:m="http://schemas.openxmlformats.org/officeDocument/2006/math">
                    <m:sSup>
                      <m:sSupPr>
                        <m:ctrlPr>
                          <a:rPr lang="en-US" altLang="zh-CN" sz="1200" i="1" smtClean="0">
                            <a:latin typeface="Cambria Math" panose="02040503050406030204" pitchFamily="18" charset="0"/>
                            <a:ea typeface="+mj-ea"/>
                          </a:rPr>
                        </m:ctrlPr>
                      </m:sSupPr>
                      <m:e>
                        <m:r>
                          <a:rPr lang="en-US" altLang="zh-CN" sz="1200" b="0" i="1" smtClean="0">
                            <a:latin typeface="Cambria Math" panose="02040503050406030204" pitchFamily="18" charset="0"/>
                            <a:ea typeface="+mj-ea"/>
                          </a:rPr>
                          <m:t>𝐵</m:t>
                        </m:r>
                      </m:e>
                      <m:sup>
                        <m:r>
                          <a:rPr lang="en-US" altLang="zh-CN" sz="1200" b="0" i="1" smtClean="0">
                            <a:latin typeface="Cambria Math" panose="02040503050406030204" pitchFamily="18" charset="0"/>
                            <a:ea typeface="+mj-ea"/>
                          </a:rPr>
                          <m:t>′</m:t>
                        </m:r>
                      </m:sup>
                    </m:sSup>
                    <m:r>
                      <a:rPr lang="en-US" altLang="zh-CN" sz="1200" b="0" i="1" smtClean="0">
                        <a:latin typeface="Cambria Math" panose="02040503050406030204" pitchFamily="18" charset="0"/>
                        <a:ea typeface="+mj-ea"/>
                      </a:rPr>
                      <m:t>=</m:t>
                    </m:r>
                    <m:r>
                      <a:rPr lang="en-US" altLang="zh-CN" sz="1200" b="0" i="1" smtClean="0">
                        <a:latin typeface="Cambria Math" panose="02040503050406030204" pitchFamily="18" charset="0"/>
                        <a:ea typeface="+mj-ea"/>
                      </a:rPr>
                      <m:t>𝐵</m:t>
                    </m:r>
                    <m:r>
                      <a:rPr lang="en-US" altLang="zh-CN" sz="1200" b="0" i="1" smtClean="0">
                        <a:latin typeface="Cambria Math" panose="02040503050406030204" pitchFamily="18" charset="0"/>
                        <a:ea typeface="+mj-ea"/>
                      </a:rPr>
                      <m:t>∪</m:t>
                    </m:r>
                    <m:r>
                      <a:rPr lang="en-US" altLang="zh-CN" sz="1200" b="0" i="0" smtClean="0">
                        <a:latin typeface="Cambria Math" panose="02040503050406030204" pitchFamily="18" charset="0"/>
                        <a:ea typeface="+mj-ea"/>
                      </a:rPr>
                      <m:t>{</m:t>
                    </m:r>
                    <m:r>
                      <a:rPr lang="en-US" altLang="zh-CN" sz="1200" i="1">
                        <a:latin typeface="Cambria Math" panose="02040503050406030204" pitchFamily="18" charset="0"/>
                        <a:ea typeface="+mj-ea"/>
                      </a:rPr>
                      <m:t>𝑐</m:t>
                    </m:r>
                    <m:r>
                      <a:rPr lang="en-US" altLang="zh-CN" sz="1200" b="0" i="0" smtClean="0">
                        <a:latin typeface="Cambria Math" panose="02040503050406030204" pitchFamily="18" charset="0"/>
                        <a:ea typeface="+mj-ea"/>
                      </a:rPr>
                      <m:t>}</m:t>
                    </m:r>
                  </m:oMath>
                </a14:m>
                <a:r>
                  <a:rPr lang="zh-CN" altLang="en-US" sz="1200" dirty="0">
                    <a:latin typeface="+mj-ea"/>
                    <a:ea typeface="+mj-ea"/>
                  </a:rPr>
                  <a:t>，</a:t>
                </a:r>
                <a:r>
                  <a:rPr lang="en-US" altLang="zh-CN" sz="1200" dirty="0">
                    <a:latin typeface="+mj-ea"/>
                    <a:ea typeface="+mj-ea"/>
                  </a:rPr>
                  <a:t> </a:t>
                </a:r>
                <a14:m>
                  <m:oMath xmlns:m="http://schemas.openxmlformats.org/officeDocument/2006/math">
                    <m:sSup>
                      <m:sSupPr>
                        <m:ctrlPr>
                          <a:rPr lang="en-US" altLang="zh-CN" sz="1200" i="1">
                            <a:latin typeface="Cambria Math" panose="02040503050406030204" pitchFamily="18" charset="0"/>
                            <a:ea typeface="+mj-ea"/>
                          </a:rPr>
                        </m:ctrlPr>
                      </m:sSupPr>
                      <m:e>
                        <m:r>
                          <a:rPr lang="en-US" altLang="zh-CN" sz="1200" i="1">
                            <a:latin typeface="Cambria Math" panose="02040503050406030204" pitchFamily="18" charset="0"/>
                            <a:ea typeface="+mj-ea"/>
                          </a:rPr>
                          <m:t>𝐵</m:t>
                        </m:r>
                      </m:e>
                      <m:sup>
                        <m:r>
                          <a:rPr lang="en-US" altLang="zh-CN" sz="1200" i="1">
                            <a:latin typeface="Cambria Math" panose="02040503050406030204" pitchFamily="18" charset="0"/>
                            <a:ea typeface="+mj-ea"/>
                          </a:rPr>
                          <m:t>′</m:t>
                        </m:r>
                      </m:sup>
                    </m:sSup>
                  </m:oMath>
                </a14:m>
                <a:r>
                  <a:rPr lang="zh-CN" altLang="en-US" sz="1200" dirty="0">
                    <a:latin typeface="+mj-ea"/>
                    <a:ea typeface="+mj-ea"/>
                  </a:rPr>
                  <a:t>激活人数更多且次留率达标，违反了</a:t>
                </a:r>
                <a14:m>
                  <m:oMath xmlns:m="http://schemas.openxmlformats.org/officeDocument/2006/math">
                    <m:r>
                      <a:rPr lang="en-US" altLang="zh-CN" sz="1200" i="1">
                        <a:latin typeface="Cambria Math" panose="02040503050406030204" pitchFamily="18" charset="0"/>
                        <a:ea typeface="+mj-ea"/>
                      </a:rPr>
                      <m:t>𝐵</m:t>
                    </m:r>
                  </m:oMath>
                </a14:m>
                <a:r>
                  <a:rPr lang="zh-CN" altLang="en-US" sz="1200" dirty="0">
                    <a:latin typeface="+mj-ea"/>
                    <a:ea typeface="+mj-ea"/>
                  </a:rPr>
                  <a:t>的最优性</a:t>
                </a:r>
                <a:endParaRPr lang="en-US" altLang="zh-CN" sz="1200" dirty="0">
                  <a:latin typeface="+mj-ea"/>
                  <a:ea typeface="+mj-ea"/>
                </a:endParaRPr>
              </a:p>
              <a:p>
                <a:endParaRPr lang="en-US" altLang="zh-CN" sz="1200" dirty="0">
                  <a:latin typeface="+mj-ea"/>
                  <a:ea typeface="+mj-ea"/>
                </a:endParaRPr>
              </a:p>
              <a:p>
                <a:r>
                  <a:rPr lang="zh-CN" altLang="en-US" sz="1200" dirty="0">
                    <a:latin typeface="+mj-ea"/>
                    <a:ea typeface="+mj-ea"/>
                  </a:rPr>
                  <a:t>假设</a:t>
                </a:r>
                <a14:m>
                  <m:oMath xmlns:m="http://schemas.openxmlformats.org/officeDocument/2006/math">
                    <m:r>
                      <a:rPr lang="en-US" altLang="zh-CN" sz="1200" b="1" i="1" smtClean="0">
                        <a:solidFill>
                          <a:srgbClr val="0164A1"/>
                        </a:solidFill>
                        <a:latin typeface="Cambria Math" panose="02040503050406030204" pitchFamily="18" charset="0"/>
                        <a:ea typeface="+mj-ea"/>
                      </a:rPr>
                      <m:t>𝑨</m:t>
                    </m:r>
                    <m:r>
                      <a:rPr lang="zh-CN" altLang="en-US" sz="1200" b="1" i="1">
                        <a:solidFill>
                          <a:srgbClr val="0164A1"/>
                        </a:solidFill>
                        <a:latin typeface="Cambria Math" panose="02040503050406030204" pitchFamily="18" charset="0"/>
                        <a:ea typeface="+mj-ea"/>
                      </a:rPr>
                      <m:t>、</m:t>
                    </m:r>
                    <m:r>
                      <a:rPr lang="en-US" altLang="zh-CN" sz="1200" b="1" i="1">
                        <a:solidFill>
                          <a:srgbClr val="0164A1"/>
                        </a:solidFill>
                        <a:latin typeface="Cambria Math" panose="02040503050406030204" pitchFamily="18" charset="0"/>
                        <a:ea typeface="+mj-ea"/>
                      </a:rPr>
                      <m:t>𝑩</m:t>
                    </m:r>
                  </m:oMath>
                </a14:m>
                <a:r>
                  <a:rPr lang="zh-CN" altLang="en-US" sz="1200" b="1" dirty="0">
                    <a:solidFill>
                      <a:srgbClr val="0164A1"/>
                    </a:solidFill>
                    <a:latin typeface="+mj-ea"/>
                    <a:ea typeface="+mj-ea"/>
                  </a:rPr>
                  <a:t>的不交集分别是</a:t>
                </a:r>
                <a14:m>
                  <m:oMath xmlns:m="http://schemas.openxmlformats.org/officeDocument/2006/math">
                    <m:sSub>
                      <m:sSubPr>
                        <m:ctrlPr>
                          <a:rPr lang="en-US" altLang="zh-CN" sz="1200" b="1" i="1" smtClean="0">
                            <a:solidFill>
                              <a:srgbClr val="0164A1"/>
                            </a:solidFill>
                            <a:latin typeface="Cambria Math" panose="02040503050406030204" pitchFamily="18" charset="0"/>
                            <a:ea typeface="+mj-ea"/>
                          </a:rPr>
                        </m:ctrlPr>
                      </m:sSubPr>
                      <m:e>
                        <m:r>
                          <a:rPr lang="en-US" altLang="zh-CN" sz="1200" b="1" i="1" smtClean="0">
                            <a:solidFill>
                              <a:srgbClr val="0164A1"/>
                            </a:solidFill>
                            <a:latin typeface="Cambria Math" panose="02040503050406030204" pitchFamily="18" charset="0"/>
                            <a:ea typeface="+mj-ea"/>
                          </a:rPr>
                          <m:t>𝑨</m:t>
                        </m:r>
                      </m:e>
                      <m:sub>
                        <m:r>
                          <a:rPr lang="en-US" altLang="zh-CN" sz="1200" b="1" i="1" smtClean="0">
                            <a:solidFill>
                              <a:srgbClr val="0164A1"/>
                            </a:solidFill>
                            <a:latin typeface="Cambria Math" panose="02040503050406030204" pitchFamily="18" charset="0"/>
                            <a:ea typeface="+mj-ea"/>
                          </a:rPr>
                          <m:t>𝟏</m:t>
                        </m:r>
                      </m:sub>
                    </m:sSub>
                    <m:r>
                      <a:rPr lang="zh-CN" altLang="en-US" sz="1200" b="1" i="1">
                        <a:solidFill>
                          <a:srgbClr val="0164A1"/>
                        </a:solidFill>
                        <a:latin typeface="Cambria Math" panose="02040503050406030204" pitchFamily="18" charset="0"/>
                        <a:ea typeface="+mj-ea"/>
                      </a:rPr>
                      <m:t>、</m:t>
                    </m:r>
                    <m:sSub>
                      <m:sSubPr>
                        <m:ctrlPr>
                          <a:rPr lang="en-US" altLang="zh-CN" sz="1200" b="1" i="1" smtClean="0">
                            <a:solidFill>
                              <a:srgbClr val="0164A1"/>
                            </a:solidFill>
                            <a:latin typeface="Cambria Math" panose="02040503050406030204" pitchFamily="18" charset="0"/>
                            <a:ea typeface="+mj-ea"/>
                          </a:rPr>
                        </m:ctrlPr>
                      </m:sSubPr>
                      <m:e>
                        <m:r>
                          <a:rPr lang="en-US" altLang="zh-CN" sz="1200" b="1" i="1" smtClean="0">
                            <a:solidFill>
                              <a:srgbClr val="0164A1"/>
                            </a:solidFill>
                            <a:latin typeface="Cambria Math" panose="02040503050406030204" pitchFamily="18" charset="0"/>
                            <a:ea typeface="+mj-ea"/>
                          </a:rPr>
                          <m:t>𝑩</m:t>
                        </m:r>
                      </m:e>
                      <m:sub>
                        <m:r>
                          <a:rPr lang="en-US" altLang="zh-CN" sz="1200" b="1" i="1" smtClean="0">
                            <a:solidFill>
                              <a:srgbClr val="0164A1"/>
                            </a:solidFill>
                            <a:latin typeface="Cambria Math" panose="02040503050406030204" pitchFamily="18" charset="0"/>
                            <a:ea typeface="+mj-ea"/>
                          </a:rPr>
                          <m:t>𝟏</m:t>
                        </m:r>
                      </m:sub>
                    </m:sSub>
                  </m:oMath>
                </a14:m>
                <a:r>
                  <a:rPr lang="en-US" altLang="zh-CN" sz="1200" dirty="0">
                    <a:latin typeface="+mj-ea"/>
                    <a:ea typeface="+mj-ea"/>
                  </a:rPr>
                  <a:t>(</a:t>
                </a:r>
                <a:r>
                  <a:rPr lang="zh-CN" altLang="en-US" sz="1200" dirty="0">
                    <a:latin typeface="+mj-ea"/>
                    <a:ea typeface="+mj-ea"/>
                  </a:rPr>
                  <a:t>元素按照</a:t>
                </a:r>
                <a14:m>
                  <m:oMath xmlns:m="http://schemas.openxmlformats.org/officeDocument/2006/math">
                    <m:r>
                      <a:rPr lang="en-US" altLang="zh-CN" sz="1200" i="1">
                        <a:latin typeface="Cambria Math" panose="02040503050406030204" pitchFamily="18" charset="0"/>
                        <a:ea typeface="+mj-ea"/>
                      </a:rPr>
                      <m:t>𝑝𝑑</m:t>
                    </m:r>
                    <m:r>
                      <a:rPr lang="en-US" altLang="zh-CN" sz="1200" b="0" i="1" smtClean="0">
                        <a:latin typeface="Cambria Math" panose="02040503050406030204" pitchFamily="18" charset="0"/>
                        <a:ea typeface="+mj-ea"/>
                      </a:rPr>
                      <m:t>𝑐𝑣𝑟</m:t>
                    </m:r>
                  </m:oMath>
                </a14:m>
                <a:r>
                  <a:rPr lang="zh-CN" altLang="en-US" sz="1200" dirty="0">
                    <a:latin typeface="+mj-ea"/>
                    <a:ea typeface="+mj-ea"/>
                  </a:rPr>
                  <a:t>升序排列</a:t>
                </a:r>
                <a:r>
                  <a:rPr lang="en-US" altLang="zh-CN" sz="1200" dirty="0">
                    <a:latin typeface="+mj-ea"/>
                    <a:ea typeface="+mj-ea"/>
                  </a:rPr>
                  <a:t>)</a:t>
                </a:r>
              </a:p>
              <a:p>
                <a14:m>
                  <m:oMath xmlns:m="http://schemas.openxmlformats.org/officeDocument/2006/math">
                    <m:r>
                      <a:rPr lang="zh-CN" altLang="en-US" sz="1200" i="1" dirty="0">
                        <a:latin typeface="Cambria Math" panose="02040503050406030204" pitchFamily="18" charset="0"/>
                        <a:ea typeface="+mj-ea"/>
                      </a:rPr>
                      <m:t>其中</m:t>
                    </m:r>
                    <m:sSub>
                      <m:sSubPr>
                        <m:ctrlPr>
                          <a:rPr lang="en-US" altLang="zh-CN" sz="1200" i="1">
                            <a:latin typeface="Cambria Math" panose="02040503050406030204" pitchFamily="18" charset="0"/>
                            <a:ea typeface="+mj-ea"/>
                          </a:rPr>
                        </m:ctrlPr>
                      </m:sSubPr>
                      <m:e>
                        <m:r>
                          <a:rPr lang="en-US" altLang="zh-CN" sz="1200" i="1">
                            <a:latin typeface="Cambria Math" panose="02040503050406030204" pitchFamily="18" charset="0"/>
                            <a:ea typeface="+mj-ea"/>
                          </a:rPr>
                          <m:t>𝐴</m:t>
                        </m:r>
                      </m:e>
                      <m:sub>
                        <m:r>
                          <a:rPr lang="en-US" altLang="zh-CN" sz="1200" i="1">
                            <a:latin typeface="Cambria Math" panose="02040503050406030204" pitchFamily="18" charset="0"/>
                            <a:ea typeface="+mj-ea"/>
                          </a:rPr>
                          <m:t>1</m:t>
                        </m:r>
                      </m:sub>
                    </m:sSub>
                    <m:r>
                      <a:rPr lang="en-US" altLang="zh-CN" sz="1200" i="1">
                        <a:latin typeface="Cambria Math" panose="02040503050406030204" pitchFamily="18" charset="0"/>
                        <a:ea typeface="+mj-ea"/>
                      </a:rPr>
                      <m:t>⊆</m:t>
                    </m:r>
                    <m:r>
                      <a:rPr lang="en-US" altLang="zh-CN" sz="1200" i="1">
                        <a:latin typeface="Cambria Math" panose="02040503050406030204" pitchFamily="18" charset="0"/>
                        <a:ea typeface="+mj-ea"/>
                      </a:rPr>
                      <m:t>𝐴</m:t>
                    </m:r>
                  </m:oMath>
                </a14:m>
                <a:r>
                  <a:rPr lang="zh-CN" altLang="en-US" sz="1200" dirty="0">
                    <a:latin typeface="+mj-ea"/>
                    <a:ea typeface="+mj-ea"/>
                  </a:rPr>
                  <a:t>，任意</a:t>
                </a:r>
                <a14:m>
                  <m:oMath xmlns:m="http://schemas.openxmlformats.org/officeDocument/2006/math">
                    <m:r>
                      <a:rPr lang="en-US" altLang="zh-CN" sz="1200" b="0" i="1" smtClean="0">
                        <a:latin typeface="Cambria Math" panose="02040503050406030204" pitchFamily="18" charset="0"/>
                        <a:ea typeface="+mj-ea"/>
                      </a:rPr>
                      <m:t>𝑎</m:t>
                    </m:r>
                    <m:r>
                      <a:rPr lang="en-US" altLang="zh-CN" sz="1200" i="1">
                        <a:latin typeface="Cambria Math" panose="02040503050406030204" pitchFamily="18" charset="0"/>
                        <a:ea typeface="+mj-ea"/>
                      </a:rPr>
                      <m:t>∈</m:t>
                    </m:r>
                    <m:sSub>
                      <m:sSubPr>
                        <m:ctrlPr>
                          <a:rPr lang="en-US" altLang="zh-CN" sz="1200" i="1">
                            <a:latin typeface="Cambria Math" panose="02040503050406030204" pitchFamily="18" charset="0"/>
                            <a:ea typeface="+mj-ea"/>
                          </a:rPr>
                        </m:ctrlPr>
                      </m:sSubPr>
                      <m:e>
                        <m:r>
                          <a:rPr lang="en-US" altLang="zh-CN" sz="1200" i="1">
                            <a:latin typeface="Cambria Math" panose="02040503050406030204" pitchFamily="18" charset="0"/>
                            <a:ea typeface="+mj-ea"/>
                          </a:rPr>
                          <m:t>𝐴</m:t>
                        </m:r>
                      </m:e>
                      <m:sub>
                        <m:r>
                          <a:rPr lang="en-US" altLang="zh-CN" sz="1200" i="1">
                            <a:latin typeface="Cambria Math" panose="02040503050406030204" pitchFamily="18" charset="0"/>
                            <a:ea typeface="+mj-ea"/>
                          </a:rPr>
                          <m:t>1</m:t>
                        </m:r>
                      </m:sub>
                    </m:sSub>
                  </m:oMath>
                </a14:m>
                <a:r>
                  <a:rPr lang="zh-CN" altLang="en-US" sz="1200" dirty="0">
                    <a:latin typeface="+mj-ea"/>
                    <a:ea typeface="+mj-ea"/>
                  </a:rPr>
                  <a:t>，</a:t>
                </a:r>
                <a:r>
                  <a:rPr lang="en-US" altLang="zh-CN" sz="1200" dirty="0">
                    <a:latin typeface="+mj-ea"/>
                    <a:ea typeface="+mj-ea"/>
                  </a:rPr>
                  <a:t> </a:t>
                </a:r>
                <a14:m>
                  <m:oMath xmlns:m="http://schemas.openxmlformats.org/officeDocument/2006/math">
                    <m:r>
                      <a:rPr lang="en-US" altLang="zh-CN" sz="1200" b="0" i="1" smtClean="0">
                        <a:latin typeface="Cambria Math" panose="02040503050406030204" pitchFamily="18" charset="0"/>
                        <a:ea typeface="+mj-ea"/>
                      </a:rPr>
                      <m:t>𝑎</m:t>
                    </m:r>
                    <m:r>
                      <a:rPr lang="en-US" altLang="zh-CN" sz="1200" i="1">
                        <a:latin typeface="Cambria Math" panose="02040503050406030204" pitchFamily="18" charset="0"/>
                        <a:ea typeface="+mj-ea"/>
                      </a:rPr>
                      <m:t>∉</m:t>
                    </m:r>
                    <m:r>
                      <a:rPr lang="en-US" altLang="zh-CN" sz="1200" i="1">
                        <a:latin typeface="Cambria Math" panose="02040503050406030204" pitchFamily="18" charset="0"/>
                        <a:ea typeface="+mj-ea"/>
                      </a:rPr>
                      <m:t>𝐵</m:t>
                    </m:r>
                  </m:oMath>
                </a14:m>
                <a:r>
                  <a:rPr lang="zh-CN" altLang="en-US" sz="1200" dirty="0">
                    <a:latin typeface="+mj-ea"/>
                    <a:ea typeface="+mj-ea"/>
                  </a:rPr>
                  <a:t>。</a:t>
                </a:r>
                <a:r>
                  <a:rPr lang="en-US" altLang="zh-CN" sz="1200" dirty="0">
                    <a:latin typeface="+mj-ea"/>
                    <a:ea typeface="+mj-ea"/>
                  </a:rPr>
                  <a:t> </a:t>
                </a:r>
                <a14:m>
                  <m:oMath xmlns:m="http://schemas.openxmlformats.org/officeDocument/2006/math">
                    <m:sSub>
                      <m:sSubPr>
                        <m:ctrlPr>
                          <a:rPr lang="en-US" altLang="zh-CN" sz="1200" i="1">
                            <a:latin typeface="Cambria Math" panose="02040503050406030204" pitchFamily="18" charset="0"/>
                            <a:ea typeface="+mj-ea"/>
                          </a:rPr>
                        </m:ctrlPr>
                      </m:sSubPr>
                      <m:e>
                        <m:r>
                          <a:rPr lang="en-US" altLang="zh-CN" sz="1200" b="0" i="1" smtClean="0">
                            <a:latin typeface="Cambria Math" panose="02040503050406030204" pitchFamily="18" charset="0"/>
                            <a:ea typeface="+mj-ea"/>
                          </a:rPr>
                          <m:t>𝐵</m:t>
                        </m:r>
                      </m:e>
                      <m:sub>
                        <m:r>
                          <a:rPr lang="en-US" altLang="zh-CN" sz="1200" i="1">
                            <a:latin typeface="Cambria Math" panose="02040503050406030204" pitchFamily="18" charset="0"/>
                            <a:ea typeface="+mj-ea"/>
                          </a:rPr>
                          <m:t>1</m:t>
                        </m:r>
                      </m:sub>
                    </m:sSub>
                    <m:r>
                      <a:rPr lang="en-US" altLang="zh-CN" sz="1200" i="1">
                        <a:latin typeface="Cambria Math" panose="02040503050406030204" pitchFamily="18" charset="0"/>
                        <a:ea typeface="+mj-ea"/>
                      </a:rPr>
                      <m:t>⊆</m:t>
                    </m:r>
                    <m:r>
                      <a:rPr lang="en-US" altLang="zh-CN" sz="1200" i="1">
                        <a:latin typeface="Cambria Math" panose="02040503050406030204" pitchFamily="18" charset="0"/>
                        <a:ea typeface="+mj-ea"/>
                      </a:rPr>
                      <m:t>𝐵</m:t>
                    </m:r>
                  </m:oMath>
                </a14:m>
                <a:r>
                  <a:rPr lang="zh-CN" altLang="en-US" sz="1200" dirty="0">
                    <a:latin typeface="+mj-ea"/>
                    <a:ea typeface="+mj-ea"/>
                  </a:rPr>
                  <a:t>，任意</a:t>
                </a:r>
                <a14:m>
                  <m:oMath xmlns:m="http://schemas.openxmlformats.org/officeDocument/2006/math">
                    <m:r>
                      <a:rPr lang="en-US" altLang="zh-CN" sz="1200" b="0" i="1" smtClean="0">
                        <a:latin typeface="Cambria Math" panose="02040503050406030204" pitchFamily="18" charset="0"/>
                        <a:ea typeface="+mj-ea"/>
                      </a:rPr>
                      <m:t>𝑏</m:t>
                    </m:r>
                    <m:r>
                      <a:rPr lang="en-US" altLang="zh-CN" sz="1200" i="1">
                        <a:latin typeface="Cambria Math" panose="02040503050406030204" pitchFamily="18" charset="0"/>
                        <a:ea typeface="+mj-ea"/>
                      </a:rPr>
                      <m:t>∈</m:t>
                    </m:r>
                    <m:sSub>
                      <m:sSubPr>
                        <m:ctrlPr>
                          <a:rPr lang="en-US" altLang="zh-CN" sz="1200" i="1">
                            <a:latin typeface="Cambria Math" panose="02040503050406030204" pitchFamily="18" charset="0"/>
                            <a:ea typeface="+mj-ea"/>
                          </a:rPr>
                        </m:ctrlPr>
                      </m:sSubPr>
                      <m:e>
                        <m:r>
                          <a:rPr lang="en-US" altLang="zh-CN" sz="1200" i="1">
                            <a:latin typeface="Cambria Math" panose="02040503050406030204" pitchFamily="18" charset="0"/>
                            <a:ea typeface="+mj-ea"/>
                          </a:rPr>
                          <m:t>𝐵</m:t>
                        </m:r>
                      </m:e>
                      <m:sub>
                        <m:r>
                          <a:rPr lang="en-US" altLang="zh-CN" sz="1200" i="1">
                            <a:latin typeface="Cambria Math" panose="02040503050406030204" pitchFamily="18" charset="0"/>
                            <a:ea typeface="+mj-ea"/>
                          </a:rPr>
                          <m:t>1</m:t>
                        </m:r>
                      </m:sub>
                    </m:sSub>
                  </m:oMath>
                </a14:m>
                <a:r>
                  <a:rPr lang="zh-CN" altLang="en-US" sz="1200" dirty="0">
                    <a:latin typeface="+mj-ea"/>
                    <a:ea typeface="+mj-ea"/>
                  </a:rPr>
                  <a:t>，</a:t>
                </a:r>
                <a:r>
                  <a:rPr lang="en-US" altLang="zh-CN" sz="1200" dirty="0">
                    <a:latin typeface="+mj-ea"/>
                    <a:ea typeface="+mj-ea"/>
                  </a:rPr>
                  <a:t> </a:t>
                </a:r>
                <a14:m>
                  <m:oMath xmlns:m="http://schemas.openxmlformats.org/officeDocument/2006/math">
                    <m:r>
                      <a:rPr lang="en-US" altLang="zh-CN" sz="1200" b="0" i="1" smtClean="0">
                        <a:latin typeface="Cambria Math" panose="02040503050406030204" pitchFamily="18" charset="0"/>
                        <a:ea typeface="+mj-ea"/>
                      </a:rPr>
                      <m:t>𝑏</m:t>
                    </m:r>
                    <m:r>
                      <a:rPr lang="en-US" altLang="zh-CN" sz="1200" i="1">
                        <a:latin typeface="Cambria Math" panose="02040503050406030204" pitchFamily="18" charset="0"/>
                        <a:ea typeface="+mj-ea"/>
                      </a:rPr>
                      <m:t>∉</m:t>
                    </m:r>
                    <m:r>
                      <a:rPr lang="en-US" altLang="zh-CN" sz="1200" b="0" i="1" smtClean="0">
                        <a:latin typeface="Cambria Math" panose="02040503050406030204" pitchFamily="18" charset="0"/>
                        <a:ea typeface="+mj-ea"/>
                      </a:rPr>
                      <m:t>𝐴</m:t>
                    </m:r>
                  </m:oMath>
                </a14:m>
                <a:endParaRPr lang="en-US" altLang="zh-CN" sz="1200" dirty="0">
                  <a:latin typeface="+mj-ea"/>
                  <a:ea typeface="+mj-ea"/>
                </a:endParaRPr>
              </a:p>
              <a:p>
                <a:r>
                  <a:rPr lang="zh-CN" altLang="en-US" sz="1200" dirty="0">
                    <a:latin typeface="+mj-ea"/>
                    <a:ea typeface="+mj-ea"/>
                  </a:rPr>
                  <a:t>记</a:t>
                </a:r>
                <a14:m>
                  <m:oMath xmlns:m="http://schemas.openxmlformats.org/officeDocument/2006/math">
                    <m:r>
                      <a:rPr lang="en-US" altLang="zh-CN" sz="1200" i="1">
                        <a:latin typeface="Cambria Math" panose="02040503050406030204" pitchFamily="18" charset="0"/>
                        <a:ea typeface="+mj-ea"/>
                      </a:rPr>
                      <m:t>𝐴</m:t>
                    </m:r>
                  </m:oMath>
                </a14:m>
                <a:r>
                  <a:rPr lang="zh-CN" altLang="en-US" sz="1200" dirty="0">
                    <a:latin typeface="+mj-ea"/>
                    <a:ea typeface="+mj-ea"/>
                  </a:rPr>
                  <a:t>的补集为</a:t>
                </a:r>
                <a14:m>
                  <m:oMath xmlns:m="http://schemas.openxmlformats.org/officeDocument/2006/math">
                    <m:r>
                      <a:rPr lang="en-US" altLang="zh-CN" sz="1200" i="1">
                        <a:latin typeface="Cambria Math" panose="02040503050406030204" pitchFamily="18" charset="0"/>
                        <a:ea typeface="+mj-ea"/>
                      </a:rPr>
                      <m:t>𝐷</m:t>
                    </m:r>
                    <m:r>
                      <a:rPr lang="en-US" altLang="zh-CN" sz="1200" i="1">
                        <a:latin typeface="Cambria Math" panose="02040503050406030204" pitchFamily="18" charset="0"/>
                        <a:ea typeface="+mj-ea"/>
                      </a:rPr>
                      <m:t>={1,2,..</m:t>
                    </m:r>
                    <m:r>
                      <a:rPr lang="en-US" altLang="zh-CN" sz="1200" i="1">
                        <a:latin typeface="Cambria Math" panose="02040503050406030204" pitchFamily="18" charset="0"/>
                        <a:ea typeface="+mj-ea"/>
                      </a:rPr>
                      <m:t>𝑖</m:t>
                    </m:r>
                    <m:r>
                      <a:rPr lang="en-US" altLang="zh-CN" sz="1200" i="1">
                        <a:latin typeface="Cambria Math" panose="02040503050406030204" pitchFamily="18" charset="0"/>
                        <a:ea typeface="+mj-ea"/>
                      </a:rPr>
                      <m:t>−1}</m:t>
                    </m:r>
                  </m:oMath>
                </a14:m>
                <a:r>
                  <a:rPr lang="zh-CN" altLang="en-US" sz="1200" dirty="0">
                    <a:latin typeface="+mj-ea"/>
                    <a:ea typeface="+mj-ea"/>
                  </a:rPr>
                  <a:t>，显然</a:t>
                </a:r>
                <a:r>
                  <a:rPr lang="en-US" altLang="zh-CN" sz="1200" dirty="0">
                    <a:latin typeface="+mj-ea"/>
                    <a:ea typeface="+mj-ea"/>
                  </a:rPr>
                  <a:t> </a:t>
                </a:r>
                <a14:m>
                  <m:oMath xmlns:m="http://schemas.openxmlformats.org/officeDocument/2006/math">
                    <m:sSub>
                      <m:sSubPr>
                        <m:ctrlPr>
                          <a:rPr lang="en-US" altLang="zh-CN" sz="1200" i="1">
                            <a:latin typeface="Cambria Math" panose="02040503050406030204" pitchFamily="18" charset="0"/>
                            <a:ea typeface="+mj-ea"/>
                          </a:rPr>
                        </m:ctrlPr>
                      </m:sSubPr>
                      <m:e>
                        <m:r>
                          <a:rPr lang="en-US" altLang="zh-CN" sz="1200" b="0" i="1" smtClean="0">
                            <a:latin typeface="Cambria Math" panose="02040503050406030204" pitchFamily="18" charset="0"/>
                            <a:ea typeface="+mj-ea"/>
                          </a:rPr>
                          <m:t>𝐵</m:t>
                        </m:r>
                      </m:e>
                      <m:sub>
                        <m:r>
                          <a:rPr lang="en-US" altLang="zh-CN" sz="1200" i="1">
                            <a:latin typeface="Cambria Math" panose="02040503050406030204" pitchFamily="18" charset="0"/>
                            <a:ea typeface="+mj-ea"/>
                          </a:rPr>
                          <m:t>1</m:t>
                        </m:r>
                      </m:sub>
                    </m:sSub>
                  </m:oMath>
                </a14:m>
                <a:r>
                  <a:rPr lang="en-US" altLang="zh-CN" sz="1200" dirty="0">
                    <a:latin typeface="+mj-ea"/>
                    <a:ea typeface="+mj-ea"/>
                  </a:rPr>
                  <a:t> </a:t>
                </a:r>
                <a14:m>
                  <m:oMath xmlns:m="http://schemas.openxmlformats.org/officeDocument/2006/math">
                    <m:r>
                      <a:rPr lang="en-US" altLang="zh-CN" sz="1200" i="1">
                        <a:latin typeface="Cambria Math" panose="02040503050406030204" pitchFamily="18" charset="0"/>
                        <a:ea typeface="+mj-ea"/>
                      </a:rPr>
                      <m:t>⊆</m:t>
                    </m:r>
                    <m:r>
                      <a:rPr lang="en-US" altLang="zh-CN" sz="1200" i="1">
                        <a:latin typeface="Cambria Math" panose="02040503050406030204" pitchFamily="18" charset="0"/>
                        <a:ea typeface="+mj-ea"/>
                      </a:rPr>
                      <m:t>𝐷</m:t>
                    </m:r>
                  </m:oMath>
                </a14:m>
                <a:r>
                  <a:rPr lang="zh-CN" altLang="en-US" sz="1200" dirty="0">
                    <a:latin typeface="+mj-ea"/>
                    <a:ea typeface="+mj-ea"/>
                  </a:rPr>
                  <a:t>，从而任意</a:t>
                </a:r>
                <a14:m>
                  <m:oMath xmlns:m="http://schemas.openxmlformats.org/officeDocument/2006/math">
                    <m:r>
                      <a:rPr lang="en-US" altLang="zh-CN" sz="1200" i="1">
                        <a:latin typeface="Cambria Math" panose="02040503050406030204" pitchFamily="18" charset="0"/>
                        <a:ea typeface="+mj-ea"/>
                      </a:rPr>
                      <m:t>𝑏</m:t>
                    </m:r>
                    <m:r>
                      <a:rPr lang="en-US" altLang="zh-CN" sz="1200" i="1">
                        <a:latin typeface="Cambria Math" panose="02040503050406030204" pitchFamily="18" charset="0"/>
                        <a:ea typeface="+mj-ea"/>
                      </a:rPr>
                      <m:t>∈</m:t>
                    </m:r>
                    <m:sSub>
                      <m:sSubPr>
                        <m:ctrlPr>
                          <a:rPr lang="en-US" altLang="zh-CN" sz="1200" i="1">
                            <a:latin typeface="Cambria Math" panose="02040503050406030204" pitchFamily="18" charset="0"/>
                            <a:ea typeface="+mj-ea"/>
                          </a:rPr>
                        </m:ctrlPr>
                      </m:sSubPr>
                      <m:e>
                        <m:r>
                          <a:rPr lang="en-US" altLang="zh-CN" sz="1200" i="1">
                            <a:latin typeface="Cambria Math" panose="02040503050406030204" pitchFamily="18" charset="0"/>
                            <a:ea typeface="+mj-ea"/>
                          </a:rPr>
                          <m:t>𝐵</m:t>
                        </m:r>
                      </m:e>
                      <m:sub>
                        <m:r>
                          <a:rPr lang="en-US" altLang="zh-CN" sz="1200" i="1">
                            <a:latin typeface="Cambria Math" panose="02040503050406030204" pitchFamily="18" charset="0"/>
                            <a:ea typeface="+mj-ea"/>
                          </a:rPr>
                          <m:t>1</m:t>
                        </m:r>
                      </m:sub>
                    </m:sSub>
                  </m:oMath>
                </a14:m>
                <a:r>
                  <a:rPr lang="en-US" altLang="zh-CN" sz="1200" dirty="0">
                    <a:latin typeface="+mj-ea"/>
                    <a:ea typeface="+mj-ea"/>
                  </a:rPr>
                  <a:t>, </a:t>
                </a:r>
                <a14:m>
                  <m:oMath xmlns:m="http://schemas.openxmlformats.org/officeDocument/2006/math">
                    <m:r>
                      <a:rPr lang="en-US" altLang="zh-CN" sz="1200" i="1">
                        <a:latin typeface="Cambria Math" panose="02040503050406030204" pitchFamily="18" charset="0"/>
                        <a:ea typeface="+mj-ea"/>
                      </a:rPr>
                      <m:t>𝑎</m:t>
                    </m:r>
                    <m:r>
                      <a:rPr lang="en-US" altLang="zh-CN" sz="1200" i="1">
                        <a:latin typeface="Cambria Math" panose="02040503050406030204" pitchFamily="18" charset="0"/>
                        <a:ea typeface="+mj-ea"/>
                      </a:rPr>
                      <m:t>∈</m:t>
                    </m:r>
                    <m:sSub>
                      <m:sSubPr>
                        <m:ctrlPr>
                          <a:rPr lang="en-US" altLang="zh-CN" sz="1200" i="1">
                            <a:latin typeface="Cambria Math" panose="02040503050406030204" pitchFamily="18" charset="0"/>
                            <a:ea typeface="+mj-ea"/>
                          </a:rPr>
                        </m:ctrlPr>
                      </m:sSubPr>
                      <m:e>
                        <m:r>
                          <a:rPr lang="en-US" altLang="zh-CN" sz="1200" i="1">
                            <a:latin typeface="Cambria Math" panose="02040503050406030204" pitchFamily="18" charset="0"/>
                            <a:ea typeface="+mj-ea"/>
                          </a:rPr>
                          <m:t>𝐴</m:t>
                        </m:r>
                      </m:e>
                      <m:sub>
                        <m:r>
                          <a:rPr lang="en-US" altLang="zh-CN" sz="1200" i="1">
                            <a:latin typeface="Cambria Math" panose="02040503050406030204" pitchFamily="18" charset="0"/>
                            <a:ea typeface="+mj-ea"/>
                          </a:rPr>
                          <m:t>1</m:t>
                        </m:r>
                      </m:sub>
                    </m:sSub>
                  </m:oMath>
                </a14:m>
                <a:r>
                  <a:rPr lang="zh-CN" altLang="en-US" sz="1200" dirty="0">
                    <a:latin typeface="+mj-ea"/>
                    <a:ea typeface="+mj-ea"/>
                  </a:rPr>
                  <a:t>，都有</a:t>
                </a:r>
                <a14:m>
                  <m:oMath xmlns:m="http://schemas.openxmlformats.org/officeDocument/2006/math">
                    <m:sSub>
                      <m:sSubPr>
                        <m:ctrlPr>
                          <a:rPr lang="en-US" altLang="zh-CN" sz="1200" i="1">
                            <a:latin typeface="Cambria Math" panose="02040503050406030204" pitchFamily="18" charset="0"/>
                            <a:ea typeface="+mj-ea"/>
                          </a:rPr>
                        </m:ctrlPr>
                      </m:sSubPr>
                      <m:e>
                        <m:r>
                          <a:rPr lang="en-US" altLang="zh-CN" sz="1200" i="1">
                            <a:latin typeface="Cambria Math" panose="02040503050406030204" pitchFamily="18" charset="0"/>
                            <a:ea typeface="+mj-ea"/>
                          </a:rPr>
                          <m:t>𝑝𝑑𝑐𝑣𝑟</m:t>
                        </m:r>
                      </m:e>
                      <m:sub>
                        <m:r>
                          <a:rPr lang="en-US" altLang="zh-CN" sz="1200" b="0" i="1" smtClean="0">
                            <a:latin typeface="Cambria Math" panose="02040503050406030204" pitchFamily="18" charset="0"/>
                            <a:ea typeface="+mj-ea"/>
                          </a:rPr>
                          <m:t>𝑏</m:t>
                        </m:r>
                      </m:sub>
                    </m:sSub>
                    <m:r>
                      <a:rPr lang="en-US" altLang="zh-CN" sz="1200" b="0" i="1" smtClean="0">
                        <a:latin typeface="Cambria Math" panose="02040503050406030204" pitchFamily="18" charset="0"/>
                        <a:ea typeface="+mj-ea"/>
                      </a:rPr>
                      <m:t>≤</m:t>
                    </m:r>
                  </m:oMath>
                </a14:m>
                <a:r>
                  <a:rPr lang="en-US" altLang="zh-CN" sz="1200" dirty="0">
                    <a:latin typeface="+mj-ea"/>
                    <a:ea typeface="+mj-ea"/>
                  </a:rPr>
                  <a:t> </a:t>
                </a:r>
                <a14:m>
                  <m:oMath xmlns:m="http://schemas.openxmlformats.org/officeDocument/2006/math">
                    <m:sSub>
                      <m:sSubPr>
                        <m:ctrlPr>
                          <a:rPr lang="en-US" altLang="zh-CN" sz="1200" i="1">
                            <a:latin typeface="Cambria Math" panose="02040503050406030204" pitchFamily="18" charset="0"/>
                            <a:ea typeface="+mj-ea"/>
                          </a:rPr>
                        </m:ctrlPr>
                      </m:sSubPr>
                      <m:e>
                        <m:r>
                          <a:rPr lang="en-US" altLang="zh-CN" sz="1200" i="1">
                            <a:latin typeface="Cambria Math" panose="02040503050406030204" pitchFamily="18" charset="0"/>
                            <a:ea typeface="+mj-ea"/>
                          </a:rPr>
                          <m:t>𝑝𝑑𝑐𝑣𝑟</m:t>
                        </m:r>
                      </m:e>
                      <m:sub>
                        <m:r>
                          <a:rPr lang="en-US" altLang="zh-CN" sz="1200" b="0" i="1" smtClean="0">
                            <a:latin typeface="Cambria Math" panose="02040503050406030204" pitchFamily="18" charset="0"/>
                            <a:ea typeface="+mj-ea"/>
                          </a:rPr>
                          <m:t>𝑎</m:t>
                        </m:r>
                      </m:sub>
                    </m:sSub>
                  </m:oMath>
                </a14:m>
                <a:endParaRPr lang="en-US" altLang="zh-CN" sz="1200" dirty="0">
                  <a:latin typeface="+mj-ea"/>
                  <a:ea typeface="+mj-ea"/>
                </a:endParaRPr>
              </a:p>
              <a:p>
                <a:r>
                  <a:rPr lang="zh-CN" altLang="en-US" sz="1200" dirty="0">
                    <a:latin typeface="+mj-ea"/>
                    <a:ea typeface="+mj-ea"/>
                  </a:rPr>
                  <a:t>因此，</a:t>
                </a:r>
                <a:r>
                  <a:rPr lang="zh-CN" altLang="en-US" sz="1200" b="1" dirty="0">
                    <a:solidFill>
                      <a:srgbClr val="0164A1"/>
                    </a:solidFill>
                    <a:latin typeface="+mj-ea"/>
                    <a:ea typeface="+mj-ea"/>
                  </a:rPr>
                  <a:t>将</a:t>
                </a:r>
                <a14:m>
                  <m:oMath xmlns:m="http://schemas.openxmlformats.org/officeDocument/2006/math">
                    <m:sSub>
                      <m:sSubPr>
                        <m:ctrlPr>
                          <a:rPr lang="en-US" altLang="zh-CN" sz="1200" b="1" i="1">
                            <a:solidFill>
                              <a:srgbClr val="0164A1"/>
                            </a:solidFill>
                            <a:latin typeface="Cambria Math" panose="02040503050406030204" pitchFamily="18" charset="0"/>
                            <a:ea typeface="+mj-ea"/>
                          </a:rPr>
                        </m:ctrlPr>
                      </m:sSubPr>
                      <m:e>
                        <m:r>
                          <a:rPr lang="en-US" altLang="zh-CN" sz="1200" b="1" i="1">
                            <a:solidFill>
                              <a:srgbClr val="0164A1"/>
                            </a:solidFill>
                            <a:latin typeface="Cambria Math" panose="02040503050406030204" pitchFamily="18" charset="0"/>
                            <a:ea typeface="+mj-ea"/>
                          </a:rPr>
                          <m:t>𝑩</m:t>
                        </m:r>
                      </m:e>
                      <m:sub>
                        <m:r>
                          <a:rPr lang="en-US" altLang="zh-CN" sz="1200" b="1" i="1">
                            <a:solidFill>
                              <a:srgbClr val="0164A1"/>
                            </a:solidFill>
                            <a:latin typeface="Cambria Math" panose="02040503050406030204" pitchFamily="18" charset="0"/>
                            <a:ea typeface="+mj-ea"/>
                          </a:rPr>
                          <m:t>𝟏</m:t>
                        </m:r>
                      </m:sub>
                    </m:sSub>
                  </m:oMath>
                </a14:m>
                <a:r>
                  <a:rPr lang="zh-CN" altLang="en-US" sz="1200" b="1" dirty="0">
                    <a:solidFill>
                      <a:srgbClr val="0164A1"/>
                    </a:solidFill>
                    <a:latin typeface="+mj-ea"/>
                    <a:ea typeface="+mj-ea"/>
                  </a:rPr>
                  <a:t>中的元素</a:t>
                </a:r>
                <a14:m>
                  <m:oMath xmlns:m="http://schemas.openxmlformats.org/officeDocument/2006/math">
                    <m:r>
                      <a:rPr lang="zh-CN" altLang="en-US" sz="1200" b="1" i="1" dirty="0">
                        <a:solidFill>
                          <a:srgbClr val="0164A1"/>
                        </a:solidFill>
                        <a:latin typeface="Cambria Math" panose="02040503050406030204" pitchFamily="18" charset="0"/>
                        <a:ea typeface="+mj-ea"/>
                      </a:rPr>
                      <m:t>与</m:t>
                    </m:r>
                    <m:sSub>
                      <m:sSubPr>
                        <m:ctrlPr>
                          <a:rPr lang="en-US" altLang="zh-CN" sz="1200" b="1" i="1">
                            <a:solidFill>
                              <a:srgbClr val="0164A1"/>
                            </a:solidFill>
                            <a:latin typeface="Cambria Math" panose="02040503050406030204" pitchFamily="18" charset="0"/>
                            <a:ea typeface="+mj-ea"/>
                          </a:rPr>
                        </m:ctrlPr>
                      </m:sSubPr>
                      <m:e>
                        <m:r>
                          <a:rPr lang="en-US" altLang="zh-CN" sz="1200" b="1" i="1">
                            <a:solidFill>
                              <a:srgbClr val="0164A1"/>
                            </a:solidFill>
                            <a:latin typeface="Cambria Math" panose="02040503050406030204" pitchFamily="18" charset="0"/>
                            <a:ea typeface="+mj-ea"/>
                          </a:rPr>
                          <m:t>𝑨</m:t>
                        </m:r>
                      </m:e>
                      <m:sub>
                        <m:r>
                          <a:rPr lang="en-US" altLang="zh-CN" sz="1200" b="1" i="1">
                            <a:solidFill>
                              <a:srgbClr val="0164A1"/>
                            </a:solidFill>
                            <a:latin typeface="Cambria Math" panose="02040503050406030204" pitchFamily="18" charset="0"/>
                            <a:ea typeface="+mj-ea"/>
                          </a:rPr>
                          <m:t>𝟏</m:t>
                        </m:r>
                      </m:sub>
                    </m:sSub>
                  </m:oMath>
                </a14:m>
                <a:r>
                  <a:rPr lang="zh-CN" altLang="en-US" sz="1200" b="1" dirty="0">
                    <a:solidFill>
                      <a:srgbClr val="0164A1"/>
                    </a:solidFill>
                    <a:latin typeface="+mj-ea"/>
                    <a:ea typeface="+mj-ea"/>
                  </a:rPr>
                  <a:t>中的元素从后到前一一置换。置换后，</a:t>
                </a:r>
                <a:r>
                  <a:rPr lang="en-US" altLang="zh-CN" sz="1200" b="1" dirty="0">
                    <a:solidFill>
                      <a:srgbClr val="0164A1"/>
                    </a:solidFill>
                    <a:latin typeface="+mj-ea"/>
                    <a:ea typeface="+mj-ea"/>
                  </a:rPr>
                  <a:t> </a:t>
                </a:r>
                <a14:m>
                  <m:oMath xmlns:m="http://schemas.openxmlformats.org/officeDocument/2006/math">
                    <m:r>
                      <a:rPr lang="en-US" altLang="zh-CN" sz="1200" b="1" i="1">
                        <a:solidFill>
                          <a:srgbClr val="0164A1"/>
                        </a:solidFill>
                        <a:latin typeface="Cambria Math" panose="02040503050406030204" pitchFamily="18" charset="0"/>
                        <a:ea typeface="+mj-ea"/>
                      </a:rPr>
                      <m:t>𝑩</m:t>
                    </m:r>
                  </m:oMath>
                </a14:m>
                <a:r>
                  <a:rPr lang="zh-CN" altLang="en-US" sz="1200" b="1" dirty="0">
                    <a:solidFill>
                      <a:srgbClr val="0164A1"/>
                    </a:solidFill>
                    <a:latin typeface="+mj-ea"/>
                    <a:ea typeface="+mj-ea"/>
                  </a:rPr>
                  <a:t>激活人数维持不变，次留率增加，不损最优性</a:t>
                </a:r>
                <a:endParaRPr lang="en-US" altLang="zh-CN" sz="1200" b="1" dirty="0">
                  <a:latin typeface="+mj-ea"/>
                  <a:ea typeface="+mj-ea"/>
                </a:endParaRPr>
              </a:p>
              <a:p>
                <a:endParaRPr lang="en-US" altLang="zh-CN" sz="1200" dirty="0">
                  <a:latin typeface="+mj-ea"/>
                  <a:ea typeface="+mj-ea"/>
                </a:endParaRPr>
              </a:p>
              <a:p>
                <a:r>
                  <a:rPr lang="zh-CN" altLang="en-US" sz="1200" dirty="0">
                    <a:latin typeface="+mj-ea"/>
                    <a:ea typeface="+mj-ea"/>
                  </a:rPr>
                  <a:t>由于</a:t>
                </a:r>
                <a14:m>
                  <m:oMath xmlns:m="http://schemas.openxmlformats.org/officeDocument/2006/math">
                    <m:r>
                      <a:rPr lang="en-US" altLang="zh-CN" sz="1200" i="1" dirty="0">
                        <a:latin typeface="Cambria Math" panose="02040503050406030204" pitchFamily="18" charset="0"/>
                        <a:ea typeface="+mj-ea"/>
                      </a:rPr>
                      <m:t>|</m:t>
                    </m:r>
                    <m:r>
                      <a:rPr lang="en-US" altLang="zh-CN" sz="1200" i="1">
                        <a:latin typeface="Cambria Math" panose="02040503050406030204" pitchFamily="18" charset="0"/>
                        <a:ea typeface="+mj-ea"/>
                      </a:rPr>
                      <m:t>𝐴</m:t>
                    </m:r>
                    <m:r>
                      <a:rPr lang="en-US" altLang="zh-CN" sz="1200" i="1">
                        <a:latin typeface="Cambria Math" panose="02040503050406030204" pitchFamily="18" charset="0"/>
                        <a:ea typeface="+mj-ea"/>
                      </a:rPr>
                      <m:t>|&lt;|</m:t>
                    </m:r>
                    <m:r>
                      <a:rPr lang="en-US" altLang="zh-CN" sz="1200" i="1">
                        <a:latin typeface="Cambria Math" panose="02040503050406030204" pitchFamily="18" charset="0"/>
                        <a:ea typeface="+mj-ea"/>
                      </a:rPr>
                      <m:t>𝐵</m:t>
                    </m:r>
                  </m:oMath>
                </a14:m>
                <a:r>
                  <a:rPr lang="en-US" altLang="zh-CN" sz="1200" dirty="0">
                    <a:latin typeface="+mj-ea"/>
                    <a:ea typeface="+mj-ea"/>
                  </a:rPr>
                  <a:t>|</a:t>
                </a:r>
                <a:r>
                  <a:rPr lang="zh-CN" altLang="en-US" sz="1200" dirty="0">
                    <a:latin typeface="+mj-ea"/>
                    <a:ea typeface="+mj-ea"/>
                  </a:rPr>
                  <a:t>，所以置换操作结束时，</a:t>
                </a:r>
                <a:r>
                  <a:rPr lang="en-US" altLang="zh-CN" sz="1200" dirty="0">
                    <a:latin typeface="+mj-ea"/>
                    <a:ea typeface="+mj-ea"/>
                  </a:rPr>
                  <a:t> </a:t>
                </a:r>
                <a14:m>
                  <m:oMath xmlns:m="http://schemas.openxmlformats.org/officeDocument/2006/math">
                    <m:sSub>
                      <m:sSubPr>
                        <m:ctrlPr>
                          <a:rPr lang="en-US" altLang="zh-CN" sz="1200" i="1">
                            <a:latin typeface="Cambria Math" panose="02040503050406030204" pitchFamily="18" charset="0"/>
                            <a:ea typeface="+mj-ea"/>
                          </a:rPr>
                        </m:ctrlPr>
                      </m:sSubPr>
                      <m:e>
                        <m:r>
                          <a:rPr lang="en-US" altLang="zh-CN" sz="1200" i="1">
                            <a:latin typeface="Cambria Math" panose="02040503050406030204" pitchFamily="18" charset="0"/>
                            <a:ea typeface="+mj-ea"/>
                          </a:rPr>
                          <m:t>𝐵</m:t>
                        </m:r>
                      </m:e>
                      <m:sub>
                        <m:r>
                          <a:rPr lang="en-US" altLang="zh-CN" sz="1200" i="1">
                            <a:latin typeface="Cambria Math" panose="02040503050406030204" pitchFamily="18" charset="0"/>
                            <a:ea typeface="+mj-ea"/>
                          </a:rPr>
                          <m:t>1</m:t>
                        </m:r>
                      </m:sub>
                    </m:sSub>
                  </m:oMath>
                </a14:m>
                <a:r>
                  <a:rPr lang="zh-CN" altLang="en-US" sz="1200" dirty="0">
                    <a:latin typeface="+mj-ea"/>
                    <a:ea typeface="+mj-ea"/>
                  </a:rPr>
                  <a:t>还剩余</a:t>
                </a:r>
                <a14:m>
                  <m:oMath xmlns:m="http://schemas.openxmlformats.org/officeDocument/2006/math">
                    <m:r>
                      <a:rPr lang="en-US" altLang="zh-CN" sz="1200" i="1" dirty="0">
                        <a:latin typeface="Cambria Math" panose="02040503050406030204" pitchFamily="18" charset="0"/>
                        <a:ea typeface="+mj-ea"/>
                      </a:rPr>
                      <m:t>|</m:t>
                    </m:r>
                    <m:r>
                      <a:rPr lang="en-US" altLang="zh-CN" sz="1200" i="1">
                        <a:latin typeface="Cambria Math" panose="02040503050406030204" pitchFamily="18" charset="0"/>
                        <a:ea typeface="+mj-ea"/>
                      </a:rPr>
                      <m:t>𝐵</m:t>
                    </m:r>
                  </m:oMath>
                </a14:m>
                <a:r>
                  <a:rPr lang="en-US" altLang="zh-CN" sz="1200" dirty="0">
                    <a:latin typeface="+mj-ea"/>
                    <a:ea typeface="+mj-ea"/>
                  </a:rPr>
                  <a:t>| -</a:t>
                </a:r>
                <a14:m>
                  <m:oMath xmlns:m="http://schemas.openxmlformats.org/officeDocument/2006/math">
                    <m:r>
                      <a:rPr lang="en-US" altLang="zh-CN" sz="1200" b="0" i="0" smtClean="0">
                        <a:latin typeface="Cambria Math" panose="02040503050406030204" pitchFamily="18" charset="0"/>
                        <a:ea typeface="+mj-ea"/>
                      </a:rPr>
                      <m:t>|</m:t>
                    </m:r>
                    <m:r>
                      <a:rPr lang="en-US" altLang="zh-CN" sz="1200" i="1">
                        <a:latin typeface="Cambria Math" panose="02040503050406030204" pitchFamily="18" charset="0"/>
                        <a:ea typeface="+mj-ea"/>
                      </a:rPr>
                      <m:t>𝐴</m:t>
                    </m:r>
                    <m:r>
                      <a:rPr lang="en-US" altLang="zh-CN" sz="1200" i="1">
                        <a:latin typeface="Cambria Math" panose="02040503050406030204" pitchFamily="18" charset="0"/>
                        <a:ea typeface="+mj-ea"/>
                      </a:rPr>
                      <m:t>|</m:t>
                    </m:r>
                  </m:oMath>
                </a14:m>
                <a:r>
                  <a:rPr lang="zh-CN" altLang="en-US" sz="1200" dirty="0">
                    <a:latin typeface="+mj-ea"/>
                    <a:ea typeface="+mj-ea"/>
                  </a:rPr>
                  <a:t>个元素，记录为</a:t>
                </a:r>
                <a14:m>
                  <m:oMath xmlns:m="http://schemas.openxmlformats.org/officeDocument/2006/math">
                    <m:sSub>
                      <m:sSubPr>
                        <m:ctrlPr>
                          <a:rPr lang="en-US" altLang="zh-CN" sz="1200" i="1">
                            <a:latin typeface="Cambria Math" panose="02040503050406030204" pitchFamily="18" charset="0"/>
                            <a:ea typeface="+mj-ea"/>
                          </a:rPr>
                        </m:ctrlPr>
                      </m:sSubPr>
                      <m:e>
                        <m:r>
                          <a:rPr lang="en-US" altLang="zh-CN" sz="1200" i="1">
                            <a:latin typeface="Cambria Math" panose="02040503050406030204" pitchFamily="18" charset="0"/>
                            <a:ea typeface="+mj-ea"/>
                          </a:rPr>
                          <m:t>𝐵</m:t>
                        </m:r>
                      </m:e>
                      <m:sub>
                        <m:r>
                          <a:rPr lang="en-US" altLang="zh-CN" sz="1200" b="0" i="1" smtClean="0">
                            <a:latin typeface="Cambria Math" panose="02040503050406030204" pitchFamily="18" charset="0"/>
                            <a:ea typeface="+mj-ea"/>
                          </a:rPr>
                          <m:t>2</m:t>
                        </m:r>
                      </m:sub>
                    </m:sSub>
                  </m:oMath>
                </a14:m>
                <a:r>
                  <a:rPr lang="en-US" altLang="zh-CN" sz="1200" dirty="0">
                    <a:latin typeface="+mj-ea"/>
                    <a:ea typeface="+mj-ea"/>
                  </a:rPr>
                  <a:t>(</a:t>
                </a:r>
                <a:r>
                  <a:rPr lang="zh-CN" altLang="en-US" sz="1200" dirty="0">
                    <a:latin typeface="+mj-ea"/>
                    <a:ea typeface="+mj-ea"/>
                  </a:rPr>
                  <a:t>元素按照</a:t>
                </a:r>
                <a14:m>
                  <m:oMath xmlns:m="http://schemas.openxmlformats.org/officeDocument/2006/math">
                    <m:r>
                      <a:rPr lang="en-US" altLang="zh-CN" sz="1200" i="1">
                        <a:latin typeface="Cambria Math" panose="02040503050406030204" pitchFamily="18" charset="0"/>
                        <a:ea typeface="+mj-ea"/>
                      </a:rPr>
                      <m:t>𝑝𝑑𝑐𝑣𝑟</m:t>
                    </m:r>
                  </m:oMath>
                </a14:m>
                <a:r>
                  <a:rPr lang="zh-CN" altLang="en-US" sz="1200" dirty="0">
                    <a:latin typeface="+mj-ea"/>
                    <a:ea typeface="+mj-ea"/>
                  </a:rPr>
                  <a:t>升序排列</a:t>
                </a:r>
                <a:r>
                  <a:rPr lang="en-US" altLang="zh-CN" sz="1200" dirty="0">
                    <a:latin typeface="+mj-ea"/>
                    <a:ea typeface="+mj-ea"/>
                  </a:rPr>
                  <a:t>)</a:t>
                </a:r>
              </a:p>
              <a:p>
                <a:endParaRPr lang="en-US" altLang="zh-CN" sz="1200" dirty="0">
                  <a:latin typeface="+mj-ea"/>
                  <a:ea typeface="+mj-ea"/>
                </a:endParaRPr>
              </a:p>
              <a:p>
                <a14:m>
                  <m:oMath xmlns:m="http://schemas.openxmlformats.org/officeDocument/2006/math">
                    <m:r>
                      <a:rPr lang="zh-CN" altLang="en-US" sz="1200" i="1" dirty="0">
                        <a:latin typeface="Cambria Math" panose="02040503050406030204" pitchFamily="18" charset="0"/>
                        <a:ea typeface="+mj-ea"/>
                      </a:rPr>
                      <m:t>任意</m:t>
                    </m:r>
                    <m:r>
                      <a:rPr lang="en-US" altLang="zh-CN" sz="1200" i="1">
                        <a:latin typeface="Cambria Math" panose="02040503050406030204" pitchFamily="18" charset="0"/>
                        <a:ea typeface="+mj-ea"/>
                      </a:rPr>
                      <m:t>𝑏</m:t>
                    </m:r>
                    <m:r>
                      <a:rPr lang="en-US" altLang="zh-CN" sz="1200" i="1">
                        <a:latin typeface="Cambria Math" panose="02040503050406030204" pitchFamily="18" charset="0"/>
                        <a:ea typeface="+mj-ea"/>
                      </a:rPr>
                      <m:t>∈</m:t>
                    </m:r>
                    <m:sSub>
                      <m:sSubPr>
                        <m:ctrlPr>
                          <a:rPr lang="en-US" altLang="zh-CN" sz="1200" i="1">
                            <a:latin typeface="Cambria Math" panose="02040503050406030204" pitchFamily="18" charset="0"/>
                            <a:ea typeface="+mj-ea"/>
                          </a:rPr>
                        </m:ctrlPr>
                      </m:sSubPr>
                      <m:e>
                        <m:r>
                          <a:rPr lang="en-US" altLang="zh-CN" sz="1200" i="1">
                            <a:latin typeface="Cambria Math" panose="02040503050406030204" pitchFamily="18" charset="0"/>
                            <a:ea typeface="+mj-ea"/>
                          </a:rPr>
                          <m:t>𝐵</m:t>
                        </m:r>
                      </m:e>
                      <m:sub>
                        <m:r>
                          <a:rPr lang="en-US" altLang="zh-CN" sz="1200" b="0" i="1" smtClean="0">
                            <a:latin typeface="Cambria Math" panose="02040503050406030204" pitchFamily="18" charset="0"/>
                            <a:ea typeface="+mj-ea"/>
                          </a:rPr>
                          <m:t>2</m:t>
                        </m:r>
                      </m:sub>
                    </m:sSub>
                  </m:oMath>
                </a14:m>
                <a:r>
                  <a:rPr lang="zh-CN" altLang="en-US" sz="1200" dirty="0">
                    <a:latin typeface="+mj-ea"/>
                    <a:ea typeface="+mj-ea"/>
                  </a:rPr>
                  <a:t>，由于</a:t>
                </a:r>
                <a14:m>
                  <m:oMath xmlns:m="http://schemas.openxmlformats.org/officeDocument/2006/math">
                    <m:sSub>
                      <m:sSubPr>
                        <m:ctrlPr>
                          <a:rPr lang="en-US" altLang="zh-CN" sz="1200" i="1">
                            <a:latin typeface="Cambria Math" panose="02040503050406030204" pitchFamily="18" charset="0"/>
                            <a:ea typeface="+mj-ea"/>
                          </a:rPr>
                        </m:ctrlPr>
                      </m:sSubPr>
                      <m:e>
                        <m:r>
                          <a:rPr lang="en-US" altLang="zh-CN" sz="1200" i="1">
                            <a:latin typeface="Cambria Math" panose="02040503050406030204" pitchFamily="18" charset="0"/>
                            <a:ea typeface="+mj-ea"/>
                          </a:rPr>
                          <m:t>𝐵</m:t>
                        </m:r>
                      </m:e>
                      <m:sub>
                        <m:r>
                          <a:rPr lang="en-US" altLang="zh-CN" sz="1200" i="1">
                            <a:latin typeface="Cambria Math" panose="02040503050406030204" pitchFamily="18" charset="0"/>
                            <a:ea typeface="+mj-ea"/>
                          </a:rPr>
                          <m:t>1</m:t>
                        </m:r>
                      </m:sub>
                    </m:sSub>
                  </m:oMath>
                </a14:m>
                <a:r>
                  <a:rPr lang="en-US" altLang="zh-CN" sz="1200" dirty="0">
                    <a:latin typeface="+mj-ea"/>
                    <a:ea typeface="+mj-ea"/>
                  </a:rPr>
                  <a:t> </a:t>
                </a:r>
                <a14:m>
                  <m:oMath xmlns:m="http://schemas.openxmlformats.org/officeDocument/2006/math">
                    <m:r>
                      <a:rPr lang="en-US" altLang="zh-CN" sz="1200" i="1">
                        <a:latin typeface="Cambria Math" panose="02040503050406030204" pitchFamily="18" charset="0"/>
                        <a:ea typeface="+mj-ea"/>
                      </a:rPr>
                      <m:t>⊆</m:t>
                    </m:r>
                    <m:r>
                      <a:rPr lang="en-US" altLang="zh-CN" sz="1200" i="1">
                        <a:latin typeface="Cambria Math" panose="02040503050406030204" pitchFamily="18" charset="0"/>
                        <a:ea typeface="+mj-ea"/>
                      </a:rPr>
                      <m:t>𝐷</m:t>
                    </m:r>
                    <m:r>
                      <a:rPr lang="en-US" altLang="zh-CN" sz="1200" i="1">
                        <a:latin typeface="Cambria Math" panose="02040503050406030204" pitchFamily="18" charset="0"/>
                        <a:ea typeface="+mj-ea"/>
                      </a:rPr>
                      <m:t> </m:t>
                    </m:r>
                  </m:oMath>
                </a14:m>
                <a:r>
                  <a:rPr lang="zh-CN" altLang="en-US" sz="1200" dirty="0">
                    <a:latin typeface="+mj-ea"/>
                    <a:ea typeface="+mj-ea"/>
                  </a:rPr>
                  <a:t>，</a:t>
                </a:r>
                <a14:m>
                  <m:oMath xmlns:m="http://schemas.openxmlformats.org/officeDocument/2006/math">
                    <m:r>
                      <a:rPr lang="zh-CN" altLang="en-US" sz="1200" i="1" dirty="0">
                        <a:latin typeface="Cambria Math" panose="02040503050406030204" pitchFamily="18" charset="0"/>
                        <a:ea typeface="+mj-ea"/>
                      </a:rPr>
                      <m:t>所以</m:t>
                    </m:r>
                    <m:r>
                      <a:rPr lang="en-US" altLang="zh-CN" sz="1200" i="1">
                        <a:latin typeface="Cambria Math" panose="02040503050406030204" pitchFamily="18" charset="0"/>
                        <a:ea typeface="+mj-ea"/>
                      </a:rPr>
                      <m:t>𝑏</m:t>
                    </m:r>
                    <m:r>
                      <a:rPr lang="en-US" altLang="zh-CN" sz="1200" i="1">
                        <a:latin typeface="Cambria Math" panose="02040503050406030204" pitchFamily="18" charset="0"/>
                        <a:ea typeface="+mj-ea"/>
                      </a:rPr>
                      <m:t>∈</m:t>
                    </m:r>
                    <m:r>
                      <a:rPr lang="en-US" altLang="zh-CN" sz="1200" b="0" i="1" smtClean="0">
                        <a:latin typeface="Cambria Math" panose="02040503050406030204" pitchFamily="18" charset="0"/>
                        <a:ea typeface="+mj-ea"/>
                      </a:rPr>
                      <m:t>𝐷</m:t>
                    </m:r>
                  </m:oMath>
                </a14:m>
                <a:r>
                  <a:rPr lang="zh-CN" altLang="en-US" sz="1200" dirty="0">
                    <a:latin typeface="+mj-ea"/>
                    <a:ea typeface="+mj-ea"/>
                  </a:rPr>
                  <a:t>，即</a:t>
                </a:r>
                <a14:m>
                  <m:oMath xmlns:m="http://schemas.openxmlformats.org/officeDocument/2006/math">
                    <m:sSub>
                      <m:sSubPr>
                        <m:ctrlPr>
                          <a:rPr lang="en-US" altLang="zh-CN" sz="1200" i="1">
                            <a:latin typeface="Cambria Math" panose="02040503050406030204" pitchFamily="18" charset="0"/>
                            <a:ea typeface="+mj-ea"/>
                          </a:rPr>
                        </m:ctrlPr>
                      </m:sSubPr>
                      <m:e>
                        <m:r>
                          <a:rPr lang="en-US" altLang="zh-CN" sz="1200" i="1">
                            <a:latin typeface="Cambria Math" panose="02040503050406030204" pitchFamily="18" charset="0"/>
                            <a:ea typeface="+mj-ea"/>
                          </a:rPr>
                          <m:t>𝑝𝑑𝑐𝑣𝑟</m:t>
                        </m:r>
                      </m:e>
                      <m:sub>
                        <m:r>
                          <a:rPr lang="en-US" altLang="zh-CN" sz="1200" i="1">
                            <a:latin typeface="Cambria Math" panose="02040503050406030204" pitchFamily="18" charset="0"/>
                            <a:ea typeface="+mj-ea"/>
                          </a:rPr>
                          <m:t>𝑏</m:t>
                        </m:r>
                      </m:sub>
                    </m:sSub>
                    <m:r>
                      <a:rPr lang="en-US" altLang="zh-CN" sz="1200" i="1">
                        <a:latin typeface="Cambria Math" panose="02040503050406030204" pitchFamily="18" charset="0"/>
                        <a:ea typeface="+mj-ea"/>
                      </a:rPr>
                      <m:t>≤</m:t>
                    </m:r>
                  </m:oMath>
                </a14:m>
                <a:r>
                  <a:rPr lang="en-US" altLang="zh-CN" sz="1200" dirty="0">
                    <a:latin typeface="+mj-ea"/>
                    <a:ea typeface="+mj-ea"/>
                  </a:rPr>
                  <a:t> </a:t>
                </a:r>
                <a14:m>
                  <m:oMath xmlns:m="http://schemas.openxmlformats.org/officeDocument/2006/math">
                    <m:sSub>
                      <m:sSubPr>
                        <m:ctrlPr>
                          <a:rPr lang="en-US" altLang="zh-CN" sz="1200" i="1">
                            <a:latin typeface="Cambria Math" panose="02040503050406030204" pitchFamily="18" charset="0"/>
                            <a:ea typeface="+mj-ea"/>
                          </a:rPr>
                        </m:ctrlPr>
                      </m:sSubPr>
                      <m:e>
                        <m:r>
                          <a:rPr lang="en-US" altLang="zh-CN" sz="1200" i="1">
                            <a:latin typeface="Cambria Math" panose="02040503050406030204" pitchFamily="18" charset="0"/>
                            <a:ea typeface="+mj-ea"/>
                          </a:rPr>
                          <m:t>𝑝𝑑𝑐𝑣𝑟</m:t>
                        </m:r>
                      </m:e>
                      <m:sub>
                        <m:r>
                          <a:rPr lang="en-US" altLang="zh-CN" sz="1200" b="0" i="1" smtClean="0">
                            <a:latin typeface="Cambria Math" panose="02040503050406030204" pitchFamily="18" charset="0"/>
                            <a:ea typeface="+mj-ea"/>
                          </a:rPr>
                          <m:t>𝑖</m:t>
                        </m:r>
                        <m:r>
                          <a:rPr lang="en-US" altLang="zh-CN" sz="1200" b="0" i="1" smtClean="0">
                            <a:latin typeface="Cambria Math" panose="02040503050406030204" pitchFamily="18" charset="0"/>
                            <a:ea typeface="+mj-ea"/>
                          </a:rPr>
                          <m:t>−1</m:t>
                        </m:r>
                      </m:sub>
                    </m:sSub>
                  </m:oMath>
                </a14:m>
                <a:endParaRPr lang="en-US" altLang="zh-CN" sz="1200" dirty="0">
                  <a:latin typeface="+mj-ea"/>
                  <a:ea typeface="+mj-ea"/>
                </a:endParaRPr>
              </a:p>
              <a:p>
                <a:r>
                  <a:rPr lang="zh-CN" altLang="en-US" sz="1200" dirty="0">
                    <a:latin typeface="+mj-ea"/>
                    <a:ea typeface="+mj-ea"/>
                  </a:rPr>
                  <a:t>所以可以将</a:t>
                </a:r>
                <a14:m>
                  <m:oMath xmlns:m="http://schemas.openxmlformats.org/officeDocument/2006/math">
                    <m:sSub>
                      <m:sSubPr>
                        <m:ctrlPr>
                          <a:rPr lang="en-US" altLang="zh-CN" sz="1200" i="1">
                            <a:latin typeface="Cambria Math" panose="02040503050406030204" pitchFamily="18" charset="0"/>
                            <a:ea typeface="+mj-ea"/>
                          </a:rPr>
                        </m:ctrlPr>
                      </m:sSubPr>
                      <m:e>
                        <m:r>
                          <a:rPr lang="en-US" altLang="zh-CN" sz="1200" i="1">
                            <a:latin typeface="Cambria Math" panose="02040503050406030204" pitchFamily="18" charset="0"/>
                            <a:ea typeface="+mj-ea"/>
                          </a:rPr>
                          <m:t>𝐵</m:t>
                        </m:r>
                      </m:e>
                      <m:sub>
                        <m:r>
                          <a:rPr lang="en-US" altLang="zh-CN" sz="1200" i="1">
                            <a:latin typeface="Cambria Math" panose="02040503050406030204" pitchFamily="18" charset="0"/>
                            <a:ea typeface="+mj-ea"/>
                          </a:rPr>
                          <m:t>1</m:t>
                        </m:r>
                      </m:sub>
                    </m:sSub>
                  </m:oMath>
                </a14:m>
                <a:r>
                  <a:rPr lang="zh-CN" altLang="en-US" sz="1200" dirty="0">
                    <a:latin typeface="+mj-ea"/>
                    <a:ea typeface="+mj-ea"/>
                  </a:rPr>
                  <a:t>中的元素</a:t>
                </a:r>
                <a14:m>
                  <m:oMath xmlns:m="http://schemas.openxmlformats.org/officeDocument/2006/math">
                    <m:r>
                      <a:rPr lang="zh-CN" altLang="en-US" sz="1200" i="1" dirty="0">
                        <a:latin typeface="Cambria Math" panose="02040503050406030204" pitchFamily="18" charset="0"/>
                        <a:ea typeface="+mj-ea"/>
                      </a:rPr>
                      <m:t>与</m:t>
                    </m:r>
                    <m:r>
                      <a:rPr lang="en-US" altLang="zh-CN" sz="1200" i="1">
                        <a:latin typeface="Cambria Math" panose="02040503050406030204" pitchFamily="18" charset="0"/>
                        <a:ea typeface="+mj-ea"/>
                      </a:rPr>
                      <m:t>𝐷</m:t>
                    </m:r>
                  </m:oMath>
                </a14:m>
                <a:r>
                  <a:rPr lang="zh-CN" altLang="en-US" sz="1200" dirty="0">
                    <a:latin typeface="+mj-ea"/>
                    <a:ea typeface="+mj-ea"/>
                  </a:rPr>
                  <a:t>中的元素从后到前一一置换。类似的，置换后，不违反</a:t>
                </a:r>
                <a14:m>
                  <m:oMath xmlns:m="http://schemas.openxmlformats.org/officeDocument/2006/math">
                    <m:r>
                      <a:rPr lang="en-US" altLang="zh-CN" sz="1200" i="1">
                        <a:latin typeface="Cambria Math" panose="02040503050406030204" pitchFamily="18" charset="0"/>
                        <a:ea typeface="+mj-ea"/>
                      </a:rPr>
                      <m:t>𝐵</m:t>
                    </m:r>
                  </m:oMath>
                </a14:m>
                <a:r>
                  <a:rPr lang="zh-CN" altLang="en-US" sz="1200" dirty="0">
                    <a:latin typeface="+mj-ea"/>
                    <a:ea typeface="+mj-ea"/>
                  </a:rPr>
                  <a:t>的最优性</a:t>
                </a:r>
                <a:endParaRPr lang="en-US" altLang="zh-CN" sz="1200" dirty="0">
                  <a:latin typeface="+mj-ea"/>
                  <a:ea typeface="+mj-ea"/>
                </a:endParaRPr>
              </a:p>
              <a:p>
                <a:endParaRPr lang="en-US" altLang="zh-CN" sz="1200" dirty="0">
                  <a:latin typeface="+mj-ea"/>
                  <a:ea typeface="+mj-ea"/>
                </a:endParaRPr>
              </a:p>
              <a:p>
                <a:r>
                  <a:rPr lang="zh-CN" altLang="en-US" sz="1200" b="1" dirty="0">
                    <a:solidFill>
                      <a:srgbClr val="0164A1"/>
                    </a:solidFill>
                    <a:latin typeface="+mj-ea"/>
                    <a:ea typeface="+mj-ea"/>
                  </a:rPr>
                  <a:t>置换结束后，我们得到新的集合</a:t>
                </a:r>
                <a14:m>
                  <m:oMath xmlns:m="http://schemas.openxmlformats.org/officeDocument/2006/math">
                    <m:sSup>
                      <m:sSupPr>
                        <m:ctrlPr>
                          <a:rPr lang="en-US" altLang="zh-CN" sz="1200" b="1" i="1" smtClean="0">
                            <a:solidFill>
                              <a:srgbClr val="0164A1"/>
                            </a:solidFill>
                            <a:latin typeface="Cambria Math" panose="02040503050406030204" pitchFamily="18" charset="0"/>
                            <a:ea typeface="+mj-ea"/>
                          </a:rPr>
                        </m:ctrlPr>
                      </m:sSupPr>
                      <m:e>
                        <m:r>
                          <a:rPr lang="en-US" altLang="zh-CN" sz="1200" b="1" i="1" smtClean="0">
                            <a:solidFill>
                              <a:srgbClr val="0164A1"/>
                            </a:solidFill>
                            <a:latin typeface="Cambria Math" panose="02040503050406030204" pitchFamily="18" charset="0"/>
                            <a:ea typeface="+mj-ea"/>
                          </a:rPr>
                          <m:t>𝑩</m:t>
                        </m:r>
                      </m:e>
                      <m:sup>
                        <m:r>
                          <a:rPr lang="zh-CN" altLang="en-US" sz="1200" b="1" i="1">
                            <a:solidFill>
                              <a:srgbClr val="0164A1"/>
                            </a:solidFill>
                            <a:latin typeface="Cambria Math" panose="02040503050406030204" pitchFamily="18" charset="0"/>
                            <a:ea typeface="+mj-ea"/>
                          </a:rPr>
                          <m:t>∗</m:t>
                        </m:r>
                      </m:sup>
                    </m:sSup>
                  </m:oMath>
                </a14:m>
                <a:r>
                  <a:rPr lang="en-US" altLang="zh-CN" sz="1200" b="1" dirty="0">
                    <a:solidFill>
                      <a:srgbClr val="0164A1"/>
                    </a:solidFill>
                    <a:latin typeface="+mj-ea"/>
                    <a:ea typeface="+mj-ea"/>
                  </a:rPr>
                  <a:t>=</a:t>
                </a:r>
                <a:r>
                  <a:rPr lang="en-US" altLang="zh-CN" sz="1200" b="1" dirty="0">
                    <a:solidFill>
                      <a:srgbClr val="0164A1"/>
                    </a:solidFill>
                  </a:rPr>
                  <a:t> </a:t>
                </a:r>
                <a14:m>
                  <m:oMath xmlns:m="http://schemas.openxmlformats.org/officeDocument/2006/math">
                    <m:r>
                      <a:rPr lang="en-US" altLang="zh-CN" sz="1200" b="1" i="1" smtClean="0">
                        <a:solidFill>
                          <a:srgbClr val="0164A1"/>
                        </a:solidFill>
                        <a:latin typeface="Cambria Math" panose="02040503050406030204" pitchFamily="18" charset="0"/>
                      </a:rPr>
                      <m:t>𝑨</m:t>
                    </m:r>
                    <m:r>
                      <a:rPr lang="en-US" altLang="zh-CN" sz="1200" b="1" i="1">
                        <a:solidFill>
                          <a:srgbClr val="0164A1"/>
                        </a:solidFill>
                        <a:latin typeface="Cambria Math" panose="02040503050406030204" pitchFamily="18" charset="0"/>
                      </a:rPr>
                      <m:t>∪</m:t>
                    </m:r>
                    <m:r>
                      <a:rPr lang="en-US" altLang="zh-CN" sz="1200" b="1">
                        <a:solidFill>
                          <a:srgbClr val="0164A1"/>
                        </a:solidFill>
                        <a:latin typeface="Cambria Math" panose="02040503050406030204" pitchFamily="18" charset="0"/>
                      </a:rPr>
                      <m:t>{</m:t>
                    </m:r>
                    <m:r>
                      <a:rPr lang="en-US" altLang="zh-CN" sz="1200" b="1" i="1">
                        <a:solidFill>
                          <a:srgbClr val="0164A1"/>
                        </a:solidFill>
                        <a:latin typeface="Cambria Math" panose="02040503050406030204" pitchFamily="18" charset="0"/>
                      </a:rPr>
                      <m:t>𝒏</m:t>
                    </m:r>
                    <m:r>
                      <a:rPr lang="en-US" altLang="zh-CN" sz="1200" b="1" i="1">
                        <a:solidFill>
                          <a:srgbClr val="0164A1"/>
                        </a:solidFill>
                        <a:latin typeface="Cambria Math" panose="02040503050406030204" pitchFamily="18" charset="0"/>
                      </a:rPr>
                      <m:t>−</m:t>
                    </m:r>
                    <m:r>
                      <a:rPr lang="en-US" altLang="zh-CN" sz="1200" b="1" i="1" smtClean="0">
                        <a:solidFill>
                          <a:srgbClr val="0164A1"/>
                        </a:solidFill>
                        <a:latin typeface="Cambria Math" panose="02040503050406030204" pitchFamily="18" charset="0"/>
                      </a:rPr>
                      <m:t>𝒓</m:t>
                    </m:r>
                    <m:r>
                      <a:rPr lang="en-US" altLang="zh-CN" sz="1200" b="1" i="1">
                        <a:solidFill>
                          <a:srgbClr val="0164A1"/>
                        </a:solidFill>
                        <a:latin typeface="Cambria Math" panose="02040503050406030204" pitchFamily="18" charset="0"/>
                      </a:rPr>
                      <m:t>+</m:t>
                    </m:r>
                    <m:r>
                      <a:rPr lang="en-US" altLang="zh-CN" sz="1200" b="1" i="1">
                        <a:solidFill>
                          <a:srgbClr val="0164A1"/>
                        </a:solidFill>
                        <a:latin typeface="Cambria Math" panose="02040503050406030204" pitchFamily="18" charset="0"/>
                      </a:rPr>
                      <m:t>𝟏</m:t>
                    </m:r>
                    <m:r>
                      <a:rPr lang="en-US" altLang="zh-CN" sz="1200" b="1" i="0" smtClean="0">
                        <a:solidFill>
                          <a:srgbClr val="0164A1"/>
                        </a:solidFill>
                        <a:latin typeface="Cambria Math" panose="02040503050406030204" pitchFamily="18" charset="0"/>
                      </a:rPr>
                      <m:t>,</m:t>
                    </m:r>
                    <m:r>
                      <a:rPr lang="en-US" altLang="zh-CN" sz="1200" b="1" i="1" smtClean="0">
                        <a:solidFill>
                          <a:srgbClr val="0164A1"/>
                        </a:solidFill>
                        <a:latin typeface="Cambria Math" panose="02040503050406030204" pitchFamily="18" charset="0"/>
                      </a:rPr>
                      <m:t>…,</m:t>
                    </m:r>
                    <m:r>
                      <a:rPr lang="en-US" altLang="zh-CN" sz="1200" b="1" i="1">
                        <a:solidFill>
                          <a:srgbClr val="0164A1"/>
                        </a:solidFill>
                        <a:latin typeface="Cambria Math" panose="02040503050406030204" pitchFamily="18" charset="0"/>
                      </a:rPr>
                      <m:t>𝒊</m:t>
                    </m:r>
                    <m:r>
                      <a:rPr lang="en-US" altLang="zh-CN" sz="1200" b="1" i="1">
                        <a:solidFill>
                          <a:srgbClr val="0164A1"/>
                        </a:solidFill>
                        <a:latin typeface="Cambria Math" panose="02040503050406030204" pitchFamily="18" charset="0"/>
                      </a:rPr>
                      <m:t>−</m:t>
                    </m:r>
                    <m:r>
                      <a:rPr lang="en-US" altLang="zh-CN" sz="1200" b="1" i="1">
                        <a:solidFill>
                          <a:srgbClr val="0164A1"/>
                        </a:solidFill>
                        <a:latin typeface="Cambria Math" panose="02040503050406030204" pitchFamily="18" charset="0"/>
                      </a:rPr>
                      <m:t>𝟏</m:t>
                    </m:r>
                    <m:r>
                      <a:rPr lang="en-US" altLang="zh-CN" sz="1200" b="1">
                        <a:solidFill>
                          <a:srgbClr val="0164A1"/>
                        </a:solidFill>
                        <a:latin typeface="Cambria Math" panose="02040503050406030204" pitchFamily="18" charset="0"/>
                      </a:rPr>
                      <m:t>}</m:t>
                    </m:r>
                  </m:oMath>
                </a14:m>
                <a:r>
                  <a:rPr lang="en-US" altLang="zh-CN" sz="1200" b="1" dirty="0">
                    <a:solidFill>
                      <a:srgbClr val="0164A1"/>
                    </a:solidFill>
                    <a:latin typeface="+mj-ea"/>
                    <a:ea typeface="+mj-ea"/>
                  </a:rPr>
                  <a:t>=</a:t>
                </a:r>
                <a14:m>
                  <m:oMath xmlns:m="http://schemas.openxmlformats.org/officeDocument/2006/math">
                    <m:sSup>
                      <m:sSupPr>
                        <m:ctrlPr>
                          <a:rPr lang="en-US" altLang="zh-CN" sz="1200" b="1" i="1" dirty="0" smtClean="0">
                            <a:solidFill>
                              <a:srgbClr val="0164A1"/>
                            </a:solidFill>
                            <a:latin typeface="Cambria Math" panose="02040503050406030204" pitchFamily="18" charset="0"/>
                            <a:ea typeface="+mj-ea"/>
                          </a:rPr>
                        </m:ctrlPr>
                      </m:sSupPr>
                      <m:e>
                        <m:r>
                          <a:rPr lang="en-US" altLang="zh-CN" sz="1200" b="1" i="1" dirty="0" smtClean="0">
                            <a:solidFill>
                              <a:srgbClr val="0164A1"/>
                            </a:solidFill>
                            <a:latin typeface="Cambria Math" panose="02040503050406030204" pitchFamily="18" charset="0"/>
                            <a:ea typeface="+mj-ea"/>
                          </a:rPr>
                          <m:t>𝑨</m:t>
                        </m:r>
                      </m:e>
                      <m:sup>
                        <m:r>
                          <a:rPr lang="en-US" altLang="zh-CN" sz="1200" b="1" i="1" dirty="0" smtClean="0">
                            <a:solidFill>
                              <a:srgbClr val="0164A1"/>
                            </a:solidFill>
                            <a:latin typeface="Cambria Math" panose="02040503050406030204" pitchFamily="18" charset="0"/>
                            <a:ea typeface="+mj-ea"/>
                          </a:rPr>
                          <m:t>𝒏</m:t>
                        </m:r>
                        <m:r>
                          <a:rPr lang="en-US" altLang="zh-CN" sz="1200" b="1" i="1" dirty="0" smtClean="0">
                            <a:solidFill>
                              <a:srgbClr val="0164A1"/>
                            </a:solidFill>
                            <a:latin typeface="Cambria Math" panose="02040503050406030204" pitchFamily="18" charset="0"/>
                            <a:ea typeface="+mj-ea"/>
                          </a:rPr>
                          <m:t>+</m:t>
                        </m:r>
                        <m:r>
                          <a:rPr lang="en-US" altLang="zh-CN" sz="1200" b="1" i="1" dirty="0" smtClean="0">
                            <a:solidFill>
                              <a:srgbClr val="0164A1"/>
                            </a:solidFill>
                            <a:latin typeface="Cambria Math" panose="02040503050406030204" pitchFamily="18" charset="0"/>
                            <a:ea typeface="+mj-ea"/>
                          </a:rPr>
                          <m:t>𝟏</m:t>
                        </m:r>
                        <m:r>
                          <a:rPr lang="en-US" altLang="zh-CN" sz="1200" b="1" i="1" dirty="0" smtClean="0">
                            <a:solidFill>
                              <a:srgbClr val="0164A1"/>
                            </a:solidFill>
                            <a:latin typeface="Cambria Math" panose="02040503050406030204" pitchFamily="18" charset="0"/>
                            <a:ea typeface="+mj-ea"/>
                          </a:rPr>
                          <m:t>−</m:t>
                        </m:r>
                        <m:r>
                          <a:rPr lang="en-US" altLang="zh-CN" sz="1200" b="1" i="1" dirty="0" smtClean="0">
                            <a:solidFill>
                              <a:srgbClr val="0164A1"/>
                            </a:solidFill>
                            <a:latin typeface="Cambria Math" panose="02040503050406030204" pitchFamily="18" charset="0"/>
                            <a:ea typeface="+mj-ea"/>
                          </a:rPr>
                          <m:t>𝒓</m:t>
                        </m:r>
                      </m:sup>
                    </m:sSup>
                  </m:oMath>
                </a14:m>
                <a:endParaRPr lang="en-US" altLang="zh-CN" sz="1200" b="1" i="1" dirty="0">
                  <a:solidFill>
                    <a:srgbClr val="0164A1"/>
                  </a:solidFill>
                  <a:latin typeface="Cambria Math" panose="02040503050406030204" pitchFamily="18" charset="0"/>
                  <a:ea typeface="+mj-ea"/>
                </a:endParaRPr>
              </a:p>
              <a:p>
                <a14:m>
                  <m:oMath xmlns:m="http://schemas.openxmlformats.org/officeDocument/2006/math">
                    <m:r>
                      <a:rPr lang="zh-CN" altLang="en-US" sz="1200" b="1" i="1" dirty="0" smtClean="0">
                        <a:solidFill>
                          <a:srgbClr val="0164A1"/>
                        </a:solidFill>
                        <a:latin typeface="Cambria Math" panose="02040503050406030204" pitchFamily="18" charset="0"/>
                        <a:ea typeface="+mj-ea"/>
                      </a:rPr>
                      <m:t>并有结论</m:t>
                    </m:r>
                    <m:r>
                      <a:rPr lang="en-US" altLang="zh-CN" sz="1200" b="1" i="1" dirty="0" smtClean="0">
                        <a:solidFill>
                          <a:srgbClr val="0164A1"/>
                        </a:solidFill>
                        <a:latin typeface="Cambria Math" panose="02040503050406030204" pitchFamily="18" charset="0"/>
                        <a:ea typeface="+mj-ea"/>
                      </a:rPr>
                      <m:t>𝟐</m:t>
                    </m:r>
                    <m:r>
                      <a:rPr lang="zh-CN" altLang="en-US" sz="1200" b="1" i="1" dirty="0">
                        <a:solidFill>
                          <a:srgbClr val="0164A1"/>
                        </a:solidFill>
                        <a:latin typeface="Cambria Math" panose="02040503050406030204" pitchFamily="18" charset="0"/>
                        <a:ea typeface="+mj-ea"/>
                      </a:rPr>
                      <m:t>：</m:t>
                    </m:r>
                    <m:r>
                      <a:rPr lang="en-US" altLang="zh-CN" sz="1200" b="1" i="1">
                        <a:solidFill>
                          <a:srgbClr val="0164A1"/>
                        </a:solidFill>
                        <a:latin typeface="Cambria Math" panose="02040503050406030204" pitchFamily="18" charset="0"/>
                      </a:rPr>
                      <m:t>𝒏</m:t>
                    </m:r>
                    <m:r>
                      <a:rPr lang="en-US" altLang="zh-CN" sz="1200" b="1" i="1">
                        <a:solidFill>
                          <a:srgbClr val="0164A1"/>
                        </a:solidFill>
                        <a:latin typeface="Cambria Math" panose="02040503050406030204" pitchFamily="18" charset="0"/>
                      </a:rPr>
                      <m:t>−</m:t>
                    </m:r>
                    <m:r>
                      <a:rPr lang="en-US" altLang="zh-CN" sz="1200" b="1" i="1" smtClean="0">
                        <a:solidFill>
                          <a:srgbClr val="0164A1"/>
                        </a:solidFill>
                        <a:latin typeface="Cambria Math" panose="02040503050406030204" pitchFamily="18" charset="0"/>
                      </a:rPr>
                      <m:t>𝒓</m:t>
                    </m:r>
                    <m:r>
                      <a:rPr lang="en-US" altLang="zh-CN" sz="1200" b="1" i="1">
                        <a:solidFill>
                          <a:srgbClr val="0164A1"/>
                        </a:solidFill>
                        <a:latin typeface="Cambria Math" panose="02040503050406030204" pitchFamily="18" charset="0"/>
                      </a:rPr>
                      <m:t>+</m:t>
                    </m:r>
                    <m:r>
                      <a:rPr lang="en-US" altLang="zh-CN" sz="1200" b="1" i="1">
                        <a:solidFill>
                          <a:srgbClr val="0164A1"/>
                        </a:solidFill>
                        <a:latin typeface="Cambria Math" panose="02040503050406030204" pitchFamily="18" charset="0"/>
                      </a:rPr>
                      <m:t>𝟏</m:t>
                    </m:r>
                    <m:r>
                      <a:rPr lang="en-US" altLang="zh-CN" sz="1200" b="1" i="1" smtClean="0">
                        <a:solidFill>
                          <a:srgbClr val="0164A1"/>
                        </a:solidFill>
                        <a:latin typeface="Cambria Math" panose="02040503050406030204" pitchFamily="18" charset="0"/>
                      </a:rPr>
                      <m:t>&lt;</m:t>
                    </m:r>
                    <m:r>
                      <a:rPr lang="en-US" altLang="zh-CN" sz="1200" b="1" i="1" smtClean="0">
                        <a:solidFill>
                          <a:srgbClr val="0164A1"/>
                        </a:solidFill>
                        <a:latin typeface="Cambria Math" panose="02040503050406030204" pitchFamily="18" charset="0"/>
                      </a:rPr>
                      <m:t>𝒊</m:t>
                    </m:r>
                  </m:oMath>
                </a14:m>
                <a:r>
                  <a:rPr lang="zh-CN" altLang="en-US" sz="1200" b="1" dirty="0">
                    <a:solidFill>
                      <a:srgbClr val="0164A1"/>
                    </a:solidFill>
                    <a:latin typeface="+mj-ea"/>
                    <a:ea typeface="+mj-ea"/>
                  </a:rPr>
                  <a:t>且</a:t>
                </a:r>
                <a14:m>
                  <m:oMath xmlns:m="http://schemas.openxmlformats.org/officeDocument/2006/math">
                    <m:sSup>
                      <m:sSupPr>
                        <m:ctrlPr>
                          <a:rPr lang="en-US" altLang="zh-CN" sz="1200" b="1" i="1" dirty="0">
                            <a:solidFill>
                              <a:srgbClr val="0164A1"/>
                            </a:solidFill>
                            <a:latin typeface="Cambria Math" panose="02040503050406030204" pitchFamily="18" charset="0"/>
                          </a:rPr>
                        </m:ctrlPr>
                      </m:sSupPr>
                      <m:e>
                        <m:r>
                          <a:rPr lang="en-US" altLang="zh-CN" sz="1200" b="1" i="1" dirty="0">
                            <a:solidFill>
                              <a:srgbClr val="0164A1"/>
                            </a:solidFill>
                            <a:latin typeface="Cambria Math" panose="02040503050406030204" pitchFamily="18" charset="0"/>
                          </a:rPr>
                          <m:t>𝑨</m:t>
                        </m:r>
                      </m:e>
                      <m:sup>
                        <m:r>
                          <a:rPr lang="en-US" altLang="zh-CN" sz="1200" b="1" i="1" dirty="0">
                            <a:solidFill>
                              <a:srgbClr val="0164A1"/>
                            </a:solidFill>
                            <a:latin typeface="Cambria Math" panose="02040503050406030204" pitchFamily="18" charset="0"/>
                          </a:rPr>
                          <m:t>𝒏</m:t>
                        </m:r>
                        <m:r>
                          <a:rPr lang="en-US" altLang="zh-CN" sz="1200" b="1" i="1" dirty="0">
                            <a:solidFill>
                              <a:srgbClr val="0164A1"/>
                            </a:solidFill>
                            <a:latin typeface="Cambria Math" panose="02040503050406030204" pitchFamily="18" charset="0"/>
                          </a:rPr>
                          <m:t>+</m:t>
                        </m:r>
                        <m:r>
                          <a:rPr lang="en-US" altLang="zh-CN" sz="1200" b="1" i="1" dirty="0">
                            <a:solidFill>
                              <a:srgbClr val="0164A1"/>
                            </a:solidFill>
                            <a:latin typeface="Cambria Math" panose="02040503050406030204" pitchFamily="18" charset="0"/>
                          </a:rPr>
                          <m:t>𝟏</m:t>
                        </m:r>
                        <m:r>
                          <a:rPr lang="en-US" altLang="zh-CN" sz="1200" b="1" i="1" dirty="0">
                            <a:solidFill>
                              <a:srgbClr val="0164A1"/>
                            </a:solidFill>
                            <a:latin typeface="Cambria Math" panose="02040503050406030204" pitchFamily="18" charset="0"/>
                          </a:rPr>
                          <m:t>−</m:t>
                        </m:r>
                        <m:r>
                          <a:rPr lang="en-US" altLang="zh-CN" sz="1200" b="1" i="1" dirty="0">
                            <a:solidFill>
                              <a:srgbClr val="0164A1"/>
                            </a:solidFill>
                            <a:latin typeface="Cambria Math" panose="02040503050406030204" pitchFamily="18" charset="0"/>
                          </a:rPr>
                          <m:t>𝒓</m:t>
                        </m:r>
                      </m:sup>
                    </m:sSup>
                  </m:oMath>
                </a14:m>
                <a:r>
                  <a:rPr lang="zh-CN" altLang="en-US" sz="1200" b="1" dirty="0">
                    <a:solidFill>
                      <a:srgbClr val="0164A1"/>
                    </a:solidFill>
                    <a:latin typeface="+mj-ea"/>
                    <a:ea typeface="+mj-ea"/>
                  </a:rPr>
                  <a:t>次留率达标</a:t>
                </a:r>
                <a:endParaRPr lang="en-US" altLang="zh-CN" sz="1200" b="1" dirty="0">
                  <a:solidFill>
                    <a:srgbClr val="0164A1"/>
                  </a:solidFill>
                  <a:latin typeface="+mj-ea"/>
                  <a:ea typeface="+mj-ea"/>
                </a:endParaRPr>
              </a:p>
              <a:p>
                <a:r>
                  <a:rPr lang="zh-CN" altLang="en-US" sz="1200" dirty="0">
                    <a:latin typeface="+mj-ea"/>
                    <a:ea typeface="+mj-ea"/>
                  </a:rPr>
                  <a:t>结论</a:t>
                </a:r>
                <a:r>
                  <a:rPr lang="en-US" altLang="zh-CN" sz="1200" dirty="0">
                    <a:latin typeface="+mj-ea"/>
                    <a:ea typeface="+mj-ea"/>
                  </a:rPr>
                  <a:t>2</a:t>
                </a:r>
                <a:r>
                  <a:rPr lang="zh-CN" altLang="en-US" sz="1200" dirty="0">
                    <a:latin typeface="+mj-ea"/>
                    <a:ea typeface="+mj-ea"/>
                  </a:rPr>
                  <a:t>与结论</a:t>
                </a:r>
                <a:r>
                  <a:rPr lang="en-US" altLang="zh-CN" sz="1200" dirty="0">
                    <a:latin typeface="+mj-ea"/>
                    <a:ea typeface="+mj-ea"/>
                  </a:rPr>
                  <a:t>1</a:t>
                </a:r>
                <a:r>
                  <a:rPr lang="zh-CN" altLang="en-US" sz="1200" dirty="0">
                    <a:latin typeface="+mj-ea"/>
                    <a:ea typeface="+mj-ea"/>
                  </a:rPr>
                  <a:t>矛盾，故而不存在更优的过滤方式</a:t>
                </a:r>
                <a14:m>
                  <m:oMath xmlns:m="http://schemas.openxmlformats.org/officeDocument/2006/math">
                    <m:r>
                      <a:rPr lang="en-US" altLang="zh-CN" sz="1200" i="1">
                        <a:latin typeface="Cambria Math" panose="02040503050406030204" pitchFamily="18" charset="0"/>
                      </a:rPr>
                      <m:t>𝐵</m:t>
                    </m:r>
                  </m:oMath>
                </a14:m>
                <a:endParaRPr lang="en-US" altLang="zh-CN" sz="1200" dirty="0">
                  <a:latin typeface="+mj-ea"/>
                  <a:ea typeface="+mj-ea"/>
                </a:endParaRPr>
              </a:p>
            </p:txBody>
          </p:sp>
        </mc:Choice>
        <mc:Fallback xmlns="">
          <p:sp>
            <p:nvSpPr>
              <p:cNvPr id="70" name="文本框 69">
                <a:extLst>
                  <a:ext uri="{FF2B5EF4-FFF2-40B4-BE49-F238E27FC236}">
                    <a16:creationId xmlns:a16="http://schemas.microsoft.com/office/drawing/2014/main" id="{BF2D5535-9FA1-4A85-950E-C3E9DF6C4FD0}"/>
                  </a:ext>
                </a:extLst>
              </p:cNvPr>
              <p:cNvSpPr txBox="1">
                <a:spLocks noRot="1" noChangeAspect="1" noMove="1" noResize="1" noEditPoints="1" noAdjustHandles="1" noChangeArrowheads="1" noChangeShapeType="1" noTextEdit="1"/>
              </p:cNvSpPr>
              <p:nvPr/>
            </p:nvSpPr>
            <p:spPr>
              <a:xfrm>
                <a:off x="286643" y="953835"/>
                <a:ext cx="5833357" cy="5512150"/>
              </a:xfrm>
              <a:prstGeom prst="rect">
                <a:avLst/>
              </a:prstGeom>
              <a:blipFill>
                <a:blip r:embed="rId3"/>
                <a:stretch>
                  <a:fillRect/>
                </a:stretch>
              </a:blipFill>
            </p:spPr>
            <p:txBody>
              <a:bodyPr/>
              <a:lstStyle/>
              <a:p>
                <a:r>
                  <a:rPr lang="zh-CN" altLang="en-US">
                    <a:noFill/>
                  </a:rPr>
                  <a:t> </a:t>
                </a:r>
              </a:p>
            </p:txBody>
          </p:sp>
        </mc:Fallback>
      </mc:AlternateContent>
      <p:sp>
        <p:nvSpPr>
          <p:cNvPr id="71" name="矩形 70">
            <a:extLst>
              <a:ext uri="{FF2B5EF4-FFF2-40B4-BE49-F238E27FC236}">
                <a16:creationId xmlns:a16="http://schemas.microsoft.com/office/drawing/2014/main" id="{7646E528-0B45-4F68-8402-E10FE04AFB48}"/>
              </a:ext>
            </a:extLst>
          </p:cNvPr>
          <p:cNvSpPr/>
          <p:nvPr/>
        </p:nvSpPr>
        <p:spPr bwMode="auto">
          <a:xfrm>
            <a:off x="7475743" y="1358861"/>
            <a:ext cx="495034" cy="315021"/>
          </a:xfrm>
          <a:prstGeom prst="rect">
            <a:avLst/>
          </a:prstGeom>
          <a:solidFill>
            <a:schemeClr val="tx2">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mj-ea"/>
                <a:ea typeface="+mj-ea"/>
              </a:rPr>
              <a:t>n</a:t>
            </a:r>
            <a:endParaRPr kumimoji="0" lang="zh-CN" altLang="en-US" sz="1400" b="0" i="0" u="none" strike="noStrike" cap="none" normalizeH="0" baseline="0" dirty="0">
              <a:ln>
                <a:noFill/>
              </a:ln>
              <a:solidFill>
                <a:schemeClr val="tx1"/>
              </a:solidFill>
              <a:effectLst/>
              <a:latin typeface="+mj-ea"/>
              <a:ea typeface="+mj-ea"/>
            </a:endParaRPr>
          </a:p>
        </p:txBody>
      </p:sp>
      <p:sp>
        <p:nvSpPr>
          <p:cNvPr id="72" name="矩形 71">
            <a:extLst>
              <a:ext uri="{FF2B5EF4-FFF2-40B4-BE49-F238E27FC236}">
                <a16:creationId xmlns:a16="http://schemas.microsoft.com/office/drawing/2014/main" id="{96E3B887-A2B9-4854-808F-B68446B4DFF3}"/>
              </a:ext>
            </a:extLst>
          </p:cNvPr>
          <p:cNvSpPr/>
          <p:nvPr/>
        </p:nvSpPr>
        <p:spPr bwMode="auto">
          <a:xfrm>
            <a:off x="7475743" y="1864792"/>
            <a:ext cx="495034" cy="315021"/>
          </a:xfrm>
          <a:prstGeom prst="rect">
            <a:avLst/>
          </a:prstGeom>
          <a:solidFill>
            <a:schemeClr val="tx2">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altLang="zh-CN" sz="1400" dirty="0">
                <a:solidFill>
                  <a:schemeClr val="tx1"/>
                </a:solidFill>
                <a:latin typeface="+mj-ea"/>
                <a:ea typeface="+mj-ea"/>
              </a:rPr>
              <a:t>n-1</a:t>
            </a:r>
            <a:endParaRPr kumimoji="0" lang="zh-CN" altLang="en-US" sz="1400" b="0" i="0" u="none" strike="noStrike" cap="none" normalizeH="0" baseline="0" dirty="0">
              <a:ln>
                <a:noFill/>
              </a:ln>
              <a:solidFill>
                <a:schemeClr val="tx1"/>
              </a:solidFill>
              <a:effectLst/>
              <a:latin typeface="+mj-ea"/>
              <a:ea typeface="+mj-ea"/>
            </a:endParaRPr>
          </a:p>
        </p:txBody>
      </p:sp>
      <p:sp>
        <p:nvSpPr>
          <p:cNvPr id="73" name="矩形 72">
            <a:extLst>
              <a:ext uri="{FF2B5EF4-FFF2-40B4-BE49-F238E27FC236}">
                <a16:creationId xmlns:a16="http://schemas.microsoft.com/office/drawing/2014/main" id="{21A0CF62-998E-4EAB-9A6F-0F963EFF5758}"/>
              </a:ext>
            </a:extLst>
          </p:cNvPr>
          <p:cNvSpPr/>
          <p:nvPr/>
        </p:nvSpPr>
        <p:spPr bwMode="auto">
          <a:xfrm>
            <a:off x="7475743" y="2573943"/>
            <a:ext cx="495034" cy="315021"/>
          </a:xfrm>
          <a:prstGeom prst="rect">
            <a:avLst/>
          </a:prstGeom>
          <a:solidFill>
            <a:schemeClr val="tx2">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altLang="zh-CN" sz="1400" dirty="0">
                <a:solidFill>
                  <a:schemeClr val="tx1"/>
                </a:solidFill>
                <a:latin typeface="+mj-ea"/>
                <a:ea typeface="+mj-ea"/>
              </a:rPr>
              <a:t>j</a:t>
            </a:r>
            <a:endParaRPr kumimoji="0" lang="zh-CN" altLang="en-US" sz="1400" b="0" i="0" u="none" strike="noStrike" cap="none" normalizeH="0" baseline="0" dirty="0">
              <a:ln>
                <a:noFill/>
              </a:ln>
              <a:solidFill>
                <a:schemeClr val="tx1"/>
              </a:solidFill>
              <a:effectLst/>
              <a:latin typeface="+mj-ea"/>
              <a:ea typeface="+mj-ea"/>
            </a:endParaRPr>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07857CB0-A0C1-4B18-81EF-0B4A29FA059D}"/>
                  </a:ext>
                </a:extLst>
              </p:cNvPr>
              <p:cNvSpPr/>
              <p:nvPr/>
            </p:nvSpPr>
            <p:spPr bwMode="auto">
              <a:xfrm>
                <a:off x="7475743" y="3079874"/>
                <a:ext cx="495034" cy="315021"/>
              </a:xfrm>
              <a:prstGeom prst="rect">
                <a:avLst/>
              </a:prstGeom>
              <a:solidFill>
                <a:schemeClr val="accent2">
                  <a:lumMod val="20000"/>
                  <a:lumOff val="80000"/>
                </a:schemeClr>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14:m>
                  <m:oMathPara xmlns:m="http://schemas.openxmlformats.org/officeDocument/2006/math">
                    <m:oMathParaPr>
                      <m:jc m:val="centerGroup"/>
                    </m:oMathParaPr>
                    <m:oMath xmlns:m="http://schemas.openxmlformats.org/officeDocument/2006/math">
                      <m:sSubSup>
                        <m:sSubSupPr>
                          <m:ctrlPr>
                            <a:rPr lang="en-US" altLang="zh-CN" sz="1400" i="1" dirty="0" smtClean="0">
                              <a:solidFill>
                                <a:schemeClr val="tx1"/>
                              </a:solidFill>
                              <a:latin typeface="Cambria Math" panose="02040503050406030204" pitchFamily="18" charset="0"/>
                              <a:ea typeface="+mj-ea"/>
                            </a:rPr>
                          </m:ctrlPr>
                        </m:sSubSupPr>
                        <m:e>
                          <m:r>
                            <a:rPr lang="en-US" altLang="zh-CN" sz="1400" b="0" i="1" dirty="0" smtClean="0">
                              <a:solidFill>
                                <a:schemeClr val="tx1"/>
                              </a:solidFill>
                              <a:latin typeface="Cambria Math" panose="02040503050406030204" pitchFamily="18" charset="0"/>
                              <a:ea typeface="+mj-ea"/>
                            </a:rPr>
                            <m:t>𝑎</m:t>
                          </m:r>
                        </m:e>
                        <m:sub>
                          <m:r>
                            <a:rPr lang="en-US" altLang="zh-CN" sz="1400" b="0" i="1" dirty="0" smtClean="0">
                              <a:solidFill>
                                <a:schemeClr val="tx1"/>
                              </a:solidFill>
                              <a:latin typeface="Cambria Math" panose="02040503050406030204" pitchFamily="18" charset="0"/>
                              <a:ea typeface="+mj-ea"/>
                            </a:rPr>
                            <m:t>1</m:t>
                          </m:r>
                        </m:sub>
                        <m:sup>
                          <m:r>
                            <a:rPr lang="en-US" altLang="zh-CN" sz="1400" b="0" i="1" dirty="0" smtClean="0">
                              <a:solidFill>
                                <a:schemeClr val="tx1"/>
                              </a:solidFill>
                              <a:latin typeface="Cambria Math" panose="02040503050406030204" pitchFamily="18" charset="0"/>
                              <a:ea typeface="+mj-ea"/>
                            </a:rPr>
                            <m:t>1</m:t>
                          </m:r>
                        </m:sup>
                      </m:sSubSup>
                    </m:oMath>
                  </m:oMathPara>
                </a14:m>
                <a:endParaRPr kumimoji="0" lang="zh-CN" altLang="en-US" sz="1400" b="0" i="0" u="none" strike="noStrike" cap="none" normalizeH="0" baseline="0" dirty="0">
                  <a:ln>
                    <a:noFill/>
                  </a:ln>
                  <a:solidFill>
                    <a:schemeClr val="tx1"/>
                  </a:solidFill>
                  <a:effectLst/>
                  <a:latin typeface="+mj-ea"/>
                  <a:ea typeface="+mj-ea"/>
                </a:endParaRPr>
              </a:p>
            </p:txBody>
          </p:sp>
        </mc:Choice>
        <mc:Fallback xmlns="">
          <p:sp>
            <p:nvSpPr>
              <p:cNvPr id="74" name="矩形 73">
                <a:extLst>
                  <a:ext uri="{FF2B5EF4-FFF2-40B4-BE49-F238E27FC236}">
                    <a16:creationId xmlns:a16="http://schemas.microsoft.com/office/drawing/2014/main" id="{07857CB0-A0C1-4B18-81EF-0B4A29FA059D}"/>
                  </a:ext>
                </a:extLst>
              </p:cNvPr>
              <p:cNvSpPr>
                <a:spLocks noRot="1" noChangeAspect="1" noMove="1" noResize="1" noEditPoints="1" noAdjustHandles="1" noChangeArrowheads="1" noChangeShapeType="1" noTextEdit="1"/>
              </p:cNvSpPr>
              <p:nvPr/>
            </p:nvSpPr>
            <p:spPr bwMode="auto">
              <a:xfrm>
                <a:off x="7475743" y="3079874"/>
                <a:ext cx="495034" cy="315021"/>
              </a:xfrm>
              <a:prstGeom prst="rect">
                <a:avLst/>
              </a:prstGeom>
              <a:blipFill>
                <a:blip r:embed="rId4"/>
                <a:stretch>
                  <a:fillRect/>
                </a:stretch>
              </a:blipFill>
              <a:ln>
                <a:headEnd type="none" w="med" len="med"/>
                <a:tailEnd type="none" w="med" len="med"/>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9F95A5C7-180D-450C-9BDB-46B2A249FD50}"/>
                  </a:ext>
                </a:extLst>
              </p:cNvPr>
              <p:cNvSpPr/>
              <p:nvPr/>
            </p:nvSpPr>
            <p:spPr bwMode="auto">
              <a:xfrm>
                <a:off x="7475743" y="4318162"/>
                <a:ext cx="495034" cy="315021"/>
              </a:xfrm>
              <a:prstGeom prst="rect">
                <a:avLst/>
              </a:prstGeom>
              <a:solidFill>
                <a:schemeClr val="accent2">
                  <a:lumMod val="20000"/>
                  <a:lumOff val="80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sSubSup>
                        <m:sSubSupPr>
                          <m:ctrlPr>
                            <a:rPr lang="en-US" altLang="zh-CN" sz="1400" i="1" dirty="0" smtClean="0">
                              <a:solidFill>
                                <a:schemeClr val="tx1"/>
                              </a:solidFill>
                              <a:latin typeface="Cambria Math" panose="02040503050406030204" pitchFamily="18" charset="0"/>
                            </a:rPr>
                          </m:ctrlPr>
                        </m:sSubSupPr>
                        <m:e>
                          <m:r>
                            <a:rPr lang="en-US" altLang="zh-CN" sz="1400" i="1" dirty="0">
                              <a:solidFill>
                                <a:schemeClr val="tx1"/>
                              </a:solidFill>
                              <a:latin typeface="Cambria Math" panose="02040503050406030204" pitchFamily="18" charset="0"/>
                            </a:rPr>
                            <m:t>𝑎</m:t>
                          </m:r>
                        </m:e>
                        <m:sub>
                          <m:r>
                            <a:rPr lang="en-US" altLang="zh-CN" sz="1400" i="1" dirty="0">
                              <a:solidFill>
                                <a:schemeClr val="tx1"/>
                              </a:solidFill>
                              <a:latin typeface="Cambria Math" panose="02040503050406030204" pitchFamily="18" charset="0"/>
                            </a:rPr>
                            <m:t>1</m:t>
                          </m:r>
                        </m:sub>
                        <m:sup>
                          <m:r>
                            <a:rPr lang="en-US" altLang="zh-CN" sz="1400" b="0" i="1" dirty="0" smtClean="0">
                              <a:solidFill>
                                <a:schemeClr val="tx1"/>
                              </a:solidFill>
                              <a:latin typeface="Cambria Math" panose="02040503050406030204" pitchFamily="18" charset="0"/>
                            </a:rPr>
                            <m:t>2</m:t>
                          </m:r>
                        </m:sup>
                      </m:sSubSup>
                    </m:oMath>
                  </m:oMathPara>
                </a14:m>
                <a:endParaRPr kumimoji="0" lang="zh-CN" altLang="en-US" sz="1400" b="0" i="0" u="none" strike="noStrike" cap="none" normalizeH="0" baseline="0" dirty="0">
                  <a:ln>
                    <a:noFill/>
                  </a:ln>
                  <a:solidFill>
                    <a:schemeClr val="tx1"/>
                  </a:solidFill>
                  <a:effectLst/>
                  <a:latin typeface="+mj-ea"/>
                  <a:ea typeface="+mj-ea"/>
                </a:endParaRPr>
              </a:p>
            </p:txBody>
          </p:sp>
        </mc:Choice>
        <mc:Fallback xmlns="">
          <p:sp>
            <p:nvSpPr>
              <p:cNvPr id="75" name="矩形 74">
                <a:extLst>
                  <a:ext uri="{FF2B5EF4-FFF2-40B4-BE49-F238E27FC236}">
                    <a16:creationId xmlns:a16="http://schemas.microsoft.com/office/drawing/2014/main" id="{9F95A5C7-180D-450C-9BDB-46B2A249FD50}"/>
                  </a:ext>
                </a:extLst>
              </p:cNvPr>
              <p:cNvSpPr>
                <a:spLocks noRot="1" noChangeAspect="1" noMove="1" noResize="1" noEditPoints="1" noAdjustHandles="1" noChangeArrowheads="1" noChangeShapeType="1" noTextEdit="1"/>
              </p:cNvSpPr>
              <p:nvPr/>
            </p:nvSpPr>
            <p:spPr bwMode="auto">
              <a:xfrm>
                <a:off x="7475743" y="4318162"/>
                <a:ext cx="495034" cy="315021"/>
              </a:xfrm>
              <a:prstGeom prst="rect">
                <a:avLst/>
              </a:prstGeom>
              <a:blipFill>
                <a:blip r:embed="rId5"/>
                <a:stretch>
                  <a:fillRect/>
                </a:stretch>
              </a:blipFill>
              <a:ln>
                <a:headEnd type="none" w="med" len="med"/>
                <a:tailEnd type="none" w="med" len="med"/>
              </a:ln>
              <a:extLst/>
            </p:spPr>
            <p:txBody>
              <a:bodyPr/>
              <a:lstStyle/>
              <a:p>
                <a:r>
                  <a:rPr lang="zh-CN" altLang="en-US">
                    <a:noFill/>
                  </a:rPr>
                  <a:t> </a:t>
                </a:r>
              </a:p>
            </p:txBody>
          </p:sp>
        </mc:Fallback>
      </mc:AlternateContent>
      <p:sp>
        <p:nvSpPr>
          <p:cNvPr id="76" name="矩形 75">
            <a:extLst>
              <a:ext uri="{FF2B5EF4-FFF2-40B4-BE49-F238E27FC236}">
                <a16:creationId xmlns:a16="http://schemas.microsoft.com/office/drawing/2014/main" id="{D5C8E48E-98C7-41B7-A297-1C273B16E573}"/>
              </a:ext>
            </a:extLst>
          </p:cNvPr>
          <p:cNvSpPr/>
          <p:nvPr/>
        </p:nvSpPr>
        <p:spPr bwMode="auto">
          <a:xfrm>
            <a:off x="7475743" y="4824093"/>
            <a:ext cx="495034" cy="315021"/>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err="1">
                <a:ln>
                  <a:noFill/>
                </a:ln>
                <a:solidFill>
                  <a:schemeClr val="tx1"/>
                </a:solidFill>
                <a:effectLst/>
                <a:latin typeface="+mj-ea"/>
                <a:ea typeface="+mj-ea"/>
              </a:rPr>
              <a:t>i</a:t>
            </a:r>
            <a:endParaRPr kumimoji="0" lang="zh-CN" altLang="en-US" sz="1400" b="0" i="0" u="none" strike="noStrike" cap="none" normalizeH="0" baseline="0" dirty="0">
              <a:ln>
                <a:noFill/>
              </a:ln>
              <a:solidFill>
                <a:schemeClr val="tx1"/>
              </a:solidFill>
              <a:effectLst/>
              <a:latin typeface="+mj-ea"/>
              <a:ea typeface="+mj-ea"/>
            </a:endParaRPr>
          </a:p>
        </p:txBody>
      </p:sp>
      <p:sp>
        <p:nvSpPr>
          <p:cNvPr id="77" name="矩形 76">
            <a:extLst>
              <a:ext uri="{FF2B5EF4-FFF2-40B4-BE49-F238E27FC236}">
                <a16:creationId xmlns:a16="http://schemas.microsoft.com/office/drawing/2014/main" id="{5BB0F353-9A8E-4CE8-9B26-061839CE5F5C}"/>
              </a:ext>
            </a:extLst>
          </p:cNvPr>
          <p:cNvSpPr/>
          <p:nvPr/>
        </p:nvSpPr>
        <p:spPr bwMode="auto">
          <a:xfrm>
            <a:off x="7475743" y="3816224"/>
            <a:ext cx="495034" cy="315021"/>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altLang="zh-CN" sz="1400" dirty="0">
                <a:solidFill>
                  <a:schemeClr val="tx1"/>
                </a:solidFill>
                <a:latin typeface="+mj-ea"/>
                <a:ea typeface="+mj-ea"/>
              </a:rPr>
              <a:t>i+2</a:t>
            </a:r>
            <a:endParaRPr kumimoji="0" lang="zh-CN" altLang="en-US" sz="1400" b="0" i="0" u="none" strike="noStrike" cap="none" normalizeH="0" baseline="0" dirty="0">
              <a:ln>
                <a:noFill/>
              </a:ln>
              <a:solidFill>
                <a:schemeClr val="tx1"/>
              </a:solidFill>
              <a:effectLst/>
              <a:latin typeface="+mj-ea"/>
              <a:ea typeface="+mj-ea"/>
            </a:endParaRPr>
          </a:p>
        </p:txBody>
      </p:sp>
      <p:sp>
        <p:nvSpPr>
          <p:cNvPr id="78" name="矩形 77">
            <a:extLst>
              <a:ext uri="{FF2B5EF4-FFF2-40B4-BE49-F238E27FC236}">
                <a16:creationId xmlns:a16="http://schemas.microsoft.com/office/drawing/2014/main" id="{CEDCBDBF-43B5-4CE2-AC5C-72705253DD72}"/>
              </a:ext>
            </a:extLst>
          </p:cNvPr>
          <p:cNvSpPr/>
          <p:nvPr/>
        </p:nvSpPr>
        <p:spPr bwMode="auto">
          <a:xfrm>
            <a:off x="8537627" y="1354827"/>
            <a:ext cx="495034" cy="315021"/>
          </a:xfrm>
          <a:prstGeom prst="rect">
            <a:avLst/>
          </a:prstGeom>
          <a:solidFill>
            <a:schemeClr val="tx2">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mj-ea"/>
                <a:ea typeface="+mj-ea"/>
              </a:rPr>
              <a:t>n</a:t>
            </a:r>
            <a:endParaRPr kumimoji="0" lang="zh-CN" altLang="en-US" sz="1400" b="0" i="0" u="none" strike="noStrike" cap="none" normalizeH="0" baseline="0" dirty="0">
              <a:ln>
                <a:noFill/>
              </a:ln>
              <a:solidFill>
                <a:schemeClr val="tx1"/>
              </a:solidFill>
              <a:effectLst/>
              <a:latin typeface="+mj-ea"/>
              <a:ea typeface="+mj-ea"/>
            </a:endParaRPr>
          </a:p>
        </p:txBody>
      </p:sp>
      <p:sp>
        <p:nvSpPr>
          <p:cNvPr id="79" name="矩形 78">
            <a:extLst>
              <a:ext uri="{FF2B5EF4-FFF2-40B4-BE49-F238E27FC236}">
                <a16:creationId xmlns:a16="http://schemas.microsoft.com/office/drawing/2014/main" id="{2B0D1B6F-0F86-4ED7-B3D6-4D8B9A468246}"/>
              </a:ext>
            </a:extLst>
          </p:cNvPr>
          <p:cNvSpPr/>
          <p:nvPr/>
        </p:nvSpPr>
        <p:spPr bwMode="auto">
          <a:xfrm>
            <a:off x="8537627" y="1860758"/>
            <a:ext cx="495034" cy="315021"/>
          </a:xfrm>
          <a:prstGeom prst="rect">
            <a:avLst/>
          </a:prstGeom>
          <a:solidFill>
            <a:schemeClr val="tx2">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altLang="zh-CN" sz="1400" dirty="0">
                <a:solidFill>
                  <a:schemeClr val="tx1"/>
                </a:solidFill>
                <a:latin typeface="+mj-ea"/>
                <a:ea typeface="+mj-ea"/>
              </a:rPr>
              <a:t>n-1</a:t>
            </a:r>
            <a:endParaRPr kumimoji="0" lang="zh-CN" altLang="en-US" sz="1400" b="0" i="0" u="none" strike="noStrike" cap="none" normalizeH="0" baseline="0" dirty="0">
              <a:ln>
                <a:noFill/>
              </a:ln>
              <a:solidFill>
                <a:schemeClr val="tx1"/>
              </a:solidFill>
              <a:effectLst/>
              <a:latin typeface="+mj-ea"/>
              <a:ea typeface="+mj-ea"/>
            </a:endParaRPr>
          </a:p>
        </p:txBody>
      </p:sp>
      <p:sp>
        <p:nvSpPr>
          <p:cNvPr id="80" name="矩形 79">
            <a:extLst>
              <a:ext uri="{FF2B5EF4-FFF2-40B4-BE49-F238E27FC236}">
                <a16:creationId xmlns:a16="http://schemas.microsoft.com/office/drawing/2014/main" id="{CADAF2A4-F9D0-4D72-8C8F-3C9587EBFEF1}"/>
              </a:ext>
            </a:extLst>
          </p:cNvPr>
          <p:cNvSpPr/>
          <p:nvPr/>
        </p:nvSpPr>
        <p:spPr bwMode="auto">
          <a:xfrm>
            <a:off x="8537627" y="2569909"/>
            <a:ext cx="495034" cy="315021"/>
          </a:xfrm>
          <a:prstGeom prst="rect">
            <a:avLst/>
          </a:prstGeom>
          <a:solidFill>
            <a:schemeClr val="tx2">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altLang="zh-CN" sz="1400" dirty="0">
                <a:solidFill>
                  <a:schemeClr val="tx1"/>
                </a:solidFill>
                <a:latin typeface="+mj-ea"/>
                <a:ea typeface="+mj-ea"/>
              </a:rPr>
              <a:t>j</a:t>
            </a:r>
            <a:endParaRPr kumimoji="0" lang="zh-CN" altLang="en-US" sz="1400" b="0" i="0" u="none" strike="noStrike" cap="none" normalizeH="0" baseline="0" dirty="0">
              <a:ln>
                <a:noFill/>
              </a:ln>
              <a:solidFill>
                <a:schemeClr val="tx1"/>
              </a:solidFill>
              <a:effectLst/>
              <a:latin typeface="+mj-ea"/>
              <a:ea typeface="+mj-ea"/>
            </a:endParaRPr>
          </a:p>
        </p:txBody>
      </p:sp>
      <p:sp>
        <p:nvSpPr>
          <p:cNvPr id="81" name="矩形 80">
            <a:extLst>
              <a:ext uri="{FF2B5EF4-FFF2-40B4-BE49-F238E27FC236}">
                <a16:creationId xmlns:a16="http://schemas.microsoft.com/office/drawing/2014/main" id="{AF0E5062-D2EE-4CB2-AB02-22D717625BE8}"/>
              </a:ext>
            </a:extLst>
          </p:cNvPr>
          <p:cNvSpPr/>
          <p:nvPr/>
        </p:nvSpPr>
        <p:spPr bwMode="auto">
          <a:xfrm>
            <a:off x="8537627" y="4824093"/>
            <a:ext cx="495034" cy="315021"/>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altLang="zh-CN" sz="1400" dirty="0" err="1">
                <a:solidFill>
                  <a:schemeClr val="tx1"/>
                </a:solidFill>
                <a:latin typeface="+mj-ea"/>
                <a:ea typeface="+mj-ea"/>
              </a:rPr>
              <a:t>i</a:t>
            </a:r>
            <a:endParaRPr kumimoji="0" lang="zh-CN" altLang="en-US" sz="1400" b="0" i="0" u="none" strike="noStrike" cap="none" normalizeH="0" baseline="0" dirty="0">
              <a:ln>
                <a:noFill/>
              </a:ln>
              <a:solidFill>
                <a:schemeClr val="tx1"/>
              </a:solidFill>
              <a:effectLst/>
              <a:latin typeface="+mj-ea"/>
              <a:ea typeface="+mj-ea"/>
            </a:endParaRPr>
          </a:p>
        </p:txBody>
      </p:sp>
      <p:sp>
        <p:nvSpPr>
          <p:cNvPr id="82" name="矩形 81">
            <a:extLst>
              <a:ext uri="{FF2B5EF4-FFF2-40B4-BE49-F238E27FC236}">
                <a16:creationId xmlns:a16="http://schemas.microsoft.com/office/drawing/2014/main" id="{AE397D2D-A940-40E9-9790-BD8898E11D32}"/>
              </a:ext>
            </a:extLst>
          </p:cNvPr>
          <p:cNvSpPr/>
          <p:nvPr/>
        </p:nvSpPr>
        <p:spPr bwMode="auto">
          <a:xfrm>
            <a:off x="8537627" y="3812190"/>
            <a:ext cx="495034" cy="315021"/>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altLang="zh-CN" sz="1400" dirty="0">
                <a:solidFill>
                  <a:schemeClr val="tx1"/>
                </a:solidFill>
                <a:latin typeface="+mj-ea"/>
                <a:ea typeface="+mj-ea"/>
              </a:rPr>
              <a:t>i+2</a:t>
            </a:r>
            <a:endParaRPr kumimoji="0" lang="zh-CN" altLang="en-US" sz="1400" b="0" i="0" u="none" strike="noStrike" cap="none" normalizeH="0" baseline="0" dirty="0">
              <a:ln>
                <a:noFill/>
              </a:ln>
              <a:solidFill>
                <a:schemeClr val="tx1"/>
              </a:solidFill>
              <a:effectLst/>
              <a:latin typeface="+mj-ea"/>
              <a:ea typeface="+mj-ea"/>
            </a:endParaRPr>
          </a:p>
        </p:txBody>
      </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9D6123E5-7994-482C-925F-C2ACC98E28CA}"/>
                  </a:ext>
                </a:extLst>
              </p:cNvPr>
              <p:cNvSpPr/>
              <p:nvPr/>
            </p:nvSpPr>
            <p:spPr bwMode="auto">
              <a:xfrm>
                <a:off x="8537627" y="5499138"/>
                <a:ext cx="495034" cy="315021"/>
              </a:xfrm>
              <a:prstGeom prst="rect">
                <a:avLst/>
              </a:prstGeom>
              <a:solidFill>
                <a:schemeClr val="accent3">
                  <a:lumMod val="85000"/>
                </a:schemeClr>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sSubSup>
                        <m:sSubSupPr>
                          <m:ctrlPr>
                            <a:rPr lang="en-US" altLang="zh-CN" sz="1400" i="1" dirty="0" smtClean="0">
                              <a:solidFill>
                                <a:schemeClr val="tx1"/>
                              </a:solidFill>
                              <a:latin typeface="Cambria Math" panose="02040503050406030204" pitchFamily="18" charset="0"/>
                            </a:rPr>
                          </m:ctrlPr>
                        </m:sSubSupPr>
                        <m:e>
                          <m:r>
                            <a:rPr lang="en-US" altLang="zh-CN" sz="1400" b="0" i="1" dirty="0" smtClean="0">
                              <a:solidFill>
                                <a:schemeClr val="tx1"/>
                              </a:solidFill>
                              <a:latin typeface="Cambria Math" panose="02040503050406030204" pitchFamily="18" charset="0"/>
                            </a:rPr>
                            <m:t>𝑏</m:t>
                          </m:r>
                        </m:e>
                        <m:sub>
                          <m:r>
                            <a:rPr lang="en-US" altLang="zh-CN" sz="1400" i="1" dirty="0">
                              <a:solidFill>
                                <a:schemeClr val="tx1"/>
                              </a:solidFill>
                              <a:latin typeface="Cambria Math" panose="02040503050406030204" pitchFamily="18" charset="0"/>
                            </a:rPr>
                            <m:t>1</m:t>
                          </m:r>
                        </m:sub>
                        <m:sup>
                          <m:r>
                            <a:rPr lang="en-US" altLang="zh-CN" sz="1400" i="1" dirty="0">
                              <a:solidFill>
                                <a:schemeClr val="tx1"/>
                              </a:solidFill>
                              <a:latin typeface="Cambria Math" panose="02040503050406030204" pitchFamily="18" charset="0"/>
                            </a:rPr>
                            <m:t>1</m:t>
                          </m:r>
                        </m:sup>
                      </m:sSubSup>
                    </m:oMath>
                  </m:oMathPara>
                </a14:m>
                <a:endParaRPr kumimoji="0" lang="zh-CN" altLang="en-US" sz="1400" i="0" u="none" strike="noStrike" cap="none" normalizeH="0" baseline="0" dirty="0">
                  <a:ln>
                    <a:noFill/>
                  </a:ln>
                  <a:solidFill>
                    <a:schemeClr val="tx1"/>
                  </a:solidFill>
                  <a:effectLst/>
                  <a:latin typeface="+mj-ea"/>
                  <a:ea typeface="+mj-ea"/>
                </a:endParaRPr>
              </a:p>
            </p:txBody>
          </p:sp>
        </mc:Choice>
        <mc:Fallback xmlns="">
          <p:sp>
            <p:nvSpPr>
              <p:cNvPr id="83" name="矩形 82">
                <a:extLst>
                  <a:ext uri="{FF2B5EF4-FFF2-40B4-BE49-F238E27FC236}">
                    <a16:creationId xmlns:a16="http://schemas.microsoft.com/office/drawing/2014/main" id="{9D6123E5-7994-482C-925F-C2ACC98E28CA}"/>
                  </a:ext>
                </a:extLst>
              </p:cNvPr>
              <p:cNvSpPr>
                <a:spLocks noRot="1" noChangeAspect="1" noMove="1" noResize="1" noEditPoints="1" noAdjustHandles="1" noChangeArrowheads="1" noChangeShapeType="1" noTextEdit="1"/>
              </p:cNvSpPr>
              <p:nvPr/>
            </p:nvSpPr>
            <p:spPr bwMode="auto">
              <a:xfrm>
                <a:off x="8537627" y="5499138"/>
                <a:ext cx="495034" cy="315021"/>
              </a:xfrm>
              <a:prstGeom prst="rect">
                <a:avLst/>
              </a:prstGeom>
              <a:blipFill>
                <a:blip r:embed="rId6"/>
                <a:stretch>
                  <a:fillRect/>
                </a:stretch>
              </a:blipFill>
              <a:ln>
                <a:solidFill>
                  <a:schemeClr val="tx1"/>
                </a:solidFill>
                <a:headEnd type="none" w="med" len="med"/>
                <a:tailEnd type="none" w="med" len="med"/>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2721A6E8-FCAF-44E6-B9B3-81C64BCDE75C}"/>
                  </a:ext>
                </a:extLst>
              </p:cNvPr>
              <p:cNvSpPr/>
              <p:nvPr/>
            </p:nvSpPr>
            <p:spPr bwMode="auto">
              <a:xfrm>
                <a:off x="8555814" y="5949168"/>
                <a:ext cx="495034" cy="315021"/>
              </a:xfrm>
              <a:prstGeom prst="rect">
                <a:avLst/>
              </a:prstGeom>
              <a:solidFill>
                <a:schemeClr val="accent3">
                  <a:lumMod val="85000"/>
                </a:schemeClr>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sSubSup>
                        <m:sSubSupPr>
                          <m:ctrlPr>
                            <a:rPr lang="en-US" altLang="zh-CN" sz="1400" i="1" dirty="0" smtClean="0">
                              <a:solidFill>
                                <a:schemeClr val="tx1"/>
                              </a:solidFill>
                              <a:latin typeface="Cambria Math" panose="02040503050406030204" pitchFamily="18" charset="0"/>
                            </a:rPr>
                          </m:ctrlPr>
                        </m:sSubSupPr>
                        <m:e>
                          <m:r>
                            <a:rPr lang="en-US" altLang="zh-CN" sz="1400" b="0" i="1" dirty="0" smtClean="0">
                              <a:solidFill>
                                <a:schemeClr val="tx1"/>
                              </a:solidFill>
                              <a:latin typeface="Cambria Math" panose="02040503050406030204" pitchFamily="18" charset="0"/>
                            </a:rPr>
                            <m:t>𝑏</m:t>
                          </m:r>
                        </m:e>
                        <m:sub>
                          <m:r>
                            <a:rPr lang="en-US" altLang="zh-CN" sz="1400" i="1" dirty="0">
                              <a:solidFill>
                                <a:schemeClr val="tx1"/>
                              </a:solidFill>
                              <a:latin typeface="Cambria Math" panose="02040503050406030204" pitchFamily="18" charset="0"/>
                            </a:rPr>
                            <m:t>1</m:t>
                          </m:r>
                        </m:sub>
                        <m:sup>
                          <m:r>
                            <a:rPr lang="en-US" altLang="zh-CN" sz="1400" i="1" dirty="0">
                              <a:solidFill>
                                <a:schemeClr val="tx1"/>
                              </a:solidFill>
                              <a:latin typeface="Cambria Math" panose="02040503050406030204" pitchFamily="18" charset="0"/>
                            </a:rPr>
                            <m:t>1</m:t>
                          </m:r>
                        </m:sup>
                      </m:sSubSup>
                    </m:oMath>
                  </m:oMathPara>
                </a14:m>
                <a:endParaRPr kumimoji="0" lang="zh-CN" altLang="en-US" sz="1400" b="0" i="0" u="none" strike="noStrike" cap="none" normalizeH="0" baseline="0" dirty="0">
                  <a:ln>
                    <a:noFill/>
                  </a:ln>
                  <a:solidFill>
                    <a:schemeClr val="tx1"/>
                  </a:solidFill>
                  <a:effectLst/>
                  <a:latin typeface="+mj-ea"/>
                  <a:ea typeface="+mj-ea"/>
                </a:endParaRPr>
              </a:p>
            </p:txBody>
          </p:sp>
        </mc:Choice>
        <mc:Fallback xmlns="">
          <p:sp>
            <p:nvSpPr>
              <p:cNvPr id="84" name="矩形 83">
                <a:extLst>
                  <a:ext uri="{FF2B5EF4-FFF2-40B4-BE49-F238E27FC236}">
                    <a16:creationId xmlns:a16="http://schemas.microsoft.com/office/drawing/2014/main" id="{2721A6E8-FCAF-44E6-B9B3-81C64BCDE75C}"/>
                  </a:ext>
                </a:extLst>
              </p:cNvPr>
              <p:cNvSpPr>
                <a:spLocks noRot="1" noChangeAspect="1" noMove="1" noResize="1" noEditPoints="1" noAdjustHandles="1" noChangeArrowheads="1" noChangeShapeType="1" noTextEdit="1"/>
              </p:cNvSpPr>
              <p:nvPr/>
            </p:nvSpPr>
            <p:spPr bwMode="auto">
              <a:xfrm>
                <a:off x="8555814" y="5949168"/>
                <a:ext cx="495034" cy="315021"/>
              </a:xfrm>
              <a:prstGeom prst="rect">
                <a:avLst/>
              </a:prstGeom>
              <a:blipFill>
                <a:blip r:embed="rId7"/>
                <a:stretch>
                  <a:fillRect/>
                </a:stretch>
              </a:blipFill>
              <a:ln>
                <a:solidFill>
                  <a:schemeClr val="tx1"/>
                </a:solidFill>
                <a:headEnd type="none" w="med" len="med"/>
                <a:tailEnd type="none" w="med" len="med"/>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A64E618F-1E59-4457-AF94-850ACC0044E8}"/>
                  </a:ext>
                </a:extLst>
              </p:cNvPr>
              <p:cNvSpPr/>
              <p:nvPr/>
            </p:nvSpPr>
            <p:spPr bwMode="auto">
              <a:xfrm>
                <a:off x="8555814" y="6444201"/>
                <a:ext cx="495034" cy="315021"/>
              </a:xfrm>
              <a:prstGeom prst="rect">
                <a:avLst/>
              </a:prstGeom>
              <a:solidFill>
                <a:schemeClr val="accent3">
                  <a:lumMod val="85000"/>
                </a:schemeClr>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sSubSup>
                        <m:sSubSupPr>
                          <m:ctrlPr>
                            <a:rPr lang="en-US" altLang="zh-CN" sz="1400" i="1" dirty="0" smtClean="0">
                              <a:solidFill>
                                <a:schemeClr val="tx1"/>
                              </a:solidFill>
                              <a:latin typeface="Cambria Math" panose="02040503050406030204" pitchFamily="18" charset="0"/>
                            </a:rPr>
                          </m:ctrlPr>
                        </m:sSubSupPr>
                        <m:e>
                          <m:r>
                            <a:rPr lang="en-US" altLang="zh-CN" sz="1400" b="0" i="1" dirty="0" smtClean="0">
                              <a:solidFill>
                                <a:schemeClr val="tx1"/>
                              </a:solidFill>
                              <a:latin typeface="Cambria Math" panose="02040503050406030204" pitchFamily="18" charset="0"/>
                            </a:rPr>
                            <m:t>𝑏</m:t>
                          </m:r>
                        </m:e>
                        <m:sub>
                          <m:r>
                            <a:rPr lang="en-US" altLang="zh-CN" sz="1400" b="0" i="1" dirty="0" smtClean="0">
                              <a:solidFill>
                                <a:schemeClr val="tx1"/>
                              </a:solidFill>
                              <a:latin typeface="Cambria Math" panose="02040503050406030204" pitchFamily="18" charset="0"/>
                            </a:rPr>
                            <m:t>2</m:t>
                          </m:r>
                        </m:sub>
                        <m:sup>
                          <m:r>
                            <a:rPr lang="en-US" altLang="zh-CN" sz="1400" i="1" dirty="0">
                              <a:solidFill>
                                <a:schemeClr val="tx1"/>
                              </a:solidFill>
                              <a:latin typeface="Cambria Math" panose="02040503050406030204" pitchFamily="18" charset="0"/>
                            </a:rPr>
                            <m:t>1</m:t>
                          </m:r>
                        </m:sup>
                      </m:sSubSup>
                    </m:oMath>
                  </m:oMathPara>
                </a14:m>
                <a:endParaRPr kumimoji="0" lang="zh-CN" altLang="en-US" sz="1400" i="0" u="none" strike="noStrike" cap="none" normalizeH="0" baseline="0" dirty="0">
                  <a:ln>
                    <a:noFill/>
                  </a:ln>
                  <a:solidFill>
                    <a:schemeClr val="tx1"/>
                  </a:solidFill>
                  <a:effectLst/>
                  <a:latin typeface="+mj-ea"/>
                  <a:ea typeface="+mj-ea"/>
                </a:endParaRPr>
              </a:p>
            </p:txBody>
          </p:sp>
        </mc:Choice>
        <mc:Fallback xmlns="">
          <p:sp>
            <p:nvSpPr>
              <p:cNvPr id="85" name="矩形 84">
                <a:extLst>
                  <a:ext uri="{FF2B5EF4-FFF2-40B4-BE49-F238E27FC236}">
                    <a16:creationId xmlns:a16="http://schemas.microsoft.com/office/drawing/2014/main" id="{A64E618F-1E59-4457-AF94-850ACC0044E8}"/>
                  </a:ext>
                </a:extLst>
              </p:cNvPr>
              <p:cNvSpPr>
                <a:spLocks noRot="1" noChangeAspect="1" noMove="1" noResize="1" noEditPoints="1" noAdjustHandles="1" noChangeArrowheads="1" noChangeShapeType="1" noTextEdit="1"/>
              </p:cNvSpPr>
              <p:nvPr/>
            </p:nvSpPr>
            <p:spPr bwMode="auto">
              <a:xfrm>
                <a:off x="8555814" y="6444201"/>
                <a:ext cx="495034" cy="315021"/>
              </a:xfrm>
              <a:prstGeom prst="rect">
                <a:avLst/>
              </a:prstGeom>
              <a:blipFill>
                <a:blip r:embed="rId8"/>
                <a:stretch>
                  <a:fillRect/>
                </a:stretch>
              </a:blipFill>
              <a:ln>
                <a:solidFill>
                  <a:schemeClr val="tx1"/>
                </a:solidFill>
                <a:headEnd type="none" w="med" len="med"/>
                <a:tailEnd type="none" w="med" len="med"/>
              </a:ln>
              <a:extLst/>
            </p:spPr>
            <p:txBody>
              <a:bodyPr/>
              <a:lstStyle/>
              <a:p>
                <a:r>
                  <a:rPr lang="zh-CN" altLang="en-US">
                    <a:noFill/>
                  </a:rPr>
                  <a:t> </a:t>
                </a:r>
              </a:p>
            </p:txBody>
          </p:sp>
        </mc:Fallback>
      </mc:AlternateContent>
      <p:sp>
        <p:nvSpPr>
          <p:cNvPr id="86" name="矩形 85">
            <a:extLst>
              <a:ext uri="{FF2B5EF4-FFF2-40B4-BE49-F238E27FC236}">
                <a16:creationId xmlns:a16="http://schemas.microsoft.com/office/drawing/2014/main" id="{5AF1DE2C-8B80-4BD8-923A-678DB24653CC}"/>
              </a:ext>
            </a:extLst>
          </p:cNvPr>
          <p:cNvSpPr/>
          <p:nvPr/>
        </p:nvSpPr>
        <p:spPr bwMode="auto">
          <a:xfrm>
            <a:off x="9770896" y="1360893"/>
            <a:ext cx="495034" cy="315021"/>
          </a:xfrm>
          <a:prstGeom prst="rect">
            <a:avLst/>
          </a:prstGeom>
          <a:solidFill>
            <a:schemeClr val="tx2">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mj-ea"/>
                <a:ea typeface="+mj-ea"/>
              </a:rPr>
              <a:t>n</a:t>
            </a:r>
            <a:endParaRPr kumimoji="0" lang="zh-CN" altLang="en-US" sz="1400" b="0" i="0" u="none" strike="noStrike" cap="none" normalizeH="0" baseline="0" dirty="0">
              <a:ln>
                <a:noFill/>
              </a:ln>
              <a:solidFill>
                <a:schemeClr val="tx1"/>
              </a:solidFill>
              <a:effectLst/>
              <a:latin typeface="+mj-ea"/>
              <a:ea typeface="+mj-ea"/>
            </a:endParaRPr>
          </a:p>
        </p:txBody>
      </p:sp>
      <p:sp>
        <p:nvSpPr>
          <p:cNvPr id="87" name="矩形 86">
            <a:extLst>
              <a:ext uri="{FF2B5EF4-FFF2-40B4-BE49-F238E27FC236}">
                <a16:creationId xmlns:a16="http://schemas.microsoft.com/office/drawing/2014/main" id="{46CE4B05-67DD-4A39-BB6A-FBC05D121378}"/>
              </a:ext>
            </a:extLst>
          </p:cNvPr>
          <p:cNvSpPr/>
          <p:nvPr/>
        </p:nvSpPr>
        <p:spPr bwMode="auto">
          <a:xfrm>
            <a:off x="9770896" y="1866824"/>
            <a:ext cx="495034" cy="315021"/>
          </a:xfrm>
          <a:prstGeom prst="rect">
            <a:avLst/>
          </a:prstGeom>
          <a:solidFill>
            <a:schemeClr val="tx2">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altLang="zh-CN" sz="1400" dirty="0">
                <a:solidFill>
                  <a:schemeClr val="tx1"/>
                </a:solidFill>
                <a:latin typeface="+mj-ea"/>
                <a:ea typeface="+mj-ea"/>
              </a:rPr>
              <a:t>n-1</a:t>
            </a:r>
            <a:endParaRPr kumimoji="0" lang="zh-CN" altLang="en-US" sz="1400" b="0" i="0" u="none" strike="noStrike" cap="none" normalizeH="0" baseline="0" dirty="0">
              <a:ln>
                <a:noFill/>
              </a:ln>
              <a:solidFill>
                <a:schemeClr val="tx1"/>
              </a:solidFill>
              <a:effectLst/>
              <a:latin typeface="+mj-ea"/>
              <a:ea typeface="+mj-ea"/>
            </a:endParaRPr>
          </a:p>
        </p:txBody>
      </p:sp>
      <p:sp>
        <p:nvSpPr>
          <p:cNvPr id="88" name="矩形 87">
            <a:extLst>
              <a:ext uri="{FF2B5EF4-FFF2-40B4-BE49-F238E27FC236}">
                <a16:creationId xmlns:a16="http://schemas.microsoft.com/office/drawing/2014/main" id="{6233177F-7E2C-41E9-AED1-29B63B2D9A6A}"/>
              </a:ext>
            </a:extLst>
          </p:cNvPr>
          <p:cNvSpPr/>
          <p:nvPr/>
        </p:nvSpPr>
        <p:spPr bwMode="auto">
          <a:xfrm>
            <a:off x="9770896" y="2575975"/>
            <a:ext cx="495034" cy="315021"/>
          </a:xfrm>
          <a:prstGeom prst="rect">
            <a:avLst/>
          </a:prstGeom>
          <a:solidFill>
            <a:schemeClr val="tx2">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altLang="zh-CN" sz="1400" dirty="0">
                <a:solidFill>
                  <a:schemeClr val="tx1"/>
                </a:solidFill>
                <a:latin typeface="+mj-ea"/>
                <a:ea typeface="+mj-ea"/>
              </a:rPr>
              <a:t>j</a:t>
            </a:r>
            <a:endParaRPr kumimoji="0" lang="zh-CN" altLang="en-US" sz="1400" b="0" i="0" u="none" strike="noStrike" cap="none" normalizeH="0" baseline="0" dirty="0">
              <a:ln>
                <a:noFill/>
              </a:ln>
              <a:solidFill>
                <a:schemeClr val="tx1"/>
              </a:solidFill>
              <a:effectLst/>
              <a:latin typeface="+mj-ea"/>
              <a:ea typeface="+mj-ea"/>
            </a:endParaRPr>
          </a:p>
        </p:txBody>
      </p:sp>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622A0560-9EF1-404D-AB64-6A098941F4A9}"/>
                  </a:ext>
                </a:extLst>
              </p:cNvPr>
              <p:cNvSpPr/>
              <p:nvPr/>
            </p:nvSpPr>
            <p:spPr bwMode="auto">
              <a:xfrm>
                <a:off x="9770896" y="3081906"/>
                <a:ext cx="495034" cy="315021"/>
              </a:xfrm>
              <a:prstGeom prst="rect">
                <a:avLst/>
              </a:prstGeom>
              <a:solidFill>
                <a:schemeClr val="accent3">
                  <a:lumMod val="85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sSubSup>
                        <m:sSubSupPr>
                          <m:ctrlPr>
                            <a:rPr lang="en-US" altLang="zh-CN" sz="1400" i="1" dirty="0">
                              <a:solidFill>
                                <a:schemeClr val="tx1"/>
                              </a:solidFill>
                              <a:latin typeface="Cambria Math" panose="02040503050406030204" pitchFamily="18" charset="0"/>
                            </a:rPr>
                          </m:ctrlPr>
                        </m:sSubSupPr>
                        <m:e>
                          <m:r>
                            <a:rPr lang="en-US" altLang="zh-CN" sz="1400" i="1" dirty="0">
                              <a:solidFill>
                                <a:schemeClr val="tx1"/>
                              </a:solidFill>
                              <a:latin typeface="Cambria Math" panose="02040503050406030204" pitchFamily="18" charset="0"/>
                            </a:rPr>
                            <m:t>𝑎</m:t>
                          </m:r>
                        </m:e>
                        <m:sub>
                          <m:r>
                            <a:rPr lang="en-US" altLang="zh-CN" sz="1400" i="1" dirty="0">
                              <a:solidFill>
                                <a:schemeClr val="tx1"/>
                              </a:solidFill>
                              <a:latin typeface="Cambria Math" panose="02040503050406030204" pitchFamily="18" charset="0"/>
                            </a:rPr>
                            <m:t>1</m:t>
                          </m:r>
                        </m:sub>
                        <m:sup>
                          <m:r>
                            <a:rPr lang="en-US" altLang="zh-CN" sz="1400" i="1" dirty="0">
                              <a:solidFill>
                                <a:schemeClr val="tx1"/>
                              </a:solidFill>
                              <a:latin typeface="Cambria Math" panose="02040503050406030204" pitchFamily="18" charset="0"/>
                            </a:rPr>
                            <m:t>1</m:t>
                          </m:r>
                        </m:sup>
                      </m:sSubSup>
                    </m:oMath>
                  </m:oMathPara>
                </a14:m>
                <a:endParaRPr kumimoji="0" lang="zh-CN" altLang="en-US" sz="1400" b="0" i="0" u="none" strike="noStrike" cap="none" normalizeH="0" baseline="0" dirty="0">
                  <a:ln>
                    <a:noFill/>
                  </a:ln>
                  <a:solidFill>
                    <a:schemeClr val="tx1"/>
                  </a:solidFill>
                  <a:effectLst/>
                  <a:latin typeface="+mj-ea"/>
                  <a:ea typeface="+mj-ea"/>
                </a:endParaRPr>
              </a:p>
            </p:txBody>
          </p:sp>
        </mc:Choice>
        <mc:Fallback xmlns="">
          <p:sp>
            <p:nvSpPr>
              <p:cNvPr id="89" name="矩形 88">
                <a:extLst>
                  <a:ext uri="{FF2B5EF4-FFF2-40B4-BE49-F238E27FC236}">
                    <a16:creationId xmlns:a16="http://schemas.microsoft.com/office/drawing/2014/main" id="{622A0560-9EF1-404D-AB64-6A098941F4A9}"/>
                  </a:ext>
                </a:extLst>
              </p:cNvPr>
              <p:cNvSpPr>
                <a:spLocks noRot="1" noChangeAspect="1" noMove="1" noResize="1" noEditPoints="1" noAdjustHandles="1" noChangeArrowheads="1" noChangeShapeType="1" noTextEdit="1"/>
              </p:cNvSpPr>
              <p:nvPr/>
            </p:nvSpPr>
            <p:spPr bwMode="auto">
              <a:xfrm>
                <a:off x="9770896" y="3081906"/>
                <a:ext cx="495034" cy="315021"/>
              </a:xfrm>
              <a:prstGeom prst="rect">
                <a:avLst/>
              </a:prstGeom>
              <a:blipFill>
                <a:blip r:embed="rId9"/>
                <a:stretch>
                  <a:fillRect/>
                </a:stretch>
              </a:blipFill>
              <a:ln>
                <a:headEnd type="none" w="med" len="med"/>
                <a:tailEnd type="none" w="med" len="med"/>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03F287CE-A7DE-4849-B397-7EDE207D2AE8}"/>
                  </a:ext>
                </a:extLst>
              </p:cNvPr>
              <p:cNvSpPr/>
              <p:nvPr/>
            </p:nvSpPr>
            <p:spPr bwMode="auto">
              <a:xfrm>
                <a:off x="9770896" y="4320194"/>
                <a:ext cx="495034" cy="315021"/>
              </a:xfrm>
              <a:prstGeom prst="rect">
                <a:avLst/>
              </a:prstGeom>
              <a:solidFill>
                <a:schemeClr val="accent3">
                  <a:lumMod val="85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sSubSup>
                        <m:sSubSupPr>
                          <m:ctrlPr>
                            <a:rPr lang="en-US" altLang="zh-CN" sz="1400" i="1" dirty="0" smtClean="0">
                              <a:solidFill>
                                <a:schemeClr val="tx1"/>
                              </a:solidFill>
                              <a:latin typeface="Cambria Math" panose="02040503050406030204" pitchFamily="18" charset="0"/>
                            </a:rPr>
                          </m:ctrlPr>
                        </m:sSubSupPr>
                        <m:e>
                          <m:r>
                            <a:rPr lang="en-US" altLang="zh-CN" sz="1400" i="1" dirty="0">
                              <a:solidFill>
                                <a:schemeClr val="tx1"/>
                              </a:solidFill>
                              <a:latin typeface="Cambria Math" panose="02040503050406030204" pitchFamily="18" charset="0"/>
                            </a:rPr>
                            <m:t>𝑎</m:t>
                          </m:r>
                        </m:e>
                        <m:sub>
                          <m:r>
                            <a:rPr lang="en-US" altLang="zh-CN" sz="1400" i="1" dirty="0">
                              <a:solidFill>
                                <a:schemeClr val="tx1"/>
                              </a:solidFill>
                              <a:latin typeface="Cambria Math" panose="02040503050406030204" pitchFamily="18" charset="0"/>
                            </a:rPr>
                            <m:t>1</m:t>
                          </m:r>
                        </m:sub>
                        <m:sup>
                          <m:r>
                            <a:rPr lang="en-US" altLang="zh-CN" sz="1400" b="0" i="1" dirty="0" smtClean="0">
                              <a:solidFill>
                                <a:schemeClr val="tx1"/>
                              </a:solidFill>
                              <a:latin typeface="Cambria Math" panose="02040503050406030204" pitchFamily="18" charset="0"/>
                            </a:rPr>
                            <m:t>2</m:t>
                          </m:r>
                        </m:sup>
                      </m:sSubSup>
                    </m:oMath>
                  </m:oMathPara>
                </a14:m>
                <a:endParaRPr kumimoji="0" lang="zh-CN" altLang="en-US" sz="1400" b="0" i="0" u="none" strike="noStrike" cap="none" normalizeH="0" baseline="0" dirty="0">
                  <a:ln>
                    <a:noFill/>
                  </a:ln>
                  <a:solidFill>
                    <a:schemeClr val="tx1"/>
                  </a:solidFill>
                  <a:effectLst/>
                  <a:latin typeface="+mj-ea"/>
                  <a:ea typeface="+mj-ea"/>
                </a:endParaRPr>
              </a:p>
            </p:txBody>
          </p:sp>
        </mc:Choice>
        <mc:Fallback xmlns="">
          <p:sp>
            <p:nvSpPr>
              <p:cNvPr id="90" name="矩形 89">
                <a:extLst>
                  <a:ext uri="{FF2B5EF4-FFF2-40B4-BE49-F238E27FC236}">
                    <a16:creationId xmlns:a16="http://schemas.microsoft.com/office/drawing/2014/main" id="{03F287CE-A7DE-4849-B397-7EDE207D2AE8}"/>
                  </a:ext>
                </a:extLst>
              </p:cNvPr>
              <p:cNvSpPr>
                <a:spLocks noRot="1" noChangeAspect="1" noMove="1" noResize="1" noEditPoints="1" noAdjustHandles="1" noChangeArrowheads="1" noChangeShapeType="1" noTextEdit="1"/>
              </p:cNvSpPr>
              <p:nvPr/>
            </p:nvSpPr>
            <p:spPr bwMode="auto">
              <a:xfrm>
                <a:off x="9770896" y="4320194"/>
                <a:ext cx="495034" cy="315021"/>
              </a:xfrm>
              <a:prstGeom prst="rect">
                <a:avLst/>
              </a:prstGeom>
              <a:blipFill>
                <a:blip r:embed="rId10"/>
                <a:stretch>
                  <a:fillRect/>
                </a:stretch>
              </a:blipFill>
              <a:ln>
                <a:headEnd type="none" w="med" len="med"/>
                <a:tailEnd type="none" w="med" len="med"/>
              </a:ln>
              <a:extLst/>
            </p:spPr>
            <p:txBody>
              <a:bodyPr/>
              <a:lstStyle/>
              <a:p>
                <a:r>
                  <a:rPr lang="zh-CN" altLang="en-US">
                    <a:noFill/>
                  </a:rPr>
                  <a:t> </a:t>
                </a:r>
              </a:p>
            </p:txBody>
          </p:sp>
        </mc:Fallback>
      </mc:AlternateContent>
      <p:sp>
        <p:nvSpPr>
          <p:cNvPr id="91" name="矩形 90">
            <a:extLst>
              <a:ext uri="{FF2B5EF4-FFF2-40B4-BE49-F238E27FC236}">
                <a16:creationId xmlns:a16="http://schemas.microsoft.com/office/drawing/2014/main" id="{AA0FE16D-A2F1-4323-9DF4-B59CDFC1553F}"/>
              </a:ext>
            </a:extLst>
          </p:cNvPr>
          <p:cNvSpPr/>
          <p:nvPr/>
        </p:nvSpPr>
        <p:spPr bwMode="auto">
          <a:xfrm>
            <a:off x="9770896" y="4826125"/>
            <a:ext cx="495034" cy="315021"/>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err="1">
                <a:ln>
                  <a:noFill/>
                </a:ln>
                <a:solidFill>
                  <a:schemeClr val="tx1"/>
                </a:solidFill>
                <a:effectLst/>
                <a:latin typeface="+mj-ea"/>
                <a:ea typeface="+mj-ea"/>
              </a:rPr>
              <a:t>i</a:t>
            </a:r>
            <a:endParaRPr kumimoji="0" lang="zh-CN" altLang="en-US" sz="1400" b="0" i="0" u="none" strike="noStrike" cap="none" normalizeH="0" baseline="0" dirty="0">
              <a:ln>
                <a:noFill/>
              </a:ln>
              <a:solidFill>
                <a:schemeClr val="tx1"/>
              </a:solidFill>
              <a:effectLst/>
              <a:latin typeface="+mj-ea"/>
              <a:ea typeface="+mj-ea"/>
            </a:endParaRPr>
          </a:p>
        </p:txBody>
      </p:sp>
      <p:sp>
        <p:nvSpPr>
          <p:cNvPr id="92" name="矩形 91">
            <a:extLst>
              <a:ext uri="{FF2B5EF4-FFF2-40B4-BE49-F238E27FC236}">
                <a16:creationId xmlns:a16="http://schemas.microsoft.com/office/drawing/2014/main" id="{9E7D6C40-4A96-4284-8E44-9D7ED6190792}"/>
              </a:ext>
            </a:extLst>
          </p:cNvPr>
          <p:cNvSpPr/>
          <p:nvPr/>
        </p:nvSpPr>
        <p:spPr bwMode="auto">
          <a:xfrm>
            <a:off x="9770896" y="3818256"/>
            <a:ext cx="495034" cy="315021"/>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altLang="zh-CN" sz="1400" dirty="0">
                <a:solidFill>
                  <a:schemeClr val="tx1"/>
                </a:solidFill>
                <a:latin typeface="+mj-ea"/>
                <a:ea typeface="+mj-ea"/>
              </a:rPr>
              <a:t>i+2</a:t>
            </a:r>
            <a:endParaRPr kumimoji="0" lang="zh-CN" altLang="en-US" sz="1400" b="0" i="0" u="none" strike="noStrike" cap="none" normalizeH="0" baseline="0" dirty="0">
              <a:ln>
                <a:noFill/>
              </a:ln>
              <a:solidFill>
                <a:schemeClr val="tx1"/>
              </a:solidFill>
              <a:effectLst/>
              <a:latin typeface="+mj-ea"/>
              <a:ea typeface="+mj-ea"/>
            </a:endParaRPr>
          </a:p>
        </p:txBody>
      </p:sp>
      <p:sp>
        <p:nvSpPr>
          <p:cNvPr id="93" name="矩形 92">
            <a:extLst>
              <a:ext uri="{FF2B5EF4-FFF2-40B4-BE49-F238E27FC236}">
                <a16:creationId xmlns:a16="http://schemas.microsoft.com/office/drawing/2014/main" id="{0029B146-38BD-422C-ACD0-FEFB174ABBC8}"/>
              </a:ext>
            </a:extLst>
          </p:cNvPr>
          <p:cNvSpPr/>
          <p:nvPr/>
        </p:nvSpPr>
        <p:spPr bwMode="auto">
          <a:xfrm>
            <a:off x="9782276" y="5454135"/>
            <a:ext cx="495034" cy="315021"/>
          </a:xfrm>
          <a:prstGeom prst="rect">
            <a:avLst/>
          </a:prstGeom>
          <a:solidFill>
            <a:schemeClr val="accent3">
              <a:lumMod val="85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mj-ea"/>
                <a:ea typeface="+mj-ea"/>
              </a:rPr>
              <a:t>i-1</a:t>
            </a:r>
            <a:endParaRPr kumimoji="0" lang="zh-CN" altLang="en-US" sz="1400" b="0" i="0" u="none" strike="noStrike" cap="none" normalizeH="0" baseline="0" dirty="0">
              <a:ln>
                <a:noFill/>
              </a:ln>
              <a:solidFill>
                <a:schemeClr val="tx1"/>
              </a:solidFill>
              <a:effectLst/>
              <a:latin typeface="+mj-ea"/>
              <a:ea typeface="+mj-ea"/>
            </a:endParaRPr>
          </a:p>
        </p:txBody>
      </p:sp>
      <p:cxnSp>
        <p:nvCxnSpPr>
          <p:cNvPr id="94" name="直接连接符 93">
            <a:extLst>
              <a:ext uri="{FF2B5EF4-FFF2-40B4-BE49-F238E27FC236}">
                <a16:creationId xmlns:a16="http://schemas.microsoft.com/office/drawing/2014/main" id="{27824B01-0373-4D36-B352-179D986298C9}"/>
              </a:ext>
            </a:extLst>
          </p:cNvPr>
          <p:cNvCxnSpPr>
            <a:stCxn id="83" idx="3"/>
            <a:endCxn id="89" idx="1"/>
          </p:cNvCxnSpPr>
          <p:nvPr/>
        </p:nvCxnSpPr>
        <p:spPr bwMode="auto">
          <a:xfrm flipV="1">
            <a:off x="9032661" y="3239417"/>
            <a:ext cx="738235" cy="2417232"/>
          </a:xfrm>
          <a:prstGeom prst="line">
            <a:avLst/>
          </a:prstGeom>
          <a:solidFill>
            <a:schemeClr val="accent1"/>
          </a:solidFill>
          <a:ln w="9525" cap="flat" cmpd="sng" algn="ctr">
            <a:solidFill>
              <a:schemeClr val="tx1"/>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直接连接符 94">
            <a:extLst>
              <a:ext uri="{FF2B5EF4-FFF2-40B4-BE49-F238E27FC236}">
                <a16:creationId xmlns:a16="http://schemas.microsoft.com/office/drawing/2014/main" id="{74C0C0E8-AF4A-45B1-A566-21C5DA9F2E01}"/>
              </a:ext>
            </a:extLst>
          </p:cNvPr>
          <p:cNvCxnSpPr>
            <a:stCxn id="84" idx="3"/>
            <a:endCxn id="90" idx="1"/>
          </p:cNvCxnSpPr>
          <p:nvPr/>
        </p:nvCxnSpPr>
        <p:spPr bwMode="auto">
          <a:xfrm flipV="1">
            <a:off x="9050848" y="4477705"/>
            <a:ext cx="720048" cy="1628974"/>
          </a:xfrm>
          <a:prstGeom prst="line">
            <a:avLst/>
          </a:prstGeom>
          <a:solidFill>
            <a:schemeClr val="accent1"/>
          </a:solidFill>
          <a:ln w="9525" cap="flat" cmpd="sng" algn="ctr">
            <a:solidFill>
              <a:schemeClr val="tx1"/>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直接连接符 95">
            <a:extLst>
              <a:ext uri="{FF2B5EF4-FFF2-40B4-BE49-F238E27FC236}">
                <a16:creationId xmlns:a16="http://schemas.microsoft.com/office/drawing/2014/main" id="{3295F4D6-5DA4-44B6-BCB9-B8153C681FF5}"/>
              </a:ext>
            </a:extLst>
          </p:cNvPr>
          <p:cNvCxnSpPr>
            <a:stCxn id="85" idx="3"/>
            <a:endCxn id="93" idx="1"/>
          </p:cNvCxnSpPr>
          <p:nvPr/>
        </p:nvCxnSpPr>
        <p:spPr bwMode="auto">
          <a:xfrm flipV="1">
            <a:off x="9050848" y="5611646"/>
            <a:ext cx="731428" cy="990066"/>
          </a:xfrm>
          <a:prstGeom prst="line">
            <a:avLst/>
          </a:prstGeom>
          <a:solidFill>
            <a:schemeClr val="accent1"/>
          </a:solidFill>
          <a:ln w="9525" cap="flat" cmpd="sng" algn="ctr">
            <a:solidFill>
              <a:schemeClr val="tx1"/>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860F0B43-4B27-4EE9-BAAE-7209C4DA6EAA}"/>
                  </a:ext>
                </a:extLst>
              </p:cNvPr>
              <p:cNvSpPr/>
              <p:nvPr/>
            </p:nvSpPr>
            <p:spPr>
              <a:xfrm>
                <a:off x="10325220" y="2614940"/>
                <a:ext cx="1704826" cy="29187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𝑝𝑑𝑐𝑣𝑟</m:t>
                          </m:r>
                        </m:e>
                        <m:sub>
                          <m:r>
                            <a:rPr lang="en-US" altLang="zh-CN" sz="1200" b="0" i="1" smtClean="0">
                              <a:latin typeface="Cambria Math" panose="02040503050406030204" pitchFamily="18" charset="0"/>
                            </a:rPr>
                            <m:t>𝑗</m:t>
                          </m:r>
                        </m:sub>
                      </m:sSub>
                      <m:r>
                        <a:rPr lang="en-US" altLang="zh-CN" sz="1200" b="0" i="1" smtClean="0">
                          <a:latin typeface="Cambria Math" panose="02040503050406030204" pitchFamily="18" charset="0"/>
                        </a:rPr>
                        <m:t>=</m:t>
                      </m:r>
                      <m:r>
                        <a:rPr lang="en-US" altLang="zh-CN" sz="1200" i="1">
                          <a:latin typeface="Cambria Math" panose="02040503050406030204" pitchFamily="18" charset="0"/>
                        </a:rPr>
                        <m:t>𝑡𝑎𝑟𝑔𝑒𝑡</m:t>
                      </m:r>
                      <m:r>
                        <a:rPr lang="en-US" altLang="zh-CN" sz="1200" i="1">
                          <a:latin typeface="Cambria Math" panose="02040503050406030204" pitchFamily="18" charset="0"/>
                        </a:rPr>
                        <m:t>_</m:t>
                      </m:r>
                      <m:r>
                        <a:rPr lang="en-US" altLang="zh-CN" sz="1200" i="1">
                          <a:latin typeface="Cambria Math" panose="02040503050406030204" pitchFamily="18" charset="0"/>
                        </a:rPr>
                        <m:t>𝑑𝑐𝑣𝑟</m:t>
                      </m:r>
                    </m:oMath>
                  </m:oMathPara>
                </a14:m>
                <a:endParaRPr lang="zh-CN" altLang="en-US" sz="1200" dirty="0"/>
              </a:p>
            </p:txBody>
          </p:sp>
        </mc:Choice>
        <mc:Fallback xmlns="">
          <p:sp>
            <p:nvSpPr>
              <p:cNvPr id="97" name="矩形 96">
                <a:extLst>
                  <a:ext uri="{FF2B5EF4-FFF2-40B4-BE49-F238E27FC236}">
                    <a16:creationId xmlns:a16="http://schemas.microsoft.com/office/drawing/2014/main" id="{860F0B43-4B27-4EE9-BAAE-7209C4DA6EAA}"/>
                  </a:ext>
                </a:extLst>
              </p:cNvPr>
              <p:cNvSpPr>
                <a:spLocks noRot="1" noChangeAspect="1" noMove="1" noResize="1" noEditPoints="1" noAdjustHandles="1" noChangeArrowheads="1" noChangeShapeType="1" noTextEdit="1"/>
              </p:cNvSpPr>
              <p:nvPr/>
            </p:nvSpPr>
            <p:spPr>
              <a:xfrm>
                <a:off x="10325220" y="2614940"/>
                <a:ext cx="1704826" cy="291875"/>
              </a:xfrm>
              <a:prstGeom prst="rect">
                <a:avLst/>
              </a:prstGeom>
              <a:blipFill>
                <a:blip r:embed="rId11"/>
                <a:stretch>
                  <a:fillRect b="-20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矩形 97">
                <a:extLst>
                  <a:ext uri="{FF2B5EF4-FFF2-40B4-BE49-F238E27FC236}">
                    <a16:creationId xmlns:a16="http://schemas.microsoft.com/office/drawing/2014/main" id="{F58906DF-3C62-461F-B178-A43F66791C41}"/>
                  </a:ext>
                </a:extLst>
              </p:cNvPr>
              <p:cNvSpPr/>
              <p:nvPr/>
            </p:nvSpPr>
            <p:spPr>
              <a:xfrm>
                <a:off x="10314062" y="4871255"/>
                <a:ext cx="1763368" cy="27699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b="0" i="1" dirty="0" smtClean="0">
                              <a:latin typeface="Cambria Math" panose="02040503050406030204" pitchFamily="18" charset="0"/>
                            </a:rPr>
                          </m:ctrlPr>
                        </m:sSubPr>
                        <m:e>
                          <m:r>
                            <a:rPr lang="en-US" altLang="zh-CN" sz="1200" b="0" i="1" dirty="0" smtClean="0">
                              <a:latin typeface="Cambria Math" panose="02040503050406030204" pitchFamily="18" charset="0"/>
                            </a:rPr>
                            <m:t>𝐷𝐶𝑉𝑅</m:t>
                          </m:r>
                        </m:e>
                        <m:sub>
                          <m:r>
                            <a:rPr lang="en-US" altLang="zh-CN" sz="1200" b="0" i="1" dirty="0" smtClean="0">
                              <a:latin typeface="Cambria Math" panose="02040503050406030204" pitchFamily="18" charset="0"/>
                            </a:rPr>
                            <m:t>𝑖</m:t>
                          </m:r>
                        </m:sub>
                      </m:sSub>
                      <m:r>
                        <a:rPr lang="en-US" altLang="zh-CN" sz="1200" i="1">
                          <a:latin typeface="Cambria Math" panose="02040503050406030204" pitchFamily="18" charset="0"/>
                        </a:rPr>
                        <m:t>≥</m:t>
                      </m:r>
                      <m:r>
                        <a:rPr lang="en-US" altLang="zh-CN" sz="1200" i="1">
                          <a:latin typeface="Cambria Math" panose="02040503050406030204" pitchFamily="18" charset="0"/>
                        </a:rPr>
                        <m:t>𝑡𝑎𝑟𝑔𝑒𝑡</m:t>
                      </m:r>
                      <m:r>
                        <a:rPr lang="en-US" altLang="zh-CN" sz="1200" i="1">
                          <a:latin typeface="Cambria Math" panose="02040503050406030204" pitchFamily="18" charset="0"/>
                        </a:rPr>
                        <m:t>_</m:t>
                      </m:r>
                      <m:r>
                        <a:rPr lang="en-US" altLang="zh-CN" sz="1200" i="1">
                          <a:latin typeface="Cambria Math" panose="02040503050406030204" pitchFamily="18" charset="0"/>
                        </a:rPr>
                        <m:t>𝑑𝑐𝑣𝑟</m:t>
                      </m:r>
                    </m:oMath>
                  </m:oMathPara>
                </a14:m>
                <a:endParaRPr lang="zh-CN" altLang="en-US" sz="1200" dirty="0"/>
              </a:p>
            </p:txBody>
          </p:sp>
        </mc:Choice>
        <mc:Fallback xmlns="">
          <p:sp>
            <p:nvSpPr>
              <p:cNvPr id="98" name="矩形 97">
                <a:extLst>
                  <a:ext uri="{FF2B5EF4-FFF2-40B4-BE49-F238E27FC236}">
                    <a16:creationId xmlns:a16="http://schemas.microsoft.com/office/drawing/2014/main" id="{F58906DF-3C62-461F-B178-A43F66791C41}"/>
                  </a:ext>
                </a:extLst>
              </p:cNvPr>
              <p:cNvSpPr>
                <a:spLocks noRot="1" noChangeAspect="1" noMove="1" noResize="1" noEditPoints="1" noAdjustHandles="1" noChangeArrowheads="1" noChangeShapeType="1" noTextEdit="1"/>
              </p:cNvSpPr>
              <p:nvPr/>
            </p:nvSpPr>
            <p:spPr>
              <a:xfrm>
                <a:off x="10314062" y="4871255"/>
                <a:ext cx="1763368" cy="276999"/>
              </a:xfrm>
              <a:prstGeom prst="rect">
                <a:avLst/>
              </a:prstGeom>
              <a:blipFill>
                <a:blip r:embed="rId12"/>
                <a:stretch>
                  <a:fillRect b="-2174"/>
                </a:stretch>
              </a:blipFill>
            </p:spPr>
            <p:txBody>
              <a:bodyPr/>
              <a:lstStyle/>
              <a:p>
                <a:r>
                  <a:rPr lang="zh-CN" altLang="en-US">
                    <a:noFill/>
                  </a:rPr>
                  <a:t> </a:t>
                </a:r>
              </a:p>
            </p:txBody>
          </p:sp>
        </mc:Fallback>
      </mc:AlternateContent>
      <p:cxnSp>
        <p:nvCxnSpPr>
          <p:cNvPr id="99" name="直接箭头连接符 98">
            <a:extLst>
              <a:ext uri="{FF2B5EF4-FFF2-40B4-BE49-F238E27FC236}">
                <a16:creationId xmlns:a16="http://schemas.microsoft.com/office/drawing/2014/main" id="{36B80C33-9BB6-4198-8E4B-9A306AEABA66}"/>
              </a:ext>
            </a:extLst>
          </p:cNvPr>
          <p:cNvCxnSpPr/>
          <p:nvPr/>
        </p:nvCxnSpPr>
        <p:spPr bwMode="auto">
          <a:xfrm flipV="1">
            <a:off x="6947088" y="1223853"/>
            <a:ext cx="0" cy="544536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5543C2C6-85D7-49B4-933B-4468B448D3FA}"/>
                  </a:ext>
                </a:extLst>
              </p:cNvPr>
              <p:cNvSpPr/>
              <p:nvPr/>
            </p:nvSpPr>
            <p:spPr>
              <a:xfrm>
                <a:off x="6399820" y="4267486"/>
                <a:ext cx="711220" cy="246330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zh-CN" altLang="en-US" sz="1400" i="0">
                          <a:latin typeface="Cambria Math" panose="02040503050406030204" pitchFamily="18" charset="0"/>
                          <a:ea typeface="+mj-ea"/>
                        </a:rPr>
                        <m:t>激</m:t>
                      </m:r>
                    </m:oMath>
                  </m:oMathPara>
                </a14:m>
                <a:endParaRPr lang="en-US" altLang="zh-CN" sz="1400" dirty="0">
                  <a:latin typeface="+mj-ea"/>
                  <a:ea typeface="+mj-ea"/>
                </a:endParaRPr>
              </a:p>
              <a:p>
                <a:pPr algn="ctr"/>
                <a:r>
                  <a:rPr lang="zh-CN" altLang="en-US" sz="1400" dirty="0">
                    <a:latin typeface="+mj-ea"/>
                    <a:ea typeface="+mj-ea"/>
                  </a:rPr>
                  <a:t>活</a:t>
                </a:r>
                <a:endParaRPr lang="en-US" altLang="zh-CN" sz="1400" dirty="0">
                  <a:latin typeface="+mj-ea"/>
                  <a:ea typeface="+mj-ea"/>
                </a:endParaRPr>
              </a:p>
              <a:p>
                <a:pPr algn="ctr"/>
                <a:r>
                  <a:rPr lang="zh-CN" altLang="en-US" sz="1400" dirty="0">
                    <a:latin typeface="+mj-ea"/>
                    <a:ea typeface="+mj-ea"/>
                  </a:rPr>
                  <a:t>样</a:t>
                </a:r>
                <a:endParaRPr lang="en-US" altLang="zh-CN" sz="1400" dirty="0">
                  <a:latin typeface="+mj-ea"/>
                  <a:ea typeface="+mj-ea"/>
                </a:endParaRPr>
              </a:p>
              <a:p>
                <a:pPr algn="ctr"/>
                <a:r>
                  <a:rPr lang="zh-CN" altLang="en-US" sz="1400" dirty="0">
                    <a:latin typeface="+mj-ea"/>
                    <a:ea typeface="+mj-ea"/>
                  </a:rPr>
                  <a:t>本</a:t>
                </a:r>
                <a:endParaRPr lang="en-US" altLang="zh-CN" sz="1400" dirty="0">
                  <a:latin typeface="+mj-ea"/>
                  <a:ea typeface="+mj-ea"/>
                </a:endParaRPr>
              </a:p>
              <a:p>
                <a:pPr algn="ctr"/>
                <a:r>
                  <a:rPr lang="zh-CN" altLang="en-US" sz="1400" dirty="0">
                    <a:latin typeface="+mj-ea"/>
                    <a:ea typeface="+mj-ea"/>
                  </a:rPr>
                  <a:t>按</a:t>
                </a:r>
                <a:endParaRPr lang="en-US" altLang="zh-CN" sz="1400" dirty="0">
                  <a:latin typeface="+mj-ea"/>
                  <a:ea typeface="+mj-ea"/>
                </a:endParaRPr>
              </a:p>
              <a:p>
                <a:pPr algn="ctr"/>
                <a:r>
                  <a:rPr lang="zh-CN" altLang="en-US" sz="1400" dirty="0">
                    <a:latin typeface="+mj-ea"/>
                    <a:ea typeface="+mj-ea"/>
                  </a:rPr>
                  <a:t>照</a:t>
                </a:r>
                <a:endParaRPr lang="en-US" altLang="zh-CN" sz="1400" dirty="0">
                  <a:latin typeface="+mj-ea"/>
                  <a:ea typeface="+mj-ea"/>
                </a:endParaRPr>
              </a:p>
              <a:p>
                <a:pPr algn="ct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ea typeface="+mj-ea"/>
                        </a:rPr>
                        <m:t>𝑝𝑑𝑐𝑣𝑟</m:t>
                      </m:r>
                    </m:oMath>
                  </m:oMathPara>
                </a14:m>
                <a:endParaRPr lang="en-US" altLang="zh-CN" sz="1400" dirty="0">
                  <a:latin typeface="+mj-ea"/>
                  <a:ea typeface="+mj-ea"/>
                </a:endParaRPr>
              </a:p>
              <a:p>
                <a:pPr algn="ctr"/>
                <a:r>
                  <a:rPr lang="zh-CN" altLang="en-US" sz="1400" dirty="0">
                    <a:latin typeface="+mj-ea"/>
                    <a:ea typeface="+mj-ea"/>
                  </a:rPr>
                  <a:t>升</a:t>
                </a:r>
                <a:endParaRPr lang="en-US" altLang="zh-CN" sz="1400" dirty="0">
                  <a:latin typeface="+mj-ea"/>
                  <a:ea typeface="+mj-ea"/>
                </a:endParaRPr>
              </a:p>
              <a:p>
                <a:pPr algn="ctr"/>
                <a:r>
                  <a:rPr lang="zh-CN" altLang="en-US" sz="1400" dirty="0">
                    <a:latin typeface="+mj-ea"/>
                    <a:ea typeface="+mj-ea"/>
                  </a:rPr>
                  <a:t>序</a:t>
                </a:r>
                <a:endParaRPr lang="en-US" altLang="zh-CN" sz="1400" dirty="0">
                  <a:latin typeface="+mj-ea"/>
                  <a:ea typeface="+mj-ea"/>
                </a:endParaRPr>
              </a:p>
              <a:p>
                <a:pPr algn="ctr"/>
                <a:r>
                  <a:rPr lang="zh-CN" altLang="en-US" sz="1400" dirty="0">
                    <a:latin typeface="+mj-ea"/>
                    <a:ea typeface="+mj-ea"/>
                  </a:rPr>
                  <a:t>排</a:t>
                </a:r>
                <a:endParaRPr lang="en-US" altLang="zh-CN" sz="1400" dirty="0">
                  <a:latin typeface="+mj-ea"/>
                  <a:ea typeface="+mj-ea"/>
                </a:endParaRPr>
              </a:p>
              <a:p>
                <a:pPr algn="ctr"/>
                <a:r>
                  <a:rPr lang="zh-CN" altLang="en-US" sz="1400" dirty="0">
                    <a:latin typeface="+mj-ea"/>
                    <a:ea typeface="+mj-ea"/>
                  </a:rPr>
                  <a:t>列</a:t>
                </a:r>
              </a:p>
            </p:txBody>
          </p:sp>
        </mc:Choice>
        <mc:Fallback xmlns="">
          <p:sp>
            <p:nvSpPr>
              <p:cNvPr id="100" name="矩形 99">
                <a:extLst>
                  <a:ext uri="{FF2B5EF4-FFF2-40B4-BE49-F238E27FC236}">
                    <a16:creationId xmlns:a16="http://schemas.microsoft.com/office/drawing/2014/main" id="{5543C2C6-85D7-49B4-933B-4468B448D3FA}"/>
                  </a:ext>
                </a:extLst>
              </p:cNvPr>
              <p:cNvSpPr>
                <a:spLocks noRot="1" noChangeAspect="1" noMove="1" noResize="1" noEditPoints="1" noAdjustHandles="1" noChangeArrowheads="1" noChangeShapeType="1" noTextEdit="1"/>
              </p:cNvSpPr>
              <p:nvPr/>
            </p:nvSpPr>
            <p:spPr>
              <a:xfrm>
                <a:off x="6399820" y="4267486"/>
                <a:ext cx="711220" cy="2463303"/>
              </a:xfrm>
              <a:prstGeom prst="rect">
                <a:avLst/>
              </a:prstGeom>
              <a:blipFill>
                <a:blip r:embed="rId13"/>
                <a:stretch>
                  <a:fillRect b="-17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DB87E6EF-C7EA-4750-8DA2-21E5FE6B4AD3}"/>
                  </a:ext>
                </a:extLst>
              </p:cNvPr>
              <p:cNvSpPr/>
              <p:nvPr/>
            </p:nvSpPr>
            <p:spPr>
              <a:xfrm>
                <a:off x="7494357" y="954426"/>
                <a:ext cx="467051" cy="37824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𝑖</m:t>
                          </m:r>
                        </m:sup>
                      </m:sSup>
                    </m:oMath>
                  </m:oMathPara>
                </a14:m>
                <a:endParaRPr lang="zh-CN" altLang="en-US" dirty="0"/>
              </a:p>
            </p:txBody>
          </p:sp>
        </mc:Choice>
        <mc:Fallback xmlns="">
          <p:sp>
            <p:nvSpPr>
              <p:cNvPr id="101" name="矩形 100">
                <a:extLst>
                  <a:ext uri="{FF2B5EF4-FFF2-40B4-BE49-F238E27FC236}">
                    <a16:creationId xmlns:a16="http://schemas.microsoft.com/office/drawing/2014/main" id="{DB87E6EF-C7EA-4750-8DA2-21E5FE6B4AD3}"/>
                  </a:ext>
                </a:extLst>
              </p:cNvPr>
              <p:cNvSpPr>
                <a:spLocks noRot="1" noChangeAspect="1" noMove="1" noResize="1" noEditPoints="1" noAdjustHandles="1" noChangeArrowheads="1" noChangeShapeType="1" noTextEdit="1"/>
              </p:cNvSpPr>
              <p:nvPr/>
            </p:nvSpPr>
            <p:spPr>
              <a:xfrm>
                <a:off x="7494357" y="954426"/>
                <a:ext cx="467051" cy="37824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ABDEC2B8-7980-4D8A-955B-E0D6A58A64AA}"/>
                  </a:ext>
                </a:extLst>
              </p:cNvPr>
              <p:cNvSpPr/>
              <p:nvPr/>
            </p:nvSpPr>
            <p:spPr>
              <a:xfrm>
                <a:off x="8581498" y="958319"/>
                <a:ext cx="40729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𝐵</m:t>
                      </m:r>
                    </m:oMath>
                  </m:oMathPara>
                </a14:m>
                <a:endParaRPr lang="zh-CN" altLang="en-US" dirty="0"/>
              </a:p>
            </p:txBody>
          </p:sp>
        </mc:Choice>
        <mc:Fallback xmlns="">
          <p:sp>
            <p:nvSpPr>
              <p:cNvPr id="102" name="矩形 101">
                <a:extLst>
                  <a:ext uri="{FF2B5EF4-FFF2-40B4-BE49-F238E27FC236}">
                    <a16:creationId xmlns:a16="http://schemas.microsoft.com/office/drawing/2014/main" id="{ABDEC2B8-7980-4D8A-955B-E0D6A58A64AA}"/>
                  </a:ext>
                </a:extLst>
              </p:cNvPr>
              <p:cNvSpPr>
                <a:spLocks noRot="1" noChangeAspect="1" noMove="1" noResize="1" noEditPoints="1" noAdjustHandles="1" noChangeArrowheads="1" noChangeShapeType="1" noTextEdit="1"/>
              </p:cNvSpPr>
              <p:nvPr/>
            </p:nvSpPr>
            <p:spPr>
              <a:xfrm>
                <a:off x="8581498" y="958319"/>
                <a:ext cx="407291"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70A0355D-4D00-4157-98FA-230C2D8A9991}"/>
                  </a:ext>
                </a:extLst>
              </p:cNvPr>
              <p:cNvSpPr/>
              <p:nvPr/>
            </p:nvSpPr>
            <p:spPr>
              <a:xfrm>
                <a:off x="9784398" y="958319"/>
                <a:ext cx="49859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𝐵</m:t>
                          </m:r>
                        </m:e>
                        <m:sup>
                          <m:r>
                            <a:rPr lang="zh-CN" altLang="en-US" i="1">
                              <a:latin typeface="Cambria Math" panose="02040503050406030204" pitchFamily="18" charset="0"/>
                            </a:rPr>
                            <m:t>∗</m:t>
                          </m:r>
                        </m:sup>
                      </m:sSup>
                    </m:oMath>
                  </m:oMathPara>
                </a14:m>
                <a:endParaRPr lang="zh-CN" altLang="en-US" dirty="0"/>
              </a:p>
            </p:txBody>
          </p:sp>
        </mc:Choice>
        <mc:Fallback xmlns="">
          <p:sp>
            <p:nvSpPr>
              <p:cNvPr id="103" name="矩形 102">
                <a:extLst>
                  <a:ext uri="{FF2B5EF4-FFF2-40B4-BE49-F238E27FC236}">
                    <a16:creationId xmlns:a16="http://schemas.microsoft.com/office/drawing/2014/main" id="{70A0355D-4D00-4157-98FA-230C2D8A9991}"/>
                  </a:ext>
                </a:extLst>
              </p:cNvPr>
              <p:cNvSpPr>
                <a:spLocks noRot="1" noChangeAspect="1" noMove="1" noResize="1" noEditPoints="1" noAdjustHandles="1" noChangeArrowheads="1" noChangeShapeType="1" noTextEdit="1"/>
              </p:cNvSpPr>
              <p:nvPr/>
            </p:nvSpPr>
            <p:spPr>
              <a:xfrm>
                <a:off x="9784398" y="958319"/>
                <a:ext cx="498598" cy="369332"/>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3390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1FA6A0B4-BD38-419F-86A3-750C1B349F56}"/>
              </a:ext>
            </a:extLst>
          </p:cNvPr>
          <p:cNvGrpSpPr/>
          <p:nvPr/>
        </p:nvGrpSpPr>
        <p:grpSpPr>
          <a:xfrm>
            <a:off x="-1" y="0"/>
            <a:ext cx="12184064" cy="818826"/>
            <a:chOff x="-1" y="0"/>
            <a:chExt cx="12184064" cy="818826"/>
          </a:xfrm>
        </p:grpSpPr>
        <p:sp>
          <p:nvSpPr>
            <p:cNvPr id="23" name="矩形 22">
              <a:extLst>
                <a:ext uri="{FF2B5EF4-FFF2-40B4-BE49-F238E27FC236}">
                  <a16:creationId xmlns:a16="http://schemas.microsoft.com/office/drawing/2014/main" id="{6DD18559-3317-413F-8DEA-50E62B4F822A}"/>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4" name="组合 23">
              <a:extLst>
                <a:ext uri="{FF2B5EF4-FFF2-40B4-BE49-F238E27FC236}">
                  <a16:creationId xmlns:a16="http://schemas.microsoft.com/office/drawing/2014/main" id="{9ADF8EE0-66A2-4426-BF16-6776C84CE042}"/>
                </a:ext>
              </a:extLst>
            </p:cNvPr>
            <p:cNvGrpSpPr/>
            <p:nvPr/>
          </p:nvGrpSpPr>
          <p:grpSpPr>
            <a:xfrm>
              <a:off x="0" y="818826"/>
              <a:ext cx="12167232" cy="0"/>
              <a:chOff x="0" y="683817"/>
              <a:chExt cx="12167232" cy="0"/>
            </a:xfrm>
          </p:grpSpPr>
          <p:cxnSp>
            <p:nvCxnSpPr>
              <p:cNvPr id="25" name="直接连接符 24">
                <a:extLst>
                  <a:ext uri="{FF2B5EF4-FFF2-40B4-BE49-F238E27FC236}">
                    <a16:creationId xmlns:a16="http://schemas.microsoft.com/office/drawing/2014/main" id="{66FACF06-C70E-43E2-A62B-63BF920D3B2B}"/>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F32D15E6-82E3-4226-9297-AACFAE495E31}"/>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AD72D347-0F75-4898-BEC7-98503F244DE1}"/>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0CDFB7BE-3B7E-442C-8B39-B3E82ADBE20C}"/>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C4F2FB6-935A-4940-95A5-510DA9A22DE4}"/>
                  </a:ext>
                </a:extLst>
              </p:cNvPr>
              <p:cNvSpPr txBox="1"/>
              <p:nvPr/>
            </p:nvSpPr>
            <p:spPr>
              <a:xfrm>
                <a:off x="157102" y="162630"/>
                <a:ext cx="11925795" cy="523220"/>
              </a:xfrm>
              <a:prstGeom prst="rect">
                <a:avLst/>
              </a:prstGeom>
              <a:noFill/>
            </p:spPr>
            <p:txBody>
              <a:bodyPr wrap="square" rtlCol="0">
                <a:spAutoFit/>
              </a:bodyPr>
              <a:lstStyle/>
              <a:p>
                <a:r>
                  <a:rPr lang="zh-CN" altLang="en-US" sz="2800" b="1" dirty="0">
                    <a:latin typeface="+mj-ea"/>
                    <a:ea typeface="+mj-ea"/>
                  </a:rPr>
                  <a:t>附录</a:t>
                </a:r>
                <a:r>
                  <a:rPr lang="en-US" altLang="zh-CN" sz="2800" b="1" dirty="0">
                    <a:latin typeface="+mj-ea"/>
                    <a:ea typeface="+mj-ea"/>
                  </a:rPr>
                  <a:t>4</a:t>
                </a:r>
                <a:r>
                  <a:rPr lang="zh-CN" altLang="en-US" sz="2800" b="1" dirty="0">
                    <a:latin typeface="+mj-ea"/>
                    <a:ea typeface="+mj-ea"/>
                  </a:rPr>
                  <a:t>：</a:t>
                </a:r>
                <a14:m>
                  <m:oMath xmlns:m="http://schemas.openxmlformats.org/officeDocument/2006/math">
                    <m:r>
                      <a:rPr lang="en-US" altLang="zh-CN" sz="2800" b="1" i="1" dirty="0" smtClean="0">
                        <a:latin typeface="Cambria Math" panose="02040503050406030204" pitchFamily="18" charset="0"/>
                        <a:ea typeface="+mj-ea"/>
                      </a:rPr>
                      <m:t>𝒙𝒆𝒏𝒅𝒄𝒈</m:t>
                    </m:r>
                  </m:oMath>
                </a14:m>
                <a:r>
                  <a:rPr lang="zh-CN" altLang="en-US" sz="2800" b="1" dirty="0">
                    <a:latin typeface="+mj-ea"/>
                    <a:ea typeface="+mj-ea"/>
                  </a:rPr>
                  <a:t>是</a:t>
                </a:r>
                <a14:m>
                  <m:oMath xmlns:m="http://schemas.openxmlformats.org/officeDocument/2006/math">
                    <m:r>
                      <a:rPr lang="en-US" altLang="zh-CN" sz="2800" b="1" i="1" dirty="0" smtClean="0">
                        <a:latin typeface="Cambria Math" panose="02040503050406030204" pitchFamily="18" charset="0"/>
                        <a:ea typeface="+mj-ea"/>
                      </a:rPr>
                      <m:t>𝒏𝒅𝒄𝒈</m:t>
                    </m:r>
                  </m:oMath>
                </a14:m>
                <a:r>
                  <a:rPr lang="zh-CN" altLang="en-US" sz="2800" b="1" dirty="0">
                    <a:latin typeface="+mj-ea"/>
                    <a:ea typeface="+mj-ea"/>
                  </a:rPr>
                  <a:t>的下界</a:t>
                </a:r>
                <a:r>
                  <a:rPr lang="en-US" altLang="zh-CN" sz="2800" b="1" dirty="0">
                    <a:latin typeface="+mj-ea"/>
                    <a:ea typeface="+mj-ea"/>
                  </a:rPr>
                  <a:t>-</a:t>
                </a:r>
                <a:r>
                  <a:rPr lang="zh-CN" altLang="en-US" sz="2800" b="1" dirty="0">
                    <a:latin typeface="+mj-ea"/>
                    <a:ea typeface="+mj-ea"/>
                  </a:rPr>
                  <a:t>证明</a:t>
                </a:r>
                <a:endParaRPr lang="zh-CN" altLang="en-US" sz="2000" b="1" dirty="0">
                  <a:latin typeface="+mj-ea"/>
                  <a:ea typeface="+mj-ea"/>
                </a:endParaRPr>
              </a:p>
            </p:txBody>
          </p:sp>
        </mc:Choice>
        <mc:Fallback xmlns="">
          <p:sp>
            <p:nvSpPr>
              <p:cNvPr id="29" name="文本框 28">
                <a:extLst>
                  <a:ext uri="{FF2B5EF4-FFF2-40B4-BE49-F238E27FC236}">
                    <a16:creationId xmlns:a16="http://schemas.microsoft.com/office/drawing/2014/main" id="{6C4F2FB6-935A-4940-95A5-510DA9A22DE4}"/>
                  </a:ext>
                </a:extLst>
              </p:cNvPr>
              <p:cNvSpPr txBox="1">
                <a:spLocks noRot="1" noChangeAspect="1" noMove="1" noResize="1" noEditPoints="1" noAdjustHandles="1" noChangeArrowheads="1" noChangeShapeType="1" noTextEdit="1"/>
              </p:cNvSpPr>
              <p:nvPr/>
            </p:nvSpPr>
            <p:spPr>
              <a:xfrm>
                <a:off x="157102" y="162630"/>
                <a:ext cx="11925795" cy="523220"/>
              </a:xfrm>
              <a:prstGeom prst="rect">
                <a:avLst/>
              </a:prstGeom>
              <a:blipFill>
                <a:blip r:embed="rId3"/>
                <a:stretch>
                  <a:fillRect l="-1074" t="-12791" b="-31395"/>
                </a:stretch>
              </a:blipFill>
            </p:spPr>
            <p:txBody>
              <a:bodyPr/>
              <a:lstStyle/>
              <a:p>
                <a:r>
                  <a:rPr lang="zh-CN" altLang="en-US">
                    <a:noFill/>
                  </a:rPr>
                  <a:t> </a:t>
                </a:r>
              </a:p>
            </p:txBody>
          </p:sp>
        </mc:Fallback>
      </mc:AlternateContent>
      <p:sp>
        <p:nvSpPr>
          <p:cNvPr id="2" name="Rectangle 1">
            <a:extLst>
              <a:ext uri="{FF2B5EF4-FFF2-40B4-BE49-F238E27FC236}">
                <a16:creationId xmlns:a16="http://schemas.microsoft.com/office/drawing/2014/main" id="{809E9786-F7F6-4E9B-9919-630211D6DC4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a:ln>
                  <a:noFill/>
                </a:ln>
                <a:solidFill>
                  <a:srgbClr val="1A1A1A"/>
                </a:solidFill>
                <a:effectLst/>
                <a:latin typeface="Arial" panose="020B0604020202020204" pitchFamily="34" charset="0"/>
                <a:ea typeface="Helvetica Neue"/>
              </a:rPr>
              <a:t>2&gt; 证明</a:t>
            </a:r>
            <a:endParaRPr kumimoji="0" lang="zh-CN" altLang="zh-CN"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dirty="0">
                <a:ln>
                  <a:noFill/>
                </a:ln>
                <a:solidFill>
                  <a:schemeClr val="tx1"/>
                </a:solidFill>
                <a:effectLst/>
                <a:latin typeface="Arial" panose="020B0604020202020204" pitchFamily="34" charset="0"/>
              </a:rPr>
              <a:t>  </a:t>
            </a:r>
            <a:r>
              <a:rPr kumimoji="0" lang="zh-CN" altLang="zh-CN" sz="100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r>
              <a:rPr kumimoji="0" lang="zh-CN" altLang="zh-CN" sz="1100" b="0" i="0" u="none" strike="noStrike" cap="none" normalizeH="0" baseline="0" dirty="0">
                <a:ln>
                  <a:noFill/>
                </a:ln>
                <a:solidFill>
                  <a:schemeClr val="tx1"/>
                </a:solidFill>
                <a:effectLst/>
                <a:latin typeface="Arial" panose="020B0604020202020204" pitchFamily="34" charset="0"/>
              </a:rPr>
              <a:t> </a:t>
            </a:r>
            <a:r>
              <a:rPr kumimoji="0" lang="zh-CN" altLang="zh-CN" sz="1100" b="0" i="0" u="none" strike="noStrike" cap="none" normalizeH="0" baseline="0" dirty="0">
                <a:ln>
                  <a:noFill/>
                </a:ln>
                <a:solidFill>
                  <a:srgbClr val="333333"/>
                </a:solidFill>
                <a:effectLst/>
                <a:latin typeface="Arial" panose="020B0604020202020204" pitchFamily="34" charset="0"/>
                <a:ea typeface="Helvetica Neue"/>
              </a:rPr>
              <a:t>：基于x排序的用户列表</a:t>
            </a:r>
            <a:endParaRPr kumimoji="0" lang="zh-CN" altLang="zh-CN"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r>
              <a:rPr kumimoji="0" lang="zh-CN" altLang="zh-CN" sz="148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br>
              <a:rPr kumimoji="0" lang="zh-CN" altLang="zh-CN" sz="1100" b="0" i="0" u="none" strike="noStrike" cap="none" normalizeH="0" baseline="0" dirty="0">
                <a:ln>
                  <a:noFill/>
                </a:ln>
                <a:solidFill>
                  <a:srgbClr val="333333"/>
                </a:solidFill>
                <a:effectLst/>
                <a:latin typeface="Arial" panose="020B0604020202020204" pitchFamily="34" charset="0"/>
                <a:ea typeface="Helvetica Neue"/>
              </a:rPr>
            </a:br>
            <a:endParaRPr kumimoji="0" lang="zh-CN" altLang="zh-CN"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r>
              <a:rPr kumimoji="0" lang="zh-CN" altLang="zh-CN" sz="258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r>
              <a:rPr kumimoji="0" lang="zh-CN" altLang="zh-CN" sz="264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r>
              <a:rPr kumimoji="0" lang="zh-CN" altLang="zh-CN" sz="106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sz="1800" b="0" i="0" u="none" strike="noStrike" cap="none" normalizeH="0" baseline="0" dirty="0">
                <a:ln>
                  <a:noFill/>
                </a:ln>
                <a:solidFill>
                  <a:schemeClr val="tx1"/>
                </a:solidFill>
                <a:effectLst/>
                <a:latin typeface="Arial" panose="020B0604020202020204" pitchFamily="34" charset="0"/>
              </a:rPr>
              <a:t>  </a:t>
            </a:r>
            <a:r>
              <a:rPr kumimoji="0" lang="zh-CN" altLang="zh-CN" sz="286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r>
              <a:rPr kumimoji="0" lang="zh-CN" altLang="zh-CN" sz="117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AutoShape 2" descr="https://docimg4.docs.qq.com/image/EAVTbUPzt2QeeLTUdBe4jg.svg?w=168&amp;h=47">
            <a:extLst>
              <a:ext uri="{FF2B5EF4-FFF2-40B4-BE49-F238E27FC236}">
                <a16:creationId xmlns:a16="http://schemas.microsoft.com/office/drawing/2014/main" id="{920BE9E3-D618-4B8C-8893-9AEE2C5088DE}"/>
              </a:ext>
            </a:extLst>
          </p:cNvPr>
          <p:cNvSpPr>
            <a:spLocks noChangeAspect="1" noChangeArrowheads="1"/>
          </p:cNvSpPr>
          <p:nvPr/>
        </p:nvSpPr>
        <p:spPr bwMode="auto">
          <a:xfrm>
            <a:off x="112713" y="-9921875"/>
            <a:ext cx="1600200" cy="1600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3" descr="https://docimg6.docs.qq.com/image/hHs7HeFhMX5AuVNUELnFjQ.svg?w=19&amp;h=11">
            <a:extLst>
              <a:ext uri="{FF2B5EF4-FFF2-40B4-BE49-F238E27FC236}">
                <a16:creationId xmlns:a16="http://schemas.microsoft.com/office/drawing/2014/main" id="{ED127CBB-2D6F-42C6-B392-24C34CCCB13B}"/>
              </a:ext>
            </a:extLst>
          </p:cNvPr>
          <p:cNvSpPr>
            <a:spLocks noChangeAspect="1" noChangeArrowheads="1"/>
          </p:cNvSpPr>
          <p:nvPr/>
        </p:nvSpPr>
        <p:spPr bwMode="auto">
          <a:xfrm>
            <a:off x="155575" y="-8397875"/>
            <a:ext cx="180975" cy="1809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s://docimg6.docs.qq.com/image/OXjKU_fHHoma1p12GoU-Gg.svg?w=248&amp;h=51">
            <a:extLst>
              <a:ext uri="{FF2B5EF4-FFF2-40B4-BE49-F238E27FC236}">
                <a16:creationId xmlns:a16="http://schemas.microsoft.com/office/drawing/2014/main" id="{095BCA13-3AD1-488E-A8AA-7F382EA02562}"/>
              </a:ext>
            </a:extLst>
          </p:cNvPr>
          <p:cNvSpPr>
            <a:spLocks noChangeAspect="1" noChangeArrowheads="1"/>
          </p:cNvSpPr>
          <p:nvPr/>
        </p:nvSpPr>
        <p:spPr bwMode="auto">
          <a:xfrm>
            <a:off x="155575" y="-8123238"/>
            <a:ext cx="2362200" cy="2362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5" descr="https://docimg3.docs.qq.com/image/W3cEMjbQficZQ2geKzMKgw?w=300&amp;h=150">
            <a:extLst>
              <a:ext uri="{FF2B5EF4-FFF2-40B4-BE49-F238E27FC236}">
                <a16:creationId xmlns:a16="http://schemas.microsoft.com/office/drawing/2014/main" id="{730185A0-483B-4C87-A729-450C04042384}"/>
              </a:ext>
            </a:extLst>
          </p:cNvPr>
          <p:cNvSpPr>
            <a:spLocks noChangeAspect="1" noChangeArrowheads="1"/>
          </p:cNvSpPr>
          <p:nvPr/>
        </p:nvSpPr>
        <p:spPr bwMode="auto">
          <a:xfrm>
            <a:off x="63500" y="-5607050"/>
            <a:ext cx="4095750" cy="4095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https://docimg7.docs.qq.com/image/kRdAcFykNNbPG4MBd8slzQ?w=300&amp;h=150">
            <a:extLst>
              <a:ext uri="{FF2B5EF4-FFF2-40B4-BE49-F238E27FC236}">
                <a16:creationId xmlns:a16="http://schemas.microsoft.com/office/drawing/2014/main" id="{7EA17CBD-8921-4483-A8C1-64D06CD70D36}"/>
              </a:ext>
            </a:extLst>
          </p:cNvPr>
          <p:cNvSpPr>
            <a:spLocks noChangeAspect="1" noChangeArrowheads="1"/>
          </p:cNvSpPr>
          <p:nvPr/>
        </p:nvSpPr>
        <p:spPr bwMode="auto">
          <a:xfrm>
            <a:off x="63500" y="-1674813"/>
            <a:ext cx="4200525" cy="42005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7" descr="https://docimg1.docs.qq.com/image/OiB9w9ZsGt_jAOtvsW2BjQ?w=300&amp;h=150">
            <a:extLst>
              <a:ext uri="{FF2B5EF4-FFF2-40B4-BE49-F238E27FC236}">
                <a16:creationId xmlns:a16="http://schemas.microsoft.com/office/drawing/2014/main" id="{3E61873F-CF01-4A8C-9855-7EE8CE05CCAE}"/>
              </a:ext>
            </a:extLst>
          </p:cNvPr>
          <p:cNvSpPr>
            <a:spLocks noChangeAspect="1" noChangeArrowheads="1"/>
          </p:cNvSpPr>
          <p:nvPr/>
        </p:nvSpPr>
        <p:spPr bwMode="auto">
          <a:xfrm>
            <a:off x="63500" y="2347913"/>
            <a:ext cx="1685925" cy="1685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8" descr="https://docimg9.docs.qq.com/image/kVsDWQhQRpcr4KzttKYWBw?w=300&amp;h=150">
            <a:extLst>
              <a:ext uri="{FF2B5EF4-FFF2-40B4-BE49-F238E27FC236}">
                <a16:creationId xmlns:a16="http://schemas.microsoft.com/office/drawing/2014/main" id="{5C150906-6FC4-4214-B8A9-EEC3AAD3902B}"/>
              </a:ext>
            </a:extLst>
          </p:cNvPr>
          <p:cNvSpPr>
            <a:spLocks noChangeAspect="1" noChangeArrowheads="1"/>
          </p:cNvSpPr>
          <p:nvPr/>
        </p:nvSpPr>
        <p:spPr bwMode="auto">
          <a:xfrm>
            <a:off x="254000" y="3963988"/>
            <a:ext cx="4543425" cy="4543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9" descr="https://docimg10.docs.qq.com/image/CAInHJl-1As8g4pnXVcyHA?w=300&amp;h=150">
            <a:extLst>
              <a:ext uri="{FF2B5EF4-FFF2-40B4-BE49-F238E27FC236}">
                <a16:creationId xmlns:a16="http://schemas.microsoft.com/office/drawing/2014/main" id="{5689944E-1342-4270-8486-6BA6D4F17A32}"/>
              </a:ext>
            </a:extLst>
          </p:cNvPr>
          <p:cNvSpPr>
            <a:spLocks noChangeAspect="1" noChangeArrowheads="1"/>
          </p:cNvSpPr>
          <p:nvPr/>
        </p:nvSpPr>
        <p:spPr bwMode="auto">
          <a:xfrm>
            <a:off x="155575" y="8323263"/>
            <a:ext cx="1857375" cy="18573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1" descr="https://docimg4.docs.qq.com/image/EAVTbUPzt2QeeLTUdBe4jg.svg?w=168&amp;h=47">
            <a:extLst>
              <a:ext uri="{FF2B5EF4-FFF2-40B4-BE49-F238E27FC236}">
                <a16:creationId xmlns:a16="http://schemas.microsoft.com/office/drawing/2014/main" id="{530987C8-3679-4388-A2F9-89DF92170069}"/>
              </a:ext>
            </a:extLst>
          </p:cNvPr>
          <p:cNvSpPr>
            <a:spLocks noChangeAspect="1" noChangeArrowheads="1"/>
          </p:cNvSpPr>
          <p:nvPr/>
        </p:nvSpPr>
        <p:spPr bwMode="auto">
          <a:xfrm>
            <a:off x="5295900" y="2628900"/>
            <a:ext cx="1600200" cy="1600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7" name="图片 16">
            <a:extLst>
              <a:ext uri="{FF2B5EF4-FFF2-40B4-BE49-F238E27FC236}">
                <a16:creationId xmlns:a16="http://schemas.microsoft.com/office/drawing/2014/main" id="{BD71D8C3-F831-470B-BC88-B187197D8723}"/>
              </a:ext>
            </a:extLst>
          </p:cNvPr>
          <p:cNvPicPr>
            <a:picLocks noChangeAspect="1"/>
          </p:cNvPicPr>
          <p:nvPr/>
        </p:nvPicPr>
        <p:blipFill>
          <a:blip r:embed="rId4"/>
          <a:stretch>
            <a:fillRect/>
          </a:stretch>
        </p:blipFill>
        <p:spPr>
          <a:xfrm>
            <a:off x="254000" y="874308"/>
            <a:ext cx="4434704" cy="5940829"/>
          </a:xfrm>
          <a:prstGeom prst="rect">
            <a:avLst/>
          </a:prstGeom>
        </p:spPr>
      </p:pic>
      <p:pic>
        <p:nvPicPr>
          <p:cNvPr id="19" name="图片 18">
            <a:extLst>
              <a:ext uri="{FF2B5EF4-FFF2-40B4-BE49-F238E27FC236}">
                <a16:creationId xmlns:a16="http://schemas.microsoft.com/office/drawing/2014/main" id="{1FFA8814-58E4-4B12-B9EE-E4A2955B68D9}"/>
              </a:ext>
            </a:extLst>
          </p:cNvPr>
          <p:cNvPicPr>
            <a:picLocks noChangeAspect="1"/>
          </p:cNvPicPr>
          <p:nvPr/>
        </p:nvPicPr>
        <p:blipFill>
          <a:blip r:embed="rId5"/>
          <a:stretch>
            <a:fillRect/>
          </a:stretch>
        </p:blipFill>
        <p:spPr>
          <a:xfrm>
            <a:off x="6047232" y="981456"/>
            <a:ext cx="4982270" cy="5544324"/>
          </a:xfrm>
          <a:prstGeom prst="rect">
            <a:avLst/>
          </a:prstGeom>
        </p:spPr>
      </p:pic>
    </p:spTree>
    <p:extLst>
      <p:ext uri="{BB962C8B-B14F-4D97-AF65-F5344CB8AC3E}">
        <p14:creationId xmlns:p14="http://schemas.microsoft.com/office/powerpoint/2010/main" val="2965000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1FA6A0B4-BD38-419F-86A3-750C1B349F56}"/>
              </a:ext>
            </a:extLst>
          </p:cNvPr>
          <p:cNvGrpSpPr/>
          <p:nvPr/>
        </p:nvGrpSpPr>
        <p:grpSpPr>
          <a:xfrm>
            <a:off x="-1" y="0"/>
            <a:ext cx="12184064" cy="818826"/>
            <a:chOff x="-1" y="0"/>
            <a:chExt cx="12184064" cy="818826"/>
          </a:xfrm>
        </p:grpSpPr>
        <p:sp>
          <p:nvSpPr>
            <p:cNvPr id="23" name="矩形 22">
              <a:extLst>
                <a:ext uri="{FF2B5EF4-FFF2-40B4-BE49-F238E27FC236}">
                  <a16:creationId xmlns:a16="http://schemas.microsoft.com/office/drawing/2014/main" id="{6DD18559-3317-413F-8DEA-50E62B4F822A}"/>
                </a:ext>
              </a:extLst>
            </p:cNvPr>
            <p:cNvSpPr/>
            <p:nvPr/>
          </p:nvSpPr>
          <p:spPr bwMode="auto">
            <a:xfrm>
              <a:off x="-1" y="0"/>
              <a:ext cx="12184064" cy="8188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4" name="组合 23">
              <a:extLst>
                <a:ext uri="{FF2B5EF4-FFF2-40B4-BE49-F238E27FC236}">
                  <a16:creationId xmlns:a16="http://schemas.microsoft.com/office/drawing/2014/main" id="{9ADF8EE0-66A2-4426-BF16-6776C84CE042}"/>
                </a:ext>
              </a:extLst>
            </p:cNvPr>
            <p:cNvGrpSpPr/>
            <p:nvPr/>
          </p:nvGrpSpPr>
          <p:grpSpPr>
            <a:xfrm>
              <a:off x="0" y="818826"/>
              <a:ext cx="12167232" cy="0"/>
              <a:chOff x="0" y="683817"/>
              <a:chExt cx="12167232" cy="0"/>
            </a:xfrm>
          </p:grpSpPr>
          <p:cxnSp>
            <p:nvCxnSpPr>
              <p:cNvPr id="25" name="直接连接符 24">
                <a:extLst>
                  <a:ext uri="{FF2B5EF4-FFF2-40B4-BE49-F238E27FC236}">
                    <a16:creationId xmlns:a16="http://schemas.microsoft.com/office/drawing/2014/main" id="{66FACF06-C70E-43E2-A62B-63BF920D3B2B}"/>
                  </a:ext>
                </a:extLst>
              </p:cNvPr>
              <p:cNvCxnSpPr/>
              <p:nvPr/>
            </p:nvCxnSpPr>
            <p:spPr bwMode="auto">
              <a:xfrm>
                <a:off x="0" y="683817"/>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F32D15E6-82E3-4226-9297-AACFAE495E31}"/>
                  </a:ext>
                </a:extLst>
              </p:cNvPr>
              <p:cNvCxnSpPr/>
              <p:nvPr/>
            </p:nvCxnSpPr>
            <p:spPr bwMode="auto">
              <a:xfrm>
                <a:off x="6047232" y="683817"/>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AD72D347-0F75-4898-BEC7-98503F244DE1}"/>
                  </a:ext>
                </a:extLst>
              </p:cNvPr>
              <p:cNvCxnSpPr/>
              <p:nvPr/>
            </p:nvCxnSpPr>
            <p:spPr bwMode="auto">
              <a:xfrm>
                <a:off x="3060000" y="683817"/>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0CDFB7BE-3B7E-442C-8B39-B3E82ADBE20C}"/>
                  </a:ext>
                </a:extLst>
              </p:cNvPr>
              <p:cNvCxnSpPr/>
              <p:nvPr/>
            </p:nvCxnSpPr>
            <p:spPr bwMode="auto">
              <a:xfrm>
                <a:off x="9107232" y="683817"/>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29" name="文本框 28">
            <a:extLst>
              <a:ext uri="{FF2B5EF4-FFF2-40B4-BE49-F238E27FC236}">
                <a16:creationId xmlns:a16="http://schemas.microsoft.com/office/drawing/2014/main" id="{6C4F2FB6-935A-4940-95A5-510DA9A22DE4}"/>
              </a:ext>
            </a:extLst>
          </p:cNvPr>
          <p:cNvSpPr txBox="1"/>
          <p:nvPr/>
        </p:nvSpPr>
        <p:spPr>
          <a:xfrm>
            <a:off x="157102" y="162630"/>
            <a:ext cx="11925795" cy="523220"/>
          </a:xfrm>
          <a:prstGeom prst="rect">
            <a:avLst/>
          </a:prstGeom>
          <a:noFill/>
        </p:spPr>
        <p:txBody>
          <a:bodyPr wrap="square" rtlCol="0">
            <a:spAutoFit/>
          </a:bodyPr>
          <a:lstStyle/>
          <a:p>
            <a:r>
              <a:rPr lang="zh-CN" altLang="en-US" sz="2800" b="1" dirty="0">
                <a:latin typeface="+mj-ea"/>
                <a:ea typeface="+mj-ea"/>
              </a:rPr>
              <a:t>附录</a:t>
            </a:r>
            <a:r>
              <a:rPr lang="en-US" altLang="zh-CN" sz="2800" b="1" dirty="0">
                <a:latin typeface="+mj-ea"/>
                <a:ea typeface="+mj-ea"/>
              </a:rPr>
              <a:t>5</a:t>
            </a:r>
            <a:r>
              <a:rPr lang="zh-CN" altLang="en-US" sz="2800" b="1" dirty="0">
                <a:latin typeface="+mj-ea"/>
                <a:ea typeface="+mj-ea"/>
              </a:rPr>
              <a:t>：系统加强工程架构与使用流程</a:t>
            </a:r>
            <a:endParaRPr lang="zh-CN" altLang="en-US" sz="2000" b="1" dirty="0">
              <a:latin typeface="+mj-ea"/>
              <a:ea typeface="+mj-ea"/>
            </a:endParaRPr>
          </a:p>
        </p:txBody>
      </p:sp>
      <p:pic>
        <p:nvPicPr>
          <p:cNvPr id="3" name="图片 2">
            <a:extLst>
              <a:ext uri="{FF2B5EF4-FFF2-40B4-BE49-F238E27FC236}">
                <a16:creationId xmlns:a16="http://schemas.microsoft.com/office/drawing/2014/main" id="{5308E19C-F213-4141-ABA7-4BF439507DF4}"/>
              </a:ext>
            </a:extLst>
          </p:cNvPr>
          <p:cNvPicPr>
            <a:picLocks noChangeAspect="1"/>
          </p:cNvPicPr>
          <p:nvPr/>
        </p:nvPicPr>
        <p:blipFill>
          <a:blip r:embed="rId3"/>
          <a:stretch>
            <a:fillRect/>
          </a:stretch>
        </p:blipFill>
        <p:spPr>
          <a:xfrm>
            <a:off x="17406" y="1234345"/>
            <a:ext cx="6120000" cy="5235905"/>
          </a:xfrm>
          <a:prstGeom prst="rect">
            <a:avLst/>
          </a:prstGeom>
        </p:spPr>
      </p:pic>
      <p:sp>
        <p:nvSpPr>
          <p:cNvPr id="7" name="文本框 6">
            <a:extLst>
              <a:ext uri="{FF2B5EF4-FFF2-40B4-BE49-F238E27FC236}">
                <a16:creationId xmlns:a16="http://schemas.microsoft.com/office/drawing/2014/main" id="{6090E18F-46F1-4FAD-873D-B0E0B8116DF5}"/>
              </a:ext>
            </a:extLst>
          </p:cNvPr>
          <p:cNvSpPr txBox="1"/>
          <p:nvPr/>
        </p:nvSpPr>
        <p:spPr>
          <a:xfrm>
            <a:off x="108556" y="896763"/>
            <a:ext cx="3197450"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latin typeface="+mj-ea"/>
                <a:ea typeface="+mj-ea"/>
              </a:rPr>
              <a:t>工程架构</a:t>
            </a:r>
          </a:p>
        </p:txBody>
      </p:sp>
      <p:sp>
        <p:nvSpPr>
          <p:cNvPr id="2" name="文本框 1">
            <a:extLst>
              <a:ext uri="{FF2B5EF4-FFF2-40B4-BE49-F238E27FC236}">
                <a16:creationId xmlns:a16="http://schemas.microsoft.com/office/drawing/2014/main" id="{BA633F35-BA74-42AA-929C-6BC1B0778C69}"/>
              </a:ext>
            </a:extLst>
          </p:cNvPr>
          <p:cNvSpPr txBox="1"/>
          <p:nvPr/>
        </p:nvSpPr>
        <p:spPr>
          <a:xfrm>
            <a:off x="6047232" y="1435100"/>
            <a:ext cx="6035665" cy="4770537"/>
          </a:xfrm>
          <a:prstGeom prst="rect">
            <a:avLst/>
          </a:prstGeom>
          <a:noFill/>
        </p:spPr>
        <p:txBody>
          <a:bodyPr wrap="square" rtlCol="0">
            <a:spAutoFit/>
          </a:bodyPr>
          <a:lstStyle/>
          <a:p>
            <a:r>
              <a:rPr lang="zh-CN" altLang="en-US" sz="1600" dirty="0">
                <a:latin typeface="+mj-ea"/>
                <a:ea typeface="+mj-ea"/>
              </a:rPr>
              <a:t>加强模式工程主要包括自动化</a:t>
            </a:r>
            <a:r>
              <a:rPr lang="en-US" altLang="zh-CN" sz="1600" dirty="0">
                <a:latin typeface="+mj-ea"/>
                <a:ea typeface="+mj-ea"/>
              </a:rPr>
              <a:t>pipeline</a:t>
            </a:r>
            <a:r>
              <a:rPr lang="zh-CN" altLang="en-US" sz="1600" dirty="0">
                <a:latin typeface="+mj-ea"/>
                <a:ea typeface="+mj-ea"/>
              </a:rPr>
              <a:t>生产加强因子、</a:t>
            </a:r>
            <a:r>
              <a:rPr lang="en-US" altLang="zh-CN" sz="1600" dirty="0">
                <a:latin typeface="+mj-ea"/>
                <a:ea typeface="+mj-ea"/>
              </a:rPr>
              <a:t>marvel</a:t>
            </a:r>
            <a:r>
              <a:rPr lang="zh-CN" altLang="en-US" sz="1600" dirty="0">
                <a:latin typeface="+mj-ea"/>
                <a:ea typeface="+mj-ea"/>
              </a:rPr>
              <a:t>存储加强因子、以及线上</a:t>
            </a:r>
            <a:r>
              <a:rPr lang="en-US" altLang="zh-CN" sz="1600" dirty="0">
                <a:latin typeface="+mj-ea"/>
                <a:ea typeface="+mj-ea"/>
              </a:rPr>
              <a:t>mixer</a:t>
            </a:r>
            <a:r>
              <a:rPr lang="zh-CN" altLang="en-US" sz="1600" dirty="0">
                <a:latin typeface="+mj-ea"/>
                <a:ea typeface="+mj-ea"/>
              </a:rPr>
              <a:t>，</a:t>
            </a:r>
            <a:r>
              <a:rPr lang="en-US" altLang="zh-CN" sz="1600" dirty="0" err="1">
                <a:latin typeface="+mj-ea"/>
                <a:ea typeface="+mj-ea"/>
              </a:rPr>
              <a:t>rearanking</a:t>
            </a:r>
            <a:r>
              <a:rPr lang="zh-CN" altLang="en-US" sz="1600" dirty="0">
                <a:latin typeface="+mj-ea"/>
                <a:ea typeface="+mj-ea"/>
              </a:rPr>
              <a:t>服务使用加强因子做调价</a:t>
            </a:r>
          </a:p>
          <a:p>
            <a:endParaRPr lang="zh-CN" altLang="en-US" sz="1600" dirty="0">
              <a:latin typeface="+mj-ea"/>
              <a:ea typeface="+mj-ea"/>
            </a:endParaRPr>
          </a:p>
          <a:p>
            <a:pPr marL="285750" indent="-285750">
              <a:buFont typeface="Wingdings" panose="05000000000000000000" pitchFamily="2" charset="2"/>
              <a:buChar char="p"/>
            </a:pPr>
            <a:r>
              <a:rPr lang="zh-CN" altLang="en-US" sz="1600" dirty="0">
                <a:latin typeface="+mj-ea"/>
                <a:ea typeface="+mj-ea"/>
              </a:rPr>
              <a:t>广告主通过</a:t>
            </a:r>
            <a:r>
              <a:rPr lang="en-US" altLang="zh-CN" sz="1600" dirty="0" err="1">
                <a:latin typeface="+mj-ea"/>
                <a:ea typeface="+mj-ea"/>
              </a:rPr>
              <a:t>dmp</a:t>
            </a:r>
            <a:r>
              <a:rPr lang="zh-CN" altLang="en-US" sz="1600" dirty="0">
                <a:latin typeface="+mj-ea"/>
                <a:ea typeface="+mj-ea"/>
              </a:rPr>
              <a:t>平台自动系统加强任务或者离线手动创建任务，写入</a:t>
            </a:r>
            <a:r>
              <a:rPr lang="en-US" altLang="zh-CN" sz="1600" dirty="0" err="1">
                <a:latin typeface="+mj-ea"/>
                <a:ea typeface="+mj-ea"/>
              </a:rPr>
              <a:t>mp</a:t>
            </a:r>
            <a:r>
              <a:rPr lang="zh-CN" altLang="en-US" sz="1600" dirty="0">
                <a:latin typeface="+mj-ea"/>
                <a:ea typeface="+mj-ea"/>
              </a:rPr>
              <a:t>任务表</a:t>
            </a:r>
            <a:r>
              <a:rPr lang="en-US" altLang="zh-CN" sz="1600" dirty="0">
                <a:latin typeface="+mj-ea"/>
                <a:ea typeface="+mj-ea"/>
              </a:rPr>
              <a:t>(</a:t>
            </a:r>
            <a:r>
              <a:rPr lang="en-US" altLang="zh-CN" sz="1600" dirty="0" err="1">
                <a:latin typeface="+mj-ea"/>
                <a:ea typeface="+mj-ea"/>
              </a:rPr>
              <a:t>wxad_adprofile.boost_mode.job_scheduler</a:t>
            </a:r>
            <a:r>
              <a:rPr lang="en-US" altLang="zh-CN" sz="1600" dirty="0">
                <a:latin typeface="+mj-ea"/>
                <a:ea typeface="+mj-ea"/>
              </a:rPr>
              <a:t>)</a:t>
            </a:r>
            <a:endParaRPr lang="zh-CN" altLang="en-US" sz="1600" dirty="0">
              <a:latin typeface="+mj-ea"/>
              <a:ea typeface="+mj-ea"/>
            </a:endParaRPr>
          </a:p>
          <a:p>
            <a:endParaRPr lang="zh-CN" altLang="en-US" sz="1600" dirty="0">
              <a:latin typeface="+mj-ea"/>
              <a:ea typeface="+mj-ea"/>
            </a:endParaRPr>
          </a:p>
          <a:p>
            <a:pPr marL="285750" indent="-285750">
              <a:buFont typeface="Wingdings" panose="05000000000000000000" pitchFamily="2" charset="2"/>
              <a:buChar char="p"/>
            </a:pPr>
            <a:r>
              <a:rPr lang="zh-CN" altLang="en-US" sz="1600" dirty="0">
                <a:latin typeface="+mj-ea"/>
                <a:ea typeface="+mj-ea"/>
              </a:rPr>
              <a:t>自动</a:t>
            </a:r>
            <a:r>
              <a:rPr lang="en-US" altLang="zh-CN" sz="1600" dirty="0">
                <a:latin typeface="+mj-ea"/>
                <a:ea typeface="+mj-ea"/>
              </a:rPr>
              <a:t>pipeline</a:t>
            </a:r>
            <a:r>
              <a:rPr lang="zh-CN" altLang="en-US" sz="1600" dirty="0">
                <a:latin typeface="+mj-ea"/>
                <a:ea typeface="+mj-ea"/>
              </a:rPr>
              <a:t>定时轮训任务表，获取需要执行的任务。根据任务阶段</a:t>
            </a:r>
            <a:r>
              <a:rPr lang="en-US" altLang="zh-CN" sz="1600" dirty="0">
                <a:latin typeface="+mj-ea"/>
                <a:ea typeface="+mj-ea"/>
              </a:rPr>
              <a:t>stage</a:t>
            </a:r>
            <a:r>
              <a:rPr lang="zh-CN" altLang="en-US" sz="1600" dirty="0">
                <a:latin typeface="+mj-ea"/>
                <a:ea typeface="+mj-ea"/>
              </a:rPr>
              <a:t>和状态执行特定的任务。具体的任务有：生成样本、划分训练</a:t>
            </a:r>
            <a:r>
              <a:rPr lang="en-US" altLang="zh-CN" sz="1600" dirty="0">
                <a:latin typeface="+mj-ea"/>
                <a:ea typeface="+mj-ea"/>
              </a:rPr>
              <a:t>/</a:t>
            </a:r>
            <a:r>
              <a:rPr lang="zh-CN" altLang="en-US" sz="1600" dirty="0">
                <a:latin typeface="+mj-ea"/>
                <a:ea typeface="+mj-ea"/>
              </a:rPr>
              <a:t>测试</a:t>
            </a:r>
            <a:r>
              <a:rPr lang="en-US" altLang="zh-CN" sz="1600" dirty="0">
                <a:latin typeface="+mj-ea"/>
                <a:ea typeface="+mj-ea"/>
              </a:rPr>
              <a:t>/</a:t>
            </a:r>
            <a:r>
              <a:rPr lang="zh-CN" altLang="en-US" sz="1600" dirty="0">
                <a:latin typeface="+mj-ea"/>
                <a:ea typeface="+mj-ea"/>
              </a:rPr>
              <a:t>验证集、模型训练、分布式预估</a:t>
            </a:r>
            <a:r>
              <a:rPr lang="en-US" altLang="zh-CN" sz="1600" dirty="0">
                <a:latin typeface="+mj-ea"/>
                <a:ea typeface="+mj-ea"/>
              </a:rPr>
              <a:t>8E</a:t>
            </a:r>
            <a:r>
              <a:rPr lang="zh-CN" altLang="en-US" sz="1600" dirty="0">
                <a:latin typeface="+mj-ea"/>
                <a:ea typeface="+mj-ea"/>
              </a:rPr>
              <a:t>活跃用户的模型分、将模型分映射为加强因子</a:t>
            </a:r>
          </a:p>
          <a:p>
            <a:endParaRPr lang="zh-CN" altLang="en-US" sz="1600" dirty="0">
              <a:latin typeface="+mj-ea"/>
              <a:ea typeface="+mj-ea"/>
            </a:endParaRPr>
          </a:p>
          <a:p>
            <a:pPr marL="285750" indent="-285750">
              <a:buFont typeface="Wingdings" panose="05000000000000000000" pitchFamily="2" charset="2"/>
              <a:buChar char="p"/>
            </a:pPr>
            <a:r>
              <a:rPr lang="zh-CN" altLang="en-US" sz="1600" dirty="0">
                <a:latin typeface="+mj-ea"/>
                <a:ea typeface="+mj-ea"/>
              </a:rPr>
              <a:t>根据效果实时调整模型分到加强因子映射关系</a:t>
            </a:r>
            <a:endParaRPr lang="en-US" altLang="zh-CN" sz="1600" dirty="0">
              <a:latin typeface="+mj-ea"/>
              <a:ea typeface="+mj-ea"/>
            </a:endParaRPr>
          </a:p>
          <a:p>
            <a:endParaRPr lang="en-US" altLang="zh-CN" sz="1600" dirty="0">
              <a:latin typeface="+mj-ea"/>
              <a:ea typeface="+mj-ea"/>
            </a:endParaRPr>
          </a:p>
          <a:p>
            <a:pPr marL="285750" indent="-285750">
              <a:buFont typeface="Wingdings" panose="05000000000000000000" pitchFamily="2" charset="2"/>
              <a:buChar char="p"/>
            </a:pPr>
            <a:r>
              <a:rPr lang="zh-CN" altLang="en-US" sz="1600" dirty="0">
                <a:latin typeface="+mj-ea"/>
                <a:ea typeface="+mj-ea"/>
              </a:rPr>
              <a:t>经过多次迭代，目前线上采用</a:t>
            </a:r>
            <a:r>
              <a:rPr lang="en-US" altLang="zh-CN" sz="1600" dirty="0">
                <a:latin typeface="+mj-ea"/>
                <a:ea typeface="+mj-ea"/>
              </a:rPr>
              <a:t>marvel</a:t>
            </a:r>
            <a:r>
              <a:rPr lang="zh-CN" altLang="en-US" sz="1600" dirty="0">
                <a:latin typeface="+mj-ea"/>
                <a:ea typeface="+mj-ea"/>
              </a:rPr>
              <a:t>存储加强因子，实现小时级增量更新，提高更新效率</a:t>
            </a:r>
          </a:p>
          <a:p>
            <a:endParaRPr lang="zh-CN" altLang="en-US" sz="1600" dirty="0">
              <a:latin typeface="+mj-ea"/>
              <a:ea typeface="+mj-ea"/>
            </a:endParaRPr>
          </a:p>
          <a:p>
            <a:pPr marL="285750" indent="-285750">
              <a:buFont typeface="Wingdings" panose="05000000000000000000" pitchFamily="2" charset="2"/>
              <a:buChar char="p"/>
            </a:pPr>
            <a:r>
              <a:rPr lang="en-US" altLang="zh-CN" sz="1600" dirty="0">
                <a:latin typeface="+mj-ea"/>
                <a:ea typeface="+mj-ea"/>
              </a:rPr>
              <a:t>mixer</a:t>
            </a:r>
            <a:r>
              <a:rPr lang="zh-CN" altLang="en-US" sz="1600" dirty="0">
                <a:latin typeface="+mj-ea"/>
                <a:ea typeface="+mj-ea"/>
              </a:rPr>
              <a:t>服务获取</a:t>
            </a:r>
            <a:r>
              <a:rPr lang="en-US" altLang="zh-CN" sz="1600" dirty="0">
                <a:latin typeface="+mj-ea"/>
                <a:ea typeface="+mj-ea"/>
              </a:rPr>
              <a:t>marvel</a:t>
            </a:r>
            <a:r>
              <a:rPr lang="zh-CN" altLang="en-US" sz="1600" dirty="0">
                <a:latin typeface="+mj-ea"/>
                <a:ea typeface="+mj-ea"/>
              </a:rPr>
              <a:t>中的加强因子，请求</a:t>
            </a:r>
            <a:r>
              <a:rPr lang="en-US" altLang="zh-CN" sz="1600" dirty="0">
                <a:latin typeface="+mj-ea"/>
                <a:ea typeface="+mj-ea"/>
              </a:rPr>
              <a:t>predict</a:t>
            </a:r>
            <a:r>
              <a:rPr lang="zh-CN" altLang="en-US" sz="1600" dirty="0">
                <a:latin typeface="+mj-ea"/>
                <a:ea typeface="+mj-ea"/>
              </a:rPr>
              <a:t>服务，解析获取广告绑定的模型，已经当前用户对应的加强因子</a:t>
            </a:r>
          </a:p>
        </p:txBody>
      </p:sp>
    </p:spTree>
    <p:extLst>
      <p:ext uri="{BB962C8B-B14F-4D97-AF65-F5344CB8AC3E}">
        <p14:creationId xmlns:p14="http://schemas.microsoft.com/office/powerpoint/2010/main" val="1141468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B3CFF46-493F-7C4E-A7EE-83A0B50C1A9A}"/>
              </a:ext>
            </a:extLst>
          </p:cNvPr>
          <p:cNvSpPr txBox="1"/>
          <p:nvPr/>
        </p:nvSpPr>
        <p:spPr>
          <a:xfrm>
            <a:off x="128122" y="261900"/>
            <a:ext cx="11237788" cy="523220"/>
          </a:xfrm>
          <a:prstGeom prst="rect">
            <a:avLst/>
          </a:prstGeom>
          <a:noFill/>
        </p:spPr>
        <p:txBody>
          <a:bodyPr wrap="square" rtlCol="0">
            <a:spAutoFit/>
          </a:bodyPr>
          <a:lstStyle/>
          <a:p>
            <a:r>
              <a:rPr kumimoji="1" lang="zh-CN" altLang="en-US" sz="2800" b="1" dirty="0">
                <a:latin typeface="+mj-ea"/>
                <a:ea typeface="+mj-ea"/>
              </a:rPr>
              <a:t>大纲</a:t>
            </a:r>
            <a:endParaRPr lang="zh-CN" altLang="en-US" sz="2800" b="1" dirty="0">
              <a:latin typeface="+mj-ea"/>
              <a:ea typeface="+mj-ea"/>
            </a:endParaRPr>
          </a:p>
        </p:txBody>
      </p:sp>
      <p:cxnSp>
        <p:nvCxnSpPr>
          <p:cNvPr id="5" name="直接连接符 3">
            <a:extLst>
              <a:ext uri="{FF2B5EF4-FFF2-40B4-BE49-F238E27FC236}">
                <a16:creationId xmlns:a16="http://schemas.microsoft.com/office/drawing/2014/main" id="{0121A6CD-ADA7-BA4E-8A34-F2E4803BA530}"/>
              </a:ext>
            </a:extLst>
          </p:cNvPr>
          <p:cNvCxnSpPr/>
          <p:nvPr/>
        </p:nvCxnSpPr>
        <p:spPr bwMode="auto">
          <a:xfrm>
            <a:off x="0" y="818826"/>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4">
            <a:extLst>
              <a:ext uri="{FF2B5EF4-FFF2-40B4-BE49-F238E27FC236}">
                <a16:creationId xmlns:a16="http://schemas.microsoft.com/office/drawing/2014/main" id="{D9887F68-5299-AE48-9F0A-EBB7C887AE6D}"/>
              </a:ext>
            </a:extLst>
          </p:cNvPr>
          <p:cNvCxnSpPr/>
          <p:nvPr/>
        </p:nvCxnSpPr>
        <p:spPr bwMode="auto">
          <a:xfrm>
            <a:off x="6047232" y="818826"/>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6">
            <a:extLst>
              <a:ext uri="{FF2B5EF4-FFF2-40B4-BE49-F238E27FC236}">
                <a16:creationId xmlns:a16="http://schemas.microsoft.com/office/drawing/2014/main" id="{8CFFB166-9675-5B42-A915-5A6814A82557}"/>
              </a:ext>
            </a:extLst>
          </p:cNvPr>
          <p:cNvCxnSpPr/>
          <p:nvPr/>
        </p:nvCxnSpPr>
        <p:spPr bwMode="auto">
          <a:xfrm>
            <a:off x="9107232" y="818826"/>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5">
            <a:extLst>
              <a:ext uri="{FF2B5EF4-FFF2-40B4-BE49-F238E27FC236}">
                <a16:creationId xmlns:a16="http://schemas.microsoft.com/office/drawing/2014/main" id="{2973C2F1-1723-49EE-B775-ED4E81128A64}"/>
              </a:ext>
            </a:extLst>
          </p:cNvPr>
          <p:cNvCxnSpPr/>
          <p:nvPr/>
        </p:nvCxnSpPr>
        <p:spPr bwMode="auto">
          <a:xfrm>
            <a:off x="3060000" y="818826"/>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4844757-F6E1-4A1A-9578-72B4585980BB}"/>
                  </a:ext>
                </a:extLst>
              </p:cNvPr>
              <p:cNvSpPr txBox="1"/>
              <p:nvPr/>
            </p:nvSpPr>
            <p:spPr>
              <a:xfrm>
                <a:off x="2727342" y="1434257"/>
                <a:ext cx="7249379" cy="4810099"/>
              </a:xfrm>
              <a:prstGeom prst="rect">
                <a:avLst/>
              </a:prstGeom>
              <a:noFill/>
            </p:spPr>
            <p:txBody>
              <a:bodyPr wrap="square" rtlCol="0">
                <a:spAutoFit/>
              </a:bodyPr>
              <a:lstStyle/>
              <a:p>
                <a:pPr marL="342900" indent="-342900">
                  <a:lnSpc>
                    <a:spcPct val="200000"/>
                  </a:lnSpc>
                  <a:buFont typeface="Wingdings" panose="05000000000000000000" pitchFamily="2" charset="2"/>
                  <a:buChar char="p"/>
                </a:pP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𝑃𝑎𝑟𝑡</m:t>
                    </m:r>
                    <m:r>
                      <a:rPr lang="en-US" altLang="zh-CN" sz="2400" b="0" i="1" smtClean="0">
                        <a:latin typeface="Cambria Math" panose="02040503050406030204" pitchFamily="18" charset="0"/>
                        <a:ea typeface="微软雅黑" panose="020B0503020204020204" pitchFamily="34" charset="-122"/>
                      </a:rPr>
                      <m:t> </m:t>
                    </m:r>
                    <m:r>
                      <a:rPr lang="en-US" altLang="zh-CN" sz="2400" b="0" i="1" smtClean="0">
                        <a:latin typeface="Cambria Math" panose="02040503050406030204" pitchFamily="18" charset="0"/>
                        <a:ea typeface="微软雅黑" panose="020B0503020204020204" pitchFamily="34" charset="-122"/>
                      </a:rPr>
                      <m:t>𝐼</m:t>
                    </m:r>
                  </m:oMath>
                </a14:m>
                <a:r>
                  <a:rPr lang="zh-CN" altLang="en-US" sz="2400" dirty="0">
                    <a:latin typeface="微软雅黑" panose="020B0503020204020204" pitchFamily="34" charset="-122"/>
                    <a:ea typeface="微软雅黑" panose="020B0503020204020204" pitchFamily="34" charset="-122"/>
                  </a:rPr>
                  <a:t>：双出价次留策略优化</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项目背景</a:t>
                </a:r>
                <a:endParaRPr lang="en-US" altLang="zh-CN" dirty="0">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14:m>
                  <m:oMath xmlns:m="http://schemas.openxmlformats.org/officeDocument/2006/math">
                    <m:r>
                      <a:rPr lang="en-US" altLang="zh-CN" b="0" i="1" smtClean="0">
                        <a:solidFill>
                          <a:schemeClr val="bg2"/>
                        </a:solidFill>
                        <a:latin typeface="Cambria Math" panose="02040503050406030204" pitchFamily="18" charset="0"/>
                        <a:ea typeface="微软雅黑" panose="020B0503020204020204" pitchFamily="34" charset="-122"/>
                      </a:rPr>
                      <m:t>𝑉</m:t>
                    </m:r>
                    <m:r>
                      <a:rPr lang="en-US" altLang="zh-CN" b="0" i="1" smtClean="0">
                        <a:solidFill>
                          <a:schemeClr val="bg2"/>
                        </a:solidFill>
                        <a:latin typeface="Cambria Math" panose="02040503050406030204" pitchFamily="18" charset="0"/>
                        <a:ea typeface="微软雅黑" panose="020B0503020204020204" pitchFamily="34" charset="-122"/>
                      </a:rPr>
                      <m:t>1</m:t>
                    </m:r>
                    <m:r>
                      <a:rPr lang="zh-CN" altLang="en-US" i="1">
                        <a:solidFill>
                          <a:schemeClr val="bg2"/>
                        </a:solidFill>
                        <a:latin typeface="Cambria Math" panose="02040503050406030204" pitchFamily="18" charset="0"/>
                        <a:ea typeface="微软雅黑" panose="020B0503020204020204" pitchFamily="34" charset="-122"/>
                      </a:rPr>
                      <m:t>版</m:t>
                    </m:r>
                    <m:r>
                      <a:rPr lang="zh-CN" altLang="en-US" i="1" smtClean="0">
                        <a:solidFill>
                          <a:schemeClr val="bg2"/>
                        </a:solidFill>
                        <a:latin typeface="Cambria Math" panose="02040503050406030204" pitchFamily="18" charset="0"/>
                        <a:ea typeface="微软雅黑" panose="020B0503020204020204" pitchFamily="34" charset="-122"/>
                      </a:rPr>
                      <m:t>：</m:t>
                    </m:r>
                  </m:oMath>
                </a14:m>
                <a:r>
                  <a:rPr lang="zh-CN" altLang="en-US" dirty="0">
                    <a:solidFill>
                      <a:schemeClr val="bg2"/>
                    </a:solidFill>
                    <a:latin typeface="微软雅黑" panose="020B0503020204020204" pitchFamily="34" charset="-122"/>
                    <a:ea typeface="微软雅黑" panose="020B0503020204020204" pitchFamily="34" charset="-122"/>
                  </a:rPr>
                  <a:t>通过最优过滤保证考核达标</a:t>
                </a:r>
                <a:endParaRPr lang="en-US" altLang="zh-CN" dirty="0">
                  <a:solidFill>
                    <a:schemeClr val="bg2"/>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14:m>
                  <m:oMath xmlns:m="http://schemas.openxmlformats.org/officeDocument/2006/math">
                    <m:r>
                      <a:rPr lang="en-US" altLang="zh-CN" i="1">
                        <a:solidFill>
                          <a:schemeClr val="bg2"/>
                        </a:solidFill>
                        <a:latin typeface="Cambria Math" panose="02040503050406030204" pitchFamily="18" charset="0"/>
                        <a:ea typeface="微软雅黑" panose="020B0503020204020204" pitchFamily="34" charset="-122"/>
                      </a:rPr>
                      <m:t>𝑉</m:t>
                    </m:r>
                    <m:r>
                      <a:rPr lang="en-US" altLang="zh-CN" b="0" i="1" smtClean="0">
                        <a:solidFill>
                          <a:schemeClr val="bg2"/>
                        </a:solidFill>
                        <a:latin typeface="Cambria Math" panose="02040503050406030204" pitchFamily="18" charset="0"/>
                        <a:ea typeface="微软雅黑" panose="020B0503020204020204" pitchFamily="34" charset="-122"/>
                      </a:rPr>
                      <m:t>2</m:t>
                    </m:r>
                    <m:r>
                      <a:rPr lang="zh-CN" altLang="en-US" i="1">
                        <a:solidFill>
                          <a:schemeClr val="bg2"/>
                        </a:solidFill>
                        <a:latin typeface="Cambria Math" panose="02040503050406030204" pitchFamily="18" charset="0"/>
                        <a:ea typeface="微软雅黑" panose="020B0503020204020204" pitchFamily="34" charset="-122"/>
                      </a:rPr>
                      <m:t>版</m:t>
                    </m:r>
                  </m:oMath>
                </a14:m>
                <a:r>
                  <a:rPr lang="zh-CN" altLang="en-US" dirty="0">
                    <a:solidFill>
                      <a:schemeClr val="bg2"/>
                    </a:solidFill>
                    <a:latin typeface="微软雅黑" panose="020B0503020204020204" pitchFamily="34" charset="-122"/>
                    <a:ea typeface="微软雅黑" panose="020B0503020204020204" pitchFamily="34" charset="-122"/>
                  </a:rPr>
                  <a:t>：调价</a:t>
                </a:r>
                <a:r>
                  <a:rPr lang="en-US" altLang="zh-CN" dirty="0">
                    <a:solidFill>
                      <a:schemeClr val="bg2"/>
                    </a:solidFill>
                    <a:latin typeface="微软雅黑" panose="020B0503020204020204" pitchFamily="34" charset="-122"/>
                    <a:ea typeface="微软雅黑" panose="020B0503020204020204" pitchFamily="34" charset="-122"/>
                  </a:rPr>
                  <a:t>+</a:t>
                </a:r>
                <a:r>
                  <a:rPr lang="zh-CN" altLang="en-US" dirty="0">
                    <a:solidFill>
                      <a:schemeClr val="bg2"/>
                    </a:solidFill>
                    <a:latin typeface="微软雅黑" panose="020B0503020204020204" pitchFamily="34" charset="-122"/>
                    <a:ea typeface="微软雅黑" panose="020B0503020204020204" pitchFamily="34" charset="-122"/>
                  </a:rPr>
                  <a:t>模型预估提升广告消耗与效果</a:t>
                </a:r>
                <a:endParaRPr lang="en-US" altLang="zh-CN" dirty="0">
                  <a:solidFill>
                    <a:schemeClr val="bg2"/>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p"/>
                </a:pPr>
                <a14:m>
                  <m:oMath xmlns:m="http://schemas.openxmlformats.org/officeDocument/2006/math">
                    <m:r>
                      <a:rPr lang="en-US" altLang="zh-CN" sz="2400" i="1">
                        <a:solidFill>
                          <a:schemeClr val="bg2"/>
                        </a:solidFill>
                        <a:latin typeface="Cambria Math" panose="02040503050406030204" pitchFamily="18" charset="0"/>
                        <a:ea typeface="微软雅黑" panose="020B0503020204020204" pitchFamily="34" charset="-122"/>
                      </a:rPr>
                      <m:t>𝑃𝑎𝑟𝑡</m:t>
                    </m:r>
                    <m:r>
                      <a:rPr lang="en-US" altLang="zh-CN" sz="2400" i="1">
                        <a:solidFill>
                          <a:schemeClr val="bg2"/>
                        </a:solidFill>
                        <a:latin typeface="Cambria Math" panose="02040503050406030204" pitchFamily="18" charset="0"/>
                        <a:ea typeface="微软雅黑" panose="020B0503020204020204" pitchFamily="34" charset="-122"/>
                      </a:rPr>
                      <m:t> </m:t>
                    </m:r>
                    <m:r>
                      <a:rPr lang="en-US" altLang="zh-CN" sz="2400" i="1">
                        <a:solidFill>
                          <a:schemeClr val="bg2"/>
                        </a:solidFill>
                        <a:latin typeface="Cambria Math" panose="02040503050406030204" pitchFamily="18" charset="0"/>
                        <a:ea typeface="微软雅黑" panose="020B0503020204020204" pitchFamily="34" charset="-122"/>
                      </a:rPr>
                      <m:t>𝐼𝐼</m:t>
                    </m:r>
                  </m:oMath>
                </a14:m>
                <a:r>
                  <a:rPr lang="zh-CN" altLang="en-US" sz="2400" dirty="0">
                    <a:solidFill>
                      <a:schemeClr val="bg2"/>
                    </a:solidFill>
                    <a:latin typeface="微软雅黑" panose="020B0503020204020204" pitchFamily="34" charset="-122"/>
                    <a:ea typeface="微软雅黑" panose="020B0503020204020204" pitchFamily="34" charset="-122"/>
                  </a:rPr>
                  <a:t>：微信流量位系统加强策略优化</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solidFill>
                      <a:schemeClr val="bg2"/>
                    </a:solidFill>
                    <a:latin typeface="微软雅黑" panose="020B0503020204020204" pitchFamily="34" charset="-122"/>
                    <a:ea typeface="微软雅黑" panose="020B0503020204020204" pitchFamily="34" charset="-122"/>
                  </a:rPr>
                  <a:t>项目背景</a:t>
                </a:r>
                <a:endParaRPr lang="en-US" altLang="zh-CN" dirty="0">
                  <a:solidFill>
                    <a:schemeClr val="bg2"/>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solidFill>
                      <a:schemeClr val="bg2"/>
                    </a:solidFill>
                    <a:latin typeface="微软雅黑" panose="020B0503020204020204" pitchFamily="34" charset="-122"/>
                    <a:ea typeface="微软雅黑" panose="020B0503020204020204" pitchFamily="34" charset="-122"/>
                  </a:rPr>
                  <a:t>基准模型</a:t>
                </a:r>
                <a14:m>
                  <m:oMath xmlns:m="http://schemas.openxmlformats.org/officeDocument/2006/math">
                    <m:r>
                      <a:rPr lang="en-US" altLang="zh-CN" b="0" i="1" smtClean="0">
                        <a:solidFill>
                          <a:schemeClr val="bg2"/>
                        </a:solidFill>
                        <a:latin typeface="Cambria Math" panose="02040503050406030204" pitchFamily="18" charset="0"/>
                        <a:ea typeface="微软雅黑" panose="020B0503020204020204" pitchFamily="34" charset="-122"/>
                      </a:rPr>
                      <m:t>𝑙𝑖𝑔h𝑡𝑔𝑏𝑚</m:t>
                    </m:r>
                    <m:r>
                      <a:rPr lang="en-US" altLang="zh-CN" b="0" i="1" smtClean="0">
                        <a:solidFill>
                          <a:schemeClr val="bg2"/>
                        </a:solidFill>
                        <a:latin typeface="Cambria Math" panose="02040503050406030204" pitchFamily="18" charset="0"/>
                        <a:ea typeface="微软雅黑" panose="020B0503020204020204" pitchFamily="34" charset="-122"/>
                      </a:rPr>
                      <m:t>−</m:t>
                    </m:r>
                    <m:r>
                      <a:rPr lang="en-US" altLang="zh-CN" b="0" i="1" smtClean="0">
                        <a:solidFill>
                          <a:schemeClr val="bg2"/>
                        </a:solidFill>
                        <a:latin typeface="Cambria Math" panose="02040503050406030204" pitchFamily="18" charset="0"/>
                        <a:ea typeface="微软雅黑" panose="020B0503020204020204" pitchFamily="34" charset="-122"/>
                      </a:rPr>
                      <m:t>𝑥𝑒𝑛𝑑𝑐𝑔</m:t>
                    </m:r>
                  </m:oMath>
                </a14:m>
                <a:r>
                  <a:rPr lang="zh-CN" altLang="en-US" dirty="0">
                    <a:solidFill>
                      <a:schemeClr val="bg2"/>
                    </a:solidFill>
                    <a:latin typeface="微软雅黑" panose="020B0503020204020204" pitchFamily="34" charset="-122"/>
                    <a:ea typeface="微软雅黑" panose="020B0503020204020204" pitchFamily="34" charset="-122"/>
                  </a:rPr>
                  <a:t>优化</a:t>
                </a:r>
                <a:endParaRPr lang="en-US" altLang="zh-CN" dirty="0">
                  <a:solidFill>
                    <a:schemeClr val="bg2"/>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solidFill>
                      <a:schemeClr val="bg2"/>
                    </a:solidFill>
                    <a:latin typeface="微软雅黑" panose="020B0503020204020204" pitchFamily="34" charset="-122"/>
                    <a:ea typeface="微软雅黑" panose="020B0503020204020204" pitchFamily="34" charset="-122"/>
                  </a:rPr>
                  <a:t>旁路模型</a:t>
                </a:r>
                <a14:m>
                  <m:oMath xmlns:m="http://schemas.openxmlformats.org/officeDocument/2006/math">
                    <m:r>
                      <a:rPr lang="en-US" altLang="zh-CN" b="0" i="1" smtClean="0">
                        <a:solidFill>
                          <a:schemeClr val="bg2"/>
                        </a:solidFill>
                        <a:latin typeface="Cambria Math" panose="02040503050406030204" pitchFamily="18" charset="0"/>
                        <a:ea typeface="微软雅黑" panose="020B0503020204020204" pitchFamily="34" charset="-122"/>
                      </a:rPr>
                      <m:t>𝐷𝐶𝑁</m:t>
                    </m:r>
                    <m:r>
                      <a:rPr lang="en-US" altLang="zh-CN" b="0" i="1" smtClean="0">
                        <a:solidFill>
                          <a:schemeClr val="bg2"/>
                        </a:solidFill>
                        <a:latin typeface="Cambria Math" panose="02040503050406030204" pitchFamily="18" charset="0"/>
                        <a:ea typeface="微软雅黑" panose="020B0503020204020204" pitchFamily="34" charset="-122"/>
                      </a:rPr>
                      <m:t>−</m:t>
                    </m:r>
                    <m:r>
                      <a:rPr lang="en-US" altLang="zh-CN" b="0" i="1" smtClean="0">
                        <a:solidFill>
                          <a:schemeClr val="bg2"/>
                        </a:solidFill>
                        <a:latin typeface="Cambria Math" panose="02040503050406030204" pitchFamily="18" charset="0"/>
                        <a:ea typeface="微软雅黑" panose="020B0503020204020204" pitchFamily="34" charset="-122"/>
                      </a:rPr>
                      <m:t>𝑀</m:t>
                    </m:r>
                  </m:oMath>
                </a14:m>
                <a:r>
                  <a:rPr lang="zh-CN" altLang="en-US" dirty="0">
                    <a:solidFill>
                      <a:schemeClr val="bg2"/>
                    </a:solidFill>
                    <a:latin typeface="微软雅黑" panose="020B0503020204020204" pitchFamily="34" charset="-122"/>
                    <a:ea typeface="微软雅黑" panose="020B0503020204020204" pitchFamily="34" charset="-122"/>
                  </a:rPr>
                  <a:t>优化</a:t>
                </a:r>
                <a:endParaRPr lang="en-US" altLang="zh-CN" dirty="0">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24844757-F6E1-4A1A-9578-72B4585980BB}"/>
                  </a:ext>
                </a:extLst>
              </p:cNvPr>
              <p:cNvSpPr txBox="1">
                <a:spLocks noRot="1" noChangeAspect="1" noMove="1" noResize="1" noEditPoints="1" noAdjustHandles="1" noChangeArrowheads="1" noChangeShapeType="1" noTextEdit="1"/>
              </p:cNvSpPr>
              <p:nvPr/>
            </p:nvSpPr>
            <p:spPr>
              <a:xfrm>
                <a:off x="2727342" y="1434257"/>
                <a:ext cx="7249379" cy="4810099"/>
              </a:xfrm>
              <a:prstGeom prst="rect">
                <a:avLst/>
              </a:prstGeom>
              <a:blipFill>
                <a:blip r:embed="rId3"/>
                <a:stretch>
                  <a:fillRect l="-1092" b="-11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1802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B3CFF46-493F-7C4E-A7EE-83A0B50C1A9A}"/>
              </a:ext>
            </a:extLst>
          </p:cNvPr>
          <p:cNvSpPr txBox="1"/>
          <p:nvPr/>
        </p:nvSpPr>
        <p:spPr>
          <a:xfrm>
            <a:off x="128122" y="261900"/>
            <a:ext cx="11237788" cy="523220"/>
          </a:xfrm>
          <a:prstGeom prst="rect">
            <a:avLst/>
          </a:prstGeom>
          <a:noFill/>
        </p:spPr>
        <p:txBody>
          <a:bodyPr wrap="square" rtlCol="0">
            <a:spAutoFit/>
          </a:bodyPr>
          <a:lstStyle/>
          <a:p>
            <a:r>
              <a:rPr kumimoji="1" lang="zh-CN" altLang="en-US" sz="2800" b="1" dirty="0">
                <a:latin typeface="+mj-ea"/>
                <a:ea typeface="+mj-ea"/>
              </a:rPr>
              <a:t>项目</a:t>
            </a:r>
            <a:r>
              <a:rPr lang="zh-CN" altLang="en-US" sz="2800" b="1" dirty="0">
                <a:latin typeface="+mj-ea"/>
                <a:ea typeface="+mj-ea"/>
              </a:rPr>
              <a:t>背景：效果广告分行业精细优化，网服行业考虑次留激活率</a:t>
            </a:r>
          </a:p>
        </p:txBody>
      </p:sp>
      <p:cxnSp>
        <p:nvCxnSpPr>
          <p:cNvPr id="5" name="直接连接符 3">
            <a:extLst>
              <a:ext uri="{FF2B5EF4-FFF2-40B4-BE49-F238E27FC236}">
                <a16:creationId xmlns:a16="http://schemas.microsoft.com/office/drawing/2014/main" id="{0121A6CD-ADA7-BA4E-8A34-F2E4803BA530}"/>
              </a:ext>
            </a:extLst>
          </p:cNvPr>
          <p:cNvCxnSpPr/>
          <p:nvPr/>
        </p:nvCxnSpPr>
        <p:spPr bwMode="auto">
          <a:xfrm>
            <a:off x="0" y="818826"/>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4">
            <a:extLst>
              <a:ext uri="{FF2B5EF4-FFF2-40B4-BE49-F238E27FC236}">
                <a16:creationId xmlns:a16="http://schemas.microsoft.com/office/drawing/2014/main" id="{D9887F68-5299-AE48-9F0A-EBB7C887AE6D}"/>
              </a:ext>
            </a:extLst>
          </p:cNvPr>
          <p:cNvCxnSpPr/>
          <p:nvPr/>
        </p:nvCxnSpPr>
        <p:spPr bwMode="auto">
          <a:xfrm>
            <a:off x="6047232" y="818826"/>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6">
            <a:extLst>
              <a:ext uri="{FF2B5EF4-FFF2-40B4-BE49-F238E27FC236}">
                <a16:creationId xmlns:a16="http://schemas.microsoft.com/office/drawing/2014/main" id="{8CFFB166-9675-5B42-A915-5A6814A82557}"/>
              </a:ext>
            </a:extLst>
          </p:cNvPr>
          <p:cNvCxnSpPr/>
          <p:nvPr/>
        </p:nvCxnSpPr>
        <p:spPr bwMode="auto">
          <a:xfrm>
            <a:off x="9107232" y="818826"/>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a:extLst>
              <a:ext uri="{FF2B5EF4-FFF2-40B4-BE49-F238E27FC236}">
                <a16:creationId xmlns:a16="http://schemas.microsoft.com/office/drawing/2014/main" id="{46F4B972-9B41-45CC-B6CA-78464B08CB9B}"/>
              </a:ext>
            </a:extLst>
          </p:cNvPr>
          <p:cNvSpPr txBox="1"/>
          <p:nvPr/>
        </p:nvSpPr>
        <p:spPr>
          <a:xfrm>
            <a:off x="742272" y="924454"/>
            <a:ext cx="2743200" cy="369332"/>
          </a:xfrm>
          <a:prstGeom prst="rect">
            <a:avLst/>
          </a:prstGeom>
          <a:noFill/>
        </p:spPr>
        <p:txBody>
          <a:bodyPr wrap="square" rtlCol="0">
            <a:spAutoFit/>
          </a:bodyPr>
          <a:lstStyle/>
          <a:p>
            <a:pPr algn="ctr"/>
            <a:r>
              <a:rPr lang="zh-CN" altLang="en-US" b="1" dirty="0">
                <a:solidFill>
                  <a:schemeClr val="tx1">
                    <a:lumMod val="65000"/>
                    <a:lumOff val="35000"/>
                  </a:schemeClr>
                </a:solidFill>
                <a:latin typeface="+mj-ea"/>
                <a:ea typeface="+mj-ea"/>
              </a:rPr>
              <a:t>网服</a:t>
            </a:r>
            <a:r>
              <a:rPr lang="en-US" altLang="zh-CN" b="1" dirty="0">
                <a:solidFill>
                  <a:schemeClr val="tx1">
                    <a:lumMod val="65000"/>
                    <a:lumOff val="35000"/>
                  </a:schemeClr>
                </a:solidFill>
                <a:latin typeface="+mj-ea"/>
                <a:ea typeface="+mj-ea"/>
              </a:rPr>
              <a:t>APP</a:t>
            </a:r>
            <a:r>
              <a:rPr lang="zh-CN" altLang="en-US" b="1" dirty="0">
                <a:solidFill>
                  <a:schemeClr val="tx1">
                    <a:lumMod val="65000"/>
                    <a:lumOff val="35000"/>
                  </a:schemeClr>
                </a:solidFill>
                <a:latin typeface="+mj-ea"/>
                <a:ea typeface="+mj-ea"/>
              </a:rPr>
              <a:t>类广告转化链路</a:t>
            </a:r>
          </a:p>
        </p:txBody>
      </p:sp>
      <p:graphicFrame>
        <p:nvGraphicFramePr>
          <p:cNvPr id="28" name="Diagram 6">
            <a:extLst>
              <a:ext uri="{FF2B5EF4-FFF2-40B4-BE49-F238E27FC236}">
                <a16:creationId xmlns:a16="http://schemas.microsoft.com/office/drawing/2014/main" id="{189A1635-B8B9-42CD-A7EA-B6EB02D81DC6}"/>
              </a:ext>
            </a:extLst>
          </p:cNvPr>
          <p:cNvGraphicFramePr/>
          <p:nvPr/>
        </p:nvGraphicFramePr>
        <p:xfrm>
          <a:off x="353475" y="1357201"/>
          <a:ext cx="3963988" cy="4340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ectangle 11">
            <a:extLst>
              <a:ext uri="{FF2B5EF4-FFF2-40B4-BE49-F238E27FC236}">
                <a16:creationId xmlns:a16="http://schemas.microsoft.com/office/drawing/2014/main" id="{20B9C7AF-797D-463D-8C7E-1CA0D263E6BB}"/>
              </a:ext>
            </a:extLst>
          </p:cNvPr>
          <p:cNvSpPr/>
          <p:nvPr/>
        </p:nvSpPr>
        <p:spPr>
          <a:xfrm>
            <a:off x="353476" y="2950747"/>
            <a:ext cx="3290476" cy="598679"/>
          </a:xfrm>
          <a:prstGeom prst="rect">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rgbClr val="00B050"/>
              </a:solidFill>
            </a:endParaRPr>
          </a:p>
        </p:txBody>
      </p:sp>
      <p:sp>
        <p:nvSpPr>
          <p:cNvPr id="27" name="TextBox 12">
            <a:extLst>
              <a:ext uri="{FF2B5EF4-FFF2-40B4-BE49-F238E27FC236}">
                <a16:creationId xmlns:a16="http://schemas.microsoft.com/office/drawing/2014/main" id="{49414944-E7E3-4F94-9E30-3EADA150447D}"/>
              </a:ext>
            </a:extLst>
          </p:cNvPr>
          <p:cNvSpPr txBox="1"/>
          <p:nvPr/>
        </p:nvSpPr>
        <p:spPr>
          <a:xfrm>
            <a:off x="272909" y="3163705"/>
            <a:ext cx="1123950" cy="276999"/>
          </a:xfrm>
          <a:prstGeom prst="rect">
            <a:avLst/>
          </a:prstGeom>
          <a:noFill/>
        </p:spPr>
        <p:txBody>
          <a:bodyPr wrap="square" rtlCol="0">
            <a:spAutoFit/>
          </a:bodyPr>
          <a:lstStyle/>
          <a:p>
            <a:pPr algn="ctr"/>
            <a:r>
              <a:rPr lang="zh-CN" altLang="en-US" sz="1200" b="1" dirty="0">
                <a:solidFill>
                  <a:schemeClr val="accent1">
                    <a:lumMod val="75000"/>
                  </a:schemeClr>
                </a:solidFill>
                <a:latin typeface="Microsoft YaHei" panose="020B0503020204020204" pitchFamily="34" charset="-122"/>
                <a:ea typeface="Microsoft YaHei" panose="020B0503020204020204" pitchFamily="34" charset="-122"/>
              </a:rPr>
              <a:t>当前出价方式</a:t>
            </a:r>
            <a:endParaRPr lang="en-CN" sz="12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58234445-BF7F-4D33-B954-A5CF009D43F0}"/>
              </a:ext>
            </a:extLst>
          </p:cNvPr>
          <p:cNvSpPr txBox="1"/>
          <p:nvPr/>
        </p:nvSpPr>
        <p:spPr>
          <a:xfrm>
            <a:off x="1892854" y="4595219"/>
            <a:ext cx="848181" cy="361098"/>
          </a:xfrm>
          <a:prstGeom prst="rect">
            <a:avLst/>
          </a:prstGeom>
          <a:noFill/>
        </p:spPr>
        <p:txBody>
          <a:bodyPr wrap="none" rtlCol="0">
            <a:spAutoFit/>
          </a:bodyPr>
          <a:lstStyle/>
          <a:p>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长留</a:t>
            </a:r>
            <a:r>
              <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/ROI</a:t>
            </a:r>
            <a:endPar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39" name="直接连接符 5">
            <a:extLst>
              <a:ext uri="{FF2B5EF4-FFF2-40B4-BE49-F238E27FC236}">
                <a16:creationId xmlns:a16="http://schemas.microsoft.com/office/drawing/2014/main" id="{2973C2F1-1723-49EE-B775-ED4E81128A64}"/>
              </a:ext>
            </a:extLst>
          </p:cNvPr>
          <p:cNvCxnSpPr/>
          <p:nvPr/>
        </p:nvCxnSpPr>
        <p:spPr bwMode="auto">
          <a:xfrm>
            <a:off x="3060000" y="818826"/>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Rectangle 11">
            <a:extLst>
              <a:ext uri="{FF2B5EF4-FFF2-40B4-BE49-F238E27FC236}">
                <a16:creationId xmlns:a16="http://schemas.microsoft.com/office/drawing/2014/main" id="{59E88BC4-EE56-431A-97EC-D8918C762F76}"/>
              </a:ext>
            </a:extLst>
          </p:cNvPr>
          <p:cNvSpPr/>
          <p:nvPr/>
        </p:nvSpPr>
        <p:spPr>
          <a:xfrm>
            <a:off x="319963" y="2853390"/>
            <a:ext cx="3476389" cy="144793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rgbClr val="00B050"/>
              </a:solidFill>
            </a:endParaRPr>
          </a:p>
        </p:txBody>
      </p:sp>
      <p:sp>
        <p:nvSpPr>
          <p:cNvPr id="41" name="TextBox 12">
            <a:extLst>
              <a:ext uri="{FF2B5EF4-FFF2-40B4-BE49-F238E27FC236}">
                <a16:creationId xmlns:a16="http://schemas.microsoft.com/office/drawing/2014/main" id="{17FF4A3A-BE32-4479-8252-DC7693908B94}"/>
              </a:ext>
            </a:extLst>
          </p:cNvPr>
          <p:cNvSpPr txBox="1"/>
          <p:nvPr/>
        </p:nvSpPr>
        <p:spPr>
          <a:xfrm>
            <a:off x="319963" y="3612841"/>
            <a:ext cx="2740038" cy="646331"/>
          </a:xfrm>
          <a:prstGeom prst="rect">
            <a:avLst/>
          </a:prstGeom>
          <a:noFill/>
        </p:spPr>
        <p:txBody>
          <a:bodyPr wrap="square" rtlCol="0">
            <a:spAutoFit/>
          </a:bodyPr>
          <a:lstStyle/>
          <a:p>
            <a:r>
              <a:rPr lang="zh-CN" altLang="en-US" sz="1200" b="1" dirty="0">
                <a:solidFill>
                  <a:schemeClr val="accent1">
                    <a:lumMod val="75000"/>
                  </a:schemeClr>
                </a:solidFill>
                <a:latin typeface="Microsoft YaHei" panose="020B0503020204020204" pitchFamily="34" charset="-122"/>
                <a:ea typeface="Microsoft YaHei" panose="020B0503020204020204" pitchFamily="34" charset="-122"/>
              </a:rPr>
              <a:t>考核指标：</a:t>
            </a:r>
            <a:endParaRPr lang="en-US" altLang="zh-CN" sz="1200" b="1" dirty="0">
              <a:solidFill>
                <a:schemeClr val="accent1">
                  <a:lumMod val="75000"/>
                </a:schemeClr>
              </a:solidFill>
              <a:latin typeface="Microsoft YaHei" panose="020B0503020204020204" pitchFamily="34" charset="-122"/>
              <a:ea typeface="Microsoft YaHei" panose="020B0503020204020204" pitchFamily="34" charset="-122"/>
            </a:endParaRPr>
          </a:p>
          <a:p>
            <a:r>
              <a:rPr lang="zh-CN" altLang="en-US" sz="1200" b="1" dirty="0">
                <a:solidFill>
                  <a:schemeClr val="accent1">
                    <a:lumMod val="75000"/>
                  </a:schemeClr>
                </a:solidFill>
                <a:latin typeface="Microsoft YaHei" panose="020B0503020204020204" pitchFamily="34" charset="-122"/>
                <a:ea typeface="Microsoft YaHei" panose="020B0503020204020204" pitchFamily="34" charset="-122"/>
              </a:rPr>
              <a:t>激活成本</a:t>
            </a:r>
            <a:endParaRPr lang="en-US" altLang="zh-CN" sz="1200" b="1" dirty="0">
              <a:solidFill>
                <a:schemeClr val="accent1">
                  <a:lumMod val="75000"/>
                </a:schemeClr>
              </a:solidFill>
              <a:latin typeface="Microsoft YaHei" panose="020B0503020204020204" pitchFamily="34" charset="-122"/>
              <a:ea typeface="Microsoft YaHei" panose="020B0503020204020204" pitchFamily="34" charset="-122"/>
            </a:endParaRPr>
          </a:p>
          <a:p>
            <a:r>
              <a:rPr lang="zh-CN" altLang="en-US" sz="1200" b="1" dirty="0">
                <a:solidFill>
                  <a:schemeClr val="accent1">
                    <a:lumMod val="75000"/>
                  </a:schemeClr>
                </a:solidFill>
                <a:latin typeface="Microsoft YaHei" panose="020B0503020204020204" pitchFamily="34" charset="-122"/>
                <a:ea typeface="Microsoft YaHei" panose="020B0503020204020204" pitchFamily="34" charset="-122"/>
              </a:rPr>
              <a:t>激活次留率</a:t>
            </a:r>
            <a:endParaRPr lang="en-CN" sz="12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6F8E4A0A-C158-45CA-B53D-B30EEE182742}"/>
              </a:ext>
            </a:extLst>
          </p:cNvPr>
          <p:cNvSpPr txBox="1"/>
          <p:nvPr/>
        </p:nvSpPr>
        <p:spPr>
          <a:xfrm>
            <a:off x="128122" y="5920124"/>
            <a:ext cx="5436902" cy="338554"/>
          </a:xfrm>
          <a:prstGeom prst="rect">
            <a:avLst/>
          </a:prstGeom>
          <a:noFill/>
        </p:spPr>
        <p:txBody>
          <a:bodyPr wrap="square" rtlCol="0">
            <a:spAutoFit/>
          </a:bodyPr>
          <a:lstStyle/>
          <a:p>
            <a:r>
              <a:rPr lang="zh-CN" altLang="en-US" sz="1600" dirty="0">
                <a:solidFill>
                  <a:srgbClr val="00B050"/>
                </a:solidFill>
                <a:latin typeface="+mj-ea"/>
                <a:ea typeface="+mj-ea"/>
              </a:rPr>
              <a:t>诉求：同时保证激活成本达成，激活次留率达到考核标准</a:t>
            </a:r>
          </a:p>
        </p:txBody>
      </p:sp>
      <p:sp>
        <p:nvSpPr>
          <p:cNvPr id="17" name="文本框 16">
            <a:extLst>
              <a:ext uri="{FF2B5EF4-FFF2-40B4-BE49-F238E27FC236}">
                <a16:creationId xmlns:a16="http://schemas.microsoft.com/office/drawing/2014/main" id="{837D2636-A37C-4D1F-959D-FC4B1DBD0F13}"/>
              </a:ext>
            </a:extLst>
          </p:cNvPr>
          <p:cNvSpPr txBox="1"/>
          <p:nvPr/>
        </p:nvSpPr>
        <p:spPr>
          <a:xfrm>
            <a:off x="6382650" y="3700835"/>
            <a:ext cx="5093427" cy="874407"/>
          </a:xfrm>
          <a:prstGeom prst="rect">
            <a:avLst/>
          </a:prstGeom>
          <a:noFill/>
        </p:spPr>
        <p:txBody>
          <a:bodyPr wrap="square" rtlCol="0">
            <a:spAutoFit/>
          </a:bodyPr>
          <a:lstStyle/>
          <a:p>
            <a:pPr>
              <a:lnSpc>
                <a:spcPct val="150000"/>
              </a:lnSpc>
            </a:pPr>
            <a:r>
              <a:rPr lang="zh-CN" altLang="en-US" dirty="0">
                <a:latin typeface="+mj-ea"/>
                <a:ea typeface="+mj-ea"/>
              </a:rPr>
              <a:t>激活：用户下载安装</a:t>
            </a:r>
            <a:r>
              <a:rPr lang="en-US" altLang="zh-CN" dirty="0">
                <a:latin typeface="+mj-ea"/>
                <a:ea typeface="+mj-ea"/>
              </a:rPr>
              <a:t>App</a:t>
            </a:r>
            <a:r>
              <a:rPr lang="zh-CN" altLang="en-US" dirty="0">
                <a:latin typeface="+mj-ea"/>
                <a:ea typeface="+mj-ea"/>
              </a:rPr>
              <a:t>后，首次打开</a:t>
            </a:r>
            <a:endParaRPr lang="en-US" altLang="zh-CN" dirty="0">
              <a:latin typeface="+mj-ea"/>
              <a:ea typeface="+mj-ea"/>
            </a:endParaRPr>
          </a:p>
          <a:p>
            <a:pPr>
              <a:lnSpc>
                <a:spcPct val="150000"/>
              </a:lnSpc>
            </a:pPr>
            <a:r>
              <a:rPr lang="zh-CN" altLang="en-US" dirty="0">
                <a:latin typeface="+mj-ea"/>
                <a:ea typeface="+mj-ea"/>
              </a:rPr>
              <a:t>次留：用户激活后，次日再次打开</a:t>
            </a:r>
            <a:r>
              <a:rPr lang="en-US" altLang="zh-CN" dirty="0">
                <a:latin typeface="+mj-ea"/>
                <a:ea typeface="+mj-ea"/>
              </a:rPr>
              <a:t>app</a:t>
            </a: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B4E0B10D-552F-4A88-805C-79DE33971B4A}"/>
                  </a:ext>
                </a:extLst>
              </p:cNvPr>
              <p:cNvSpPr/>
              <p:nvPr/>
            </p:nvSpPr>
            <p:spPr>
              <a:xfrm>
                <a:off x="6370959" y="4549633"/>
                <a:ext cx="5313763" cy="2184059"/>
              </a:xfrm>
              <a:prstGeom prst="rect">
                <a:avLst/>
              </a:prstGeom>
            </p:spPr>
            <p:txBody>
              <a:bodyPr wrap="square">
                <a:spAutoFit/>
              </a:bodyPr>
              <a:lstStyle/>
              <a:p>
                <a:pPr>
                  <a:lnSpc>
                    <a:spcPct val="150000"/>
                  </a:lnSpc>
                </a:pPr>
                <a:r>
                  <a:rPr lang="zh-CN" altLang="en-US" dirty="0">
                    <a:latin typeface="+mj-ea"/>
                    <a:ea typeface="+mj-ea"/>
                  </a:rPr>
                  <a:t>相对于激活时间，次留行为有</a:t>
                </a:r>
                <a:r>
                  <a:rPr lang="en-US" altLang="zh-CN" dirty="0">
                    <a:latin typeface="+mj-ea"/>
                    <a:ea typeface="+mj-ea"/>
                  </a:rPr>
                  <a:t>0~48</a:t>
                </a:r>
                <a:r>
                  <a:rPr lang="zh-CN" altLang="en-US" dirty="0">
                    <a:latin typeface="+mj-ea"/>
                    <a:ea typeface="+mj-ea"/>
                  </a:rPr>
                  <a:t>小时的延迟</a:t>
                </a:r>
                <a:endParaRPr lang="en-US" altLang="zh-CN" dirty="0">
                  <a:latin typeface="+mj-ea"/>
                  <a:ea typeface="+mj-ea"/>
                </a:endParaRPr>
              </a:p>
              <a:p>
                <a:pPr>
                  <a:lnSpc>
                    <a:spcPct val="150000"/>
                  </a:lnSpc>
                </a:pPr>
                <a:r>
                  <a:rPr lang="zh-CN" altLang="en-US" dirty="0">
                    <a:latin typeface="+mj-ea"/>
                    <a:ea typeface="+mj-ea"/>
                  </a:rPr>
                  <a:t>考核激活次留率</a:t>
                </a:r>
                <a:r>
                  <a:rPr lang="en-US" altLang="zh-CN" dirty="0">
                    <a:latin typeface="+mj-ea"/>
                    <a:ea typeface="+mj-ea"/>
                  </a:rPr>
                  <a:t>(</a:t>
                </a:r>
                <a14:m>
                  <m:oMath xmlns:m="http://schemas.openxmlformats.org/officeDocument/2006/math">
                    <m:r>
                      <a:rPr lang="en-US" altLang="zh-CN" i="1" dirty="0" smtClean="0">
                        <a:latin typeface="Cambria Math" panose="02040503050406030204" pitchFamily="18" charset="0"/>
                        <a:ea typeface="+mj-ea"/>
                      </a:rPr>
                      <m:t>𝑑𝑐𝑣𝑟</m:t>
                    </m:r>
                  </m:oMath>
                </a14:m>
                <a:r>
                  <a:rPr lang="en-US" altLang="zh-CN" dirty="0">
                    <a:latin typeface="+mj-ea"/>
                    <a:ea typeface="+mj-ea"/>
                  </a:rPr>
                  <a:t>)</a:t>
                </a:r>
                <a:r>
                  <a:rPr lang="zh-CN" altLang="en-US" dirty="0">
                    <a:latin typeface="+mj-ea"/>
                    <a:ea typeface="+mj-ea"/>
                  </a:rPr>
                  <a:t>有</a:t>
                </a:r>
                <a:r>
                  <a:rPr lang="en-US" altLang="zh-CN" dirty="0">
                    <a:latin typeface="+mj-ea"/>
                    <a:ea typeface="+mj-ea"/>
                  </a:rPr>
                  <a:t>2</a:t>
                </a:r>
                <a:r>
                  <a:rPr lang="zh-CN" altLang="en-US" dirty="0">
                    <a:latin typeface="+mj-ea"/>
                    <a:ea typeface="+mj-ea"/>
                  </a:rPr>
                  <a:t>个自然日的延迟：</a:t>
                </a:r>
                <a:r>
                  <a:rPr lang="en-US" altLang="zh-CN" dirty="0">
                    <a:latin typeface="+mj-ea"/>
                    <a:ea typeface="+mj-ea"/>
                  </a:rPr>
                  <a:t>T+2</a:t>
                </a:r>
                <a:r>
                  <a:rPr lang="zh-CN" altLang="en-US" dirty="0">
                    <a:latin typeface="+mj-ea"/>
                    <a:ea typeface="+mj-ea"/>
                  </a:rPr>
                  <a:t>日才能评估</a:t>
                </a:r>
                <a:r>
                  <a:rPr lang="en-US" altLang="zh-CN" dirty="0">
                    <a:latin typeface="+mj-ea"/>
                    <a:ea typeface="+mj-ea"/>
                  </a:rPr>
                  <a:t>T</a:t>
                </a:r>
                <a:r>
                  <a:rPr lang="zh-CN" altLang="en-US" dirty="0">
                    <a:latin typeface="+mj-ea"/>
                    <a:ea typeface="+mj-ea"/>
                  </a:rPr>
                  <a:t>日效果，</a:t>
                </a:r>
                <a:endParaRPr lang="en-US" altLang="zh-CN" dirty="0">
                  <a:latin typeface="+mj-ea"/>
                  <a:ea typeface="+mj-ea"/>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𝑑𝑐𝑣𝑟</m:t>
                          </m:r>
                        </m:e>
                        <m:sub>
                          <m:r>
                            <a:rPr lang="en-US" altLang="zh-CN" b="0" i="1" smtClean="0">
                              <a:latin typeface="Cambria Math" panose="02040503050406030204" pitchFamily="18" charset="0"/>
                              <a:ea typeface="+mj-ea"/>
                            </a:rPr>
                            <m:t>𝑡</m:t>
                          </m:r>
                        </m:sub>
                      </m:sSub>
                      <m:r>
                        <a:rPr lang="en-US" altLang="zh-CN" b="0" i="1" smtClean="0">
                          <a:latin typeface="Cambria Math" panose="02040503050406030204" pitchFamily="18" charset="0"/>
                          <a:ea typeface="+mj-ea"/>
                        </a:rPr>
                        <m:t>=</m:t>
                      </m:r>
                      <m:f>
                        <m:fPr>
                          <m:ctrlPr>
                            <a:rPr lang="en-US" altLang="zh-CN" b="0" i="1" smtClean="0">
                              <a:latin typeface="Cambria Math" panose="02040503050406030204" pitchFamily="18" charset="0"/>
                              <a:ea typeface="+mj-ea"/>
                            </a:rPr>
                          </m:ctrlPr>
                        </m:fPr>
                        <m:num>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𝑟𝑒𝑡𝑎𝑖𝑛</m:t>
                              </m:r>
                            </m:e>
                            <m:sub>
                              <m:r>
                                <a:rPr lang="en-US" altLang="zh-CN" b="0" i="1" smtClean="0">
                                  <a:latin typeface="Cambria Math" panose="02040503050406030204" pitchFamily="18" charset="0"/>
                                  <a:ea typeface="+mj-ea"/>
                                </a:rPr>
                                <m:t>𝑡</m:t>
                              </m:r>
                              <m:r>
                                <a:rPr lang="en-US" altLang="zh-CN" b="0" i="1" smtClean="0">
                                  <a:latin typeface="Cambria Math" panose="02040503050406030204" pitchFamily="18" charset="0"/>
                                  <a:ea typeface="+mj-ea"/>
                                </a:rPr>
                                <m:t>+1</m:t>
                              </m:r>
                            </m:sub>
                          </m:sSub>
                        </m:num>
                        <m:den>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𝑎𝑐𝑡𝑖𝑣𝑎𝑡𝑒</m:t>
                              </m:r>
                            </m:e>
                            <m:sub>
                              <m:r>
                                <a:rPr lang="en-US" altLang="zh-CN" b="0" i="1" smtClean="0">
                                  <a:latin typeface="Cambria Math" panose="02040503050406030204" pitchFamily="18" charset="0"/>
                                  <a:ea typeface="+mj-ea"/>
                                </a:rPr>
                                <m:t>𝑡</m:t>
                              </m:r>
                            </m:sub>
                          </m:sSub>
                        </m:den>
                      </m:f>
                    </m:oMath>
                  </m:oMathPara>
                </a14:m>
                <a:endParaRPr lang="zh-CN" altLang="en-US" dirty="0">
                  <a:latin typeface="+mj-ea"/>
                  <a:ea typeface="+mj-ea"/>
                </a:endParaRPr>
              </a:p>
            </p:txBody>
          </p:sp>
        </mc:Choice>
        <mc:Fallback xmlns="">
          <p:sp>
            <p:nvSpPr>
              <p:cNvPr id="18" name="矩形 17">
                <a:extLst>
                  <a:ext uri="{FF2B5EF4-FFF2-40B4-BE49-F238E27FC236}">
                    <a16:creationId xmlns:a16="http://schemas.microsoft.com/office/drawing/2014/main" id="{B4E0B10D-552F-4A88-805C-79DE33971B4A}"/>
                  </a:ext>
                </a:extLst>
              </p:cNvPr>
              <p:cNvSpPr>
                <a:spLocks noRot="1" noChangeAspect="1" noMove="1" noResize="1" noEditPoints="1" noAdjustHandles="1" noChangeArrowheads="1" noChangeShapeType="1" noTextEdit="1"/>
              </p:cNvSpPr>
              <p:nvPr/>
            </p:nvSpPr>
            <p:spPr>
              <a:xfrm>
                <a:off x="6370959" y="4549633"/>
                <a:ext cx="5313763" cy="2184059"/>
              </a:xfrm>
              <a:prstGeom prst="rect">
                <a:avLst/>
              </a:prstGeom>
              <a:blipFill>
                <a:blip r:embed="rId8"/>
                <a:stretch>
                  <a:fillRect l="-917" r="-459"/>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2DB203E2-463F-44BD-A73B-37E1C594B9B2}"/>
              </a:ext>
            </a:extLst>
          </p:cNvPr>
          <p:cNvPicPr>
            <a:picLocks noChangeAspect="1"/>
          </p:cNvPicPr>
          <p:nvPr/>
        </p:nvPicPr>
        <p:blipFill>
          <a:blip r:embed="rId9"/>
          <a:stretch>
            <a:fillRect/>
          </a:stretch>
        </p:blipFill>
        <p:spPr>
          <a:xfrm>
            <a:off x="6314573" y="875098"/>
            <a:ext cx="4560913" cy="2928585"/>
          </a:xfrm>
          <a:prstGeom prst="rect">
            <a:avLst/>
          </a:prstGeom>
        </p:spPr>
      </p:pic>
    </p:spTree>
    <p:extLst>
      <p:ext uri="{BB962C8B-B14F-4D97-AF65-F5344CB8AC3E}">
        <p14:creationId xmlns:p14="http://schemas.microsoft.com/office/powerpoint/2010/main" val="331445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Graphic spid="28" grpId="0">
        <p:bldAsOne/>
      </p:bldGraphic>
      <p:bldP spid="34" grpId="0" animBg="1"/>
      <p:bldP spid="27" grpId="0"/>
      <p:bldP spid="25" grpId="0"/>
      <p:bldP spid="40" grpId="0" animBg="1"/>
      <p:bldP spid="41" grpId="0"/>
      <p:bldP spid="13"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B3CFF46-493F-7C4E-A7EE-83A0B50C1A9A}"/>
              </a:ext>
            </a:extLst>
          </p:cNvPr>
          <p:cNvSpPr txBox="1"/>
          <p:nvPr/>
        </p:nvSpPr>
        <p:spPr>
          <a:xfrm>
            <a:off x="154112" y="244747"/>
            <a:ext cx="11237788" cy="523220"/>
          </a:xfrm>
          <a:prstGeom prst="rect">
            <a:avLst/>
          </a:prstGeom>
          <a:noFill/>
        </p:spPr>
        <p:txBody>
          <a:bodyPr wrap="square" rtlCol="0">
            <a:spAutoFit/>
          </a:bodyPr>
          <a:lstStyle/>
          <a:p>
            <a:r>
              <a:rPr lang="zh-CN" altLang="en-US" sz="2800" b="1" dirty="0">
                <a:latin typeface="+mj-ea"/>
                <a:ea typeface="+mj-ea"/>
              </a:rPr>
              <a:t>项目背景：新的投放模式</a:t>
            </a:r>
            <a:r>
              <a:rPr lang="en-US" altLang="zh-CN" sz="2800" b="1" dirty="0">
                <a:latin typeface="+mj-ea"/>
                <a:ea typeface="+mj-ea"/>
              </a:rPr>
              <a:t>-</a:t>
            </a:r>
            <a:r>
              <a:rPr lang="zh-CN" altLang="en-US" sz="2800" b="1" dirty="0">
                <a:latin typeface="+mj-ea"/>
                <a:ea typeface="+mj-ea"/>
              </a:rPr>
              <a:t>双出价次留</a:t>
            </a:r>
            <a:endParaRPr lang="zh-CN" altLang="en-US" sz="2000" b="1" dirty="0">
              <a:solidFill>
                <a:srgbClr val="92D050"/>
              </a:solidFill>
              <a:latin typeface="+mj-ea"/>
              <a:ea typeface="+mj-ea"/>
            </a:endParaRPr>
          </a:p>
        </p:txBody>
      </p:sp>
      <p:cxnSp>
        <p:nvCxnSpPr>
          <p:cNvPr id="5" name="直接连接符 3">
            <a:extLst>
              <a:ext uri="{FF2B5EF4-FFF2-40B4-BE49-F238E27FC236}">
                <a16:creationId xmlns:a16="http://schemas.microsoft.com/office/drawing/2014/main" id="{0121A6CD-ADA7-BA4E-8A34-F2E4803BA530}"/>
              </a:ext>
            </a:extLst>
          </p:cNvPr>
          <p:cNvCxnSpPr/>
          <p:nvPr/>
        </p:nvCxnSpPr>
        <p:spPr bwMode="auto">
          <a:xfrm>
            <a:off x="0" y="818826"/>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4">
            <a:extLst>
              <a:ext uri="{FF2B5EF4-FFF2-40B4-BE49-F238E27FC236}">
                <a16:creationId xmlns:a16="http://schemas.microsoft.com/office/drawing/2014/main" id="{D9887F68-5299-AE48-9F0A-EBB7C887AE6D}"/>
              </a:ext>
            </a:extLst>
          </p:cNvPr>
          <p:cNvCxnSpPr/>
          <p:nvPr/>
        </p:nvCxnSpPr>
        <p:spPr bwMode="auto">
          <a:xfrm>
            <a:off x="6047232" y="818826"/>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5">
            <a:extLst>
              <a:ext uri="{FF2B5EF4-FFF2-40B4-BE49-F238E27FC236}">
                <a16:creationId xmlns:a16="http://schemas.microsoft.com/office/drawing/2014/main" id="{A731810D-F3C4-9749-9564-7FA7596EE3EF}"/>
              </a:ext>
            </a:extLst>
          </p:cNvPr>
          <p:cNvCxnSpPr/>
          <p:nvPr/>
        </p:nvCxnSpPr>
        <p:spPr bwMode="auto">
          <a:xfrm>
            <a:off x="3060000" y="818826"/>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6">
            <a:extLst>
              <a:ext uri="{FF2B5EF4-FFF2-40B4-BE49-F238E27FC236}">
                <a16:creationId xmlns:a16="http://schemas.microsoft.com/office/drawing/2014/main" id="{8CFFB166-9675-5B42-A915-5A6814A82557}"/>
              </a:ext>
            </a:extLst>
          </p:cNvPr>
          <p:cNvCxnSpPr/>
          <p:nvPr/>
        </p:nvCxnSpPr>
        <p:spPr bwMode="auto">
          <a:xfrm>
            <a:off x="9107232" y="818826"/>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2" name="图表 11">
            <a:extLst>
              <a:ext uri="{FF2B5EF4-FFF2-40B4-BE49-F238E27FC236}">
                <a16:creationId xmlns:a16="http://schemas.microsoft.com/office/drawing/2014/main" id="{0B8F65A7-C322-437F-AA9A-80F5330C94E1}"/>
              </a:ext>
            </a:extLst>
          </p:cNvPr>
          <p:cNvGraphicFramePr>
            <a:graphicFrameLocks/>
          </p:cNvGraphicFramePr>
          <p:nvPr>
            <p:extLst>
              <p:ext uri="{D42A27DB-BD31-4B8C-83A1-F6EECF244321}">
                <p14:modId xmlns:p14="http://schemas.microsoft.com/office/powerpoint/2010/main" val="48722197"/>
              </p:ext>
            </p:extLst>
          </p:nvPr>
        </p:nvGraphicFramePr>
        <p:xfrm>
          <a:off x="214271" y="848690"/>
          <a:ext cx="4335606" cy="23369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图表 12">
            <a:extLst>
              <a:ext uri="{FF2B5EF4-FFF2-40B4-BE49-F238E27FC236}">
                <a16:creationId xmlns:a16="http://schemas.microsoft.com/office/drawing/2014/main" id="{0772E253-4B66-4064-AAF8-EA7F88860B78}"/>
              </a:ext>
            </a:extLst>
          </p:cNvPr>
          <p:cNvGraphicFramePr>
            <a:graphicFrameLocks/>
          </p:cNvGraphicFramePr>
          <p:nvPr>
            <p:extLst>
              <p:ext uri="{D42A27DB-BD31-4B8C-83A1-F6EECF244321}">
                <p14:modId xmlns:p14="http://schemas.microsoft.com/office/powerpoint/2010/main" val="355447921"/>
              </p:ext>
            </p:extLst>
          </p:nvPr>
        </p:nvGraphicFramePr>
        <p:xfrm>
          <a:off x="154112" y="3173024"/>
          <a:ext cx="4270420" cy="2490357"/>
        </p:xfrm>
        <a:graphic>
          <a:graphicData uri="http://schemas.openxmlformats.org/drawingml/2006/chart">
            <c:chart xmlns:c="http://schemas.openxmlformats.org/drawingml/2006/chart" xmlns:r="http://schemas.openxmlformats.org/officeDocument/2006/relationships" r:id="rId4"/>
          </a:graphicData>
        </a:graphic>
      </p:graphicFrame>
      <p:sp>
        <p:nvSpPr>
          <p:cNvPr id="4" name="文本框 3">
            <a:extLst>
              <a:ext uri="{FF2B5EF4-FFF2-40B4-BE49-F238E27FC236}">
                <a16:creationId xmlns:a16="http://schemas.microsoft.com/office/drawing/2014/main" id="{50349D26-EA1C-4DE6-A945-3C53A2BE4A27}"/>
              </a:ext>
            </a:extLst>
          </p:cNvPr>
          <p:cNvSpPr txBox="1"/>
          <p:nvPr/>
        </p:nvSpPr>
        <p:spPr>
          <a:xfrm>
            <a:off x="287594" y="5627433"/>
            <a:ext cx="3952567" cy="1156855"/>
          </a:xfrm>
          <a:prstGeom prst="rect">
            <a:avLst/>
          </a:prstGeom>
          <a:noFill/>
        </p:spPr>
        <p:txBody>
          <a:bodyPr wrap="square" rtlCol="0">
            <a:spAutoFit/>
          </a:bodyPr>
          <a:lstStyle/>
          <a:p>
            <a:pPr>
              <a:lnSpc>
                <a:spcPct val="150000"/>
              </a:lnSpc>
            </a:pPr>
            <a:r>
              <a:rPr lang="zh-CN" altLang="en-US" sz="1600" dirty="0">
                <a:latin typeface="+mj-ea"/>
                <a:ea typeface="+mj-ea"/>
              </a:rPr>
              <a:t>次留率不达标且分日波动时</a:t>
            </a:r>
            <a:endParaRPr lang="en-US" altLang="zh-CN" sz="1600" dirty="0">
              <a:latin typeface="+mj-ea"/>
              <a:ea typeface="+mj-ea"/>
            </a:endParaRPr>
          </a:p>
          <a:p>
            <a:pPr marL="285750" indent="-285750">
              <a:lnSpc>
                <a:spcPct val="150000"/>
              </a:lnSpc>
              <a:buFont typeface="Wingdings" panose="05000000000000000000" pitchFamily="2" charset="2"/>
              <a:buChar char="p"/>
            </a:pPr>
            <a:r>
              <a:rPr lang="zh-CN" altLang="en-US" sz="1600" dirty="0">
                <a:latin typeface="+mj-ea"/>
                <a:ea typeface="+mj-ea"/>
              </a:rPr>
              <a:t>频繁暂停广告</a:t>
            </a:r>
            <a:r>
              <a:rPr lang="en-US" altLang="zh-CN" sz="1600" dirty="0">
                <a:latin typeface="+mj-ea"/>
                <a:ea typeface="+mj-ea"/>
              </a:rPr>
              <a:t>(</a:t>
            </a:r>
            <a:r>
              <a:rPr lang="zh-CN" altLang="en-US" sz="1600" dirty="0">
                <a:latin typeface="+mj-ea"/>
                <a:ea typeface="+mj-ea"/>
              </a:rPr>
              <a:t>即使激活成本达成</a:t>
            </a:r>
            <a:r>
              <a:rPr lang="en-US" altLang="zh-CN" sz="1600" dirty="0">
                <a:latin typeface="+mj-ea"/>
                <a:ea typeface="+mj-ea"/>
              </a:rPr>
              <a:t>)</a:t>
            </a:r>
          </a:p>
          <a:p>
            <a:pPr marL="285750" indent="-285750">
              <a:lnSpc>
                <a:spcPct val="150000"/>
              </a:lnSpc>
              <a:buFont typeface="Wingdings" panose="05000000000000000000" pitchFamily="2" charset="2"/>
              <a:buChar char="p"/>
            </a:pPr>
            <a:r>
              <a:rPr lang="zh-CN" altLang="en-US" sz="1600" dirty="0">
                <a:latin typeface="+mj-ea"/>
                <a:ea typeface="+mj-ea"/>
              </a:rPr>
              <a:t>降低在微广平台上广告营销费用</a:t>
            </a:r>
          </a:p>
        </p:txBody>
      </p:sp>
      <p:sp>
        <p:nvSpPr>
          <p:cNvPr id="9" name="文本框 8">
            <a:extLst>
              <a:ext uri="{FF2B5EF4-FFF2-40B4-BE49-F238E27FC236}">
                <a16:creationId xmlns:a16="http://schemas.microsoft.com/office/drawing/2014/main" id="{B01B7437-0B43-42E6-8990-B1F3D5BF31AE}"/>
              </a:ext>
            </a:extLst>
          </p:cNvPr>
          <p:cNvSpPr txBox="1"/>
          <p:nvPr/>
        </p:nvSpPr>
        <p:spPr>
          <a:xfrm>
            <a:off x="5663381" y="876891"/>
            <a:ext cx="6275438" cy="338554"/>
          </a:xfrm>
          <a:prstGeom prst="rect">
            <a:avLst/>
          </a:prstGeom>
          <a:noFill/>
        </p:spPr>
        <p:txBody>
          <a:bodyPr wrap="square" rtlCol="0">
            <a:spAutoFit/>
          </a:bodyPr>
          <a:lstStyle/>
          <a:p>
            <a:r>
              <a:rPr lang="zh-CN" altLang="en-US" sz="1600" dirty="0">
                <a:latin typeface="+mj-ea"/>
                <a:ea typeface="+mj-ea"/>
              </a:rPr>
              <a:t>新的投放模式：双出价次留</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7FB964D-1422-484A-91BD-0D494295B84B}"/>
                  </a:ext>
                </a:extLst>
              </p:cNvPr>
              <p:cNvSpPr txBox="1"/>
              <p:nvPr/>
            </p:nvSpPr>
            <p:spPr>
              <a:xfrm>
                <a:off x="5663381" y="4268016"/>
                <a:ext cx="6164825" cy="1156855"/>
              </a:xfrm>
              <a:prstGeom prst="rect">
                <a:avLst/>
              </a:prstGeom>
              <a:noFill/>
            </p:spPr>
            <p:txBody>
              <a:bodyPr wrap="square" rtlCol="0">
                <a:spAutoFit/>
              </a:bodyPr>
              <a:lstStyle/>
              <a:p>
                <a:pPr>
                  <a:lnSpc>
                    <a:spcPct val="150000"/>
                  </a:lnSpc>
                </a:pPr>
                <a:r>
                  <a:rPr lang="zh-CN" altLang="en-US" sz="1600" dirty="0">
                    <a:latin typeface="+mj-ea"/>
                    <a:ea typeface="+mj-ea"/>
                  </a:rPr>
                  <a:t>出价方式：</a:t>
                </a:r>
                <a:endParaRPr lang="en-US" altLang="zh-CN" sz="1600" dirty="0">
                  <a:latin typeface="+mj-ea"/>
                  <a:ea typeface="+mj-ea"/>
                </a:endParaRPr>
              </a:p>
              <a:p>
                <a:pPr marL="285750" indent="-285750">
                  <a:lnSpc>
                    <a:spcPct val="150000"/>
                  </a:lnSpc>
                  <a:buFont typeface="Wingdings" panose="05000000000000000000" pitchFamily="2" charset="2"/>
                  <a:buChar char="p"/>
                </a:pPr>
                <a:r>
                  <a:rPr lang="zh-CN" altLang="en-US" sz="1600" dirty="0">
                    <a:latin typeface="+mj-ea"/>
                    <a:ea typeface="+mj-ea"/>
                  </a:rPr>
                  <a:t>对激活成本</a:t>
                </a:r>
                <a:r>
                  <a:rPr lang="en-US" altLang="zh-CN" sz="1600" dirty="0">
                    <a:latin typeface="+mj-ea"/>
                    <a:ea typeface="+mj-ea"/>
                  </a:rPr>
                  <a:t>(</a:t>
                </a:r>
                <a14:m>
                  <m:oMath xmlns:m="http://schemas.openxmlformats.org/officeDocument/2006/math">
                    <m:r>
                      <a:rPr lang="en-US" altLang="zh-CN" sz="1600" b="0" i="1" smtClean="0">
                        <a:latin typeface="Cambria Math" panose="02040503050406030204" pitchFamily="18" charset="0"/>
                        <a:ea typeface="+mj-ea"/>
                      </a:rPr>
                      <m:t>𝑏𝑖𝑑𝐶𝑝𝑎</m:t>
                    </m:r>
                  </m:oMath>
                </a14:m>
                <a:r>
                  <a:rPr lang="en-US" altLang="zh-CN" sz="1600" dirty="0">
                    <a:latin typeface="+mj-ea"/>
                    <a:ea typeface="+mj-ea"/>
                  </a:rPr>
                  <a:t>)</a:t>
                </a:r>
                <a:r>
                  <a:rPr lang="zh-CN" altLang="en-US" sz="1600" dirty="0">
                    <a:latin typeface="+mj-ea"/>
                    <a:ea typeface="+mj-ea"/>
                  </a:rPr>
                  <a:t>出价</a:t>
                </a:r>
                <a:endParaRPr lang="en-US" altLang="zh-CN" sz="1600" dirty="0">
                  <a:latin typeface="+mj-ea"/>
                  <a:ea typeface="+mj-ea"/>
                </a:endParaRPr>
              </a:p>
              <a:p>
                <a:pPr marL="285750" indent="-285750">
                  <a:lnSpc>
                    <a:spcPct val="150000"/>
                  </a:lnSpc>
                  <a:buFont typeface="Wingdings" panose="05000000000000000000" pitchFamily="2" charset="2"/>
                  <a:buChar char="p"/>
                </a:pPr>
                <a:r>
                  <a:rPr lang="zh-CN" altLang="en-US" sz="1600" dirty="0">
                    <a:latin typeface="+mj-ea"/>
                    <a:ea typeface="+mj-ea"/>
                  </a:rPr>
                  <a:t>对目标激活次留率</a:t>
                </a:r>
                <a:r>
                  <a:rPr lang="en-US" altLang="zh-CN" sz="1600" dirty="0">
                    <a:latin typeface="+mj-ea"/>
                    <a:ea typeface="+mj-ea"/>
                  </a:rPr>
                  <a:t>(</a:t>
                </a:r>
                <a14:m>
                  <m:oMath xmlns:m="http://schemas.openxmlformats.org/officeDocument/2006/math">
                    <m:r>
                      <a:rPr lang="en-US" altLang="zh-CN" sz="1600" b="0" i="1" smtClean="0">
                        <a:latin typeface="Cambria Math" panose="02040503050406030204" pitchFamily="18" charset="0"/>
                        <a:ea typeface="+mj-ea"/>
                      </a:rPr>
                      <m:t>𝑡𝑎𝑟𝑔𝑒𝑡𝐷𝑐𝑣𝑟</m:t>
                    </m:r>
                  </m:oMath>
                </a14:m>
                <a:r>
                  <a:rPr lang="en-US" altLang="zh-CN" sz="1600" dirty="0">
                    <a:latin typeface="+mj-ea"/>
                    <a:ea typeface="+mj-ea"/>
                  </a:rPr>
                  <a:t>)</a:t>
                </a:r>
                <a:r>
                  <a:rPr lang="zh-CN" altLang="en-US" sz="1600" dirty="0">
                    <a:latin typeface="+mj-ea"/>
                    <a:ea typeface="+mj-ea"/>
                  </a:rPr>
                  <a:t>出价</a:t>
                </a:r>
              </a:p>
            </p:txBody>
          </p:sp>
        </mc:Choice>
        <mc:Fallback xmlns="">
          <p:sp>
            <p:nvSpPr>
              <p:cNvPr id="15" name="文本框 14">
                <a:extLst>
                  <a:ext uri="{FF2B5EF4-FFF2-40B4-BE49-F238E27FC236}">
                    <a16:creationId xmlns:a16="http://schemas.microsoft.com/office/drawing/2014/main" id="{E7FB964D-1422-484A-91BD-0D494295B84B}"/>
                  </a:ext>
                </a:extLst>
              </p:cNvPr>
              <p:cNvSpPr txBox="1">
                <a:spLocks noRot="1" noChangeAspect="1" noMove="1" noResize="1" noEditPoints="1" noAdjustHandles="1" noChangeArrowheads="1" noChangeShapeType="1" noTextEdit="1"/>
              </p:cNvSpPr>
              <p:nvPr/>
            </p:nvSpPr>
            <p:spPr>
              <a:xfrm>
                <a:off x="5663381" y="4268016"/>
                <a:ext cx="6164825" cy="1156855"/>
              </a:xfrm>
              <a:prstGeom prst="rect">
                <a:avLst/>
              </a:prstGeom>
              <a:blipFill>
                <a:blip r:embed="rId5"/>
                <a:stretch>
                  <a:fillRect l="-495" b="-5789"/>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5FA20D75-7819-48E8-BFDF-F0361F273621}"/>
              </a:ext>
            </a:extLst>
          </p:cNvPr>
          <p:cNvPicPr>
            <a:picLocks noChangeAspect="1"/>
          </p:cNvPicPr>
          <p:nvPr/>
        </p:nvPicPr>
        <p:blipFill>
          <a:blip r:embed="rId6"/>
          <a:stretch>
            <a:fillRect/>
          </a:stretch>
        </p:blipFill>
        <p:spPr>
          <a:xfrm>
            <a:off x="5773007" y="1214135"/>
            <a:ext cx="3848071" cy="2974428"/>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0FFC0BC-D79D-4582-9753-D4A5579FCAF5}"/>
                  </a:ext>
                </a:extLst>
              </p:cNvPr>
              <p:cNvSpPr txBox="1"/>
              <p:nvPr/>
            </p:nvSpPr>
            <p:spPr>
              <a:xfrm>
                <a:off x="5663380" y="5440063"/>
                <a:ext cx="6164825" cy="1370312"/>
              </a:xfrm>
              <a:prstGeom prst="rect">
                <a:avLst/>
              </a:prstGeom>
              <a:noFill/>
            </p:spPr>
            <p:txBody>
              <a:bodyPr wrap="square" rtlCol="0">
                <a:spAutoFit/>
              </a:bodyPr>
              <a:lstStyle/>
              <a:p>
                <a:pPr>
                  <a:lnSpc>
                    <a:spcPct val="150000"/>
                  </a:lnSpc>
                </a:pPr>
                <a:r>
                  <a:rPr lang="zh-CN" altLang="en-US" sz="1600" dirty="0">
                    <a:latin typeface="+mj-ea"/>
                    <a:ea typeface="+mj-ea"/>
                  </a:rPr>
                  <a:t>平台保证</a:t>
                </a:r>
                <a:r>
                  <a:rPr lang="zh-CN" altLang="en-US" sz="1600" b="1" dirty="0">
                    <a:solidFill>
                      <a:srgbClr val="00B050"/>
                    </a:solidFill>
                    <a:latin typeface="+mj-ea"/>
                    <a:ea typeface="+mj-ea"/>
                  </a:rPr>
                  <a:t>考核达标</a:t>
                </a:r>
                <a:r>
                  <a:rPr lang="zh-CN" altLang="en-US" sz="1600" dirty="0">
                    <a:latin typeface="+mj-ea"/>
                    <a:ea typeface="+mj-ea"/>
                  </a:rPr>
                  <a:t>，即：</a:t>
                </a:r>
                <a:endParaRPr lang="en-US" altLang="zh-CN" sz="1600" dirty="0">
                  <a:latin typeface="+mj-ea"/>
                  <a:ea typeface="+mj-ea"/>
                </a:endParaRPr>
              </a:p>
              <a:p>
                <a:pPr>
                  <a:lnSpc>
                    <a:spcPct val="150000"/>
                  </a:lnSpc>
                </a:pPr>
                <a:r>
                  <a:rPr lang="en-US" altLang="zh-CN" sz="1600" dirty="0">
                    <a:latin typeface="+mj-ea"/>
                    <a:ea typeface="+mj-ea"/>
                  </a:rPr>
                  <a:t>1</a:t>
                </a:r>
                <a:r>
                  <a:rPr lang="zh-CN" altLang="en-US" sz="1600" dirty="0">
                    <a:latin typeface="+mj-ea"/>
                    <a:ea typeface="+mj-ea"/>
                  </a:rPr>
                  <a:t>、激活成本达成：</a:t>
                </a:r>
                <a:r>
                  <a:rPr lang="en-US" altLang="zh-CN" sz="1600" dirty="0"/>
                  <a:t> </a:t>
                </a:r>
                <a14:m>
                  <m:oMath xmlns:m="http://schemas.openxmlformats.org/officeDocument/2006/math">
                    <m:d>
                      <m:dPr>
                        <m:begChr m:val="|"/>
                        <m:endChr m:val="|"/>
                        <m:ctrlPr>
                          <a:rPr lang="en-US" altLang="zh-CN" sz="1600" i="1" dirty="0" smtClean="0">
                            <a:latin typeface="Cambria Math" panose="02040503050406030204" pitchFamily="18" charset="0"/>
                          </a:rPr>
                        </m:ctrlPr>
                      </m:dPr>
                      <m:e>
                        <m:f>
                          <m:fPr>
                            <m:ctrlPr>
                              <a:rPr lang="en-US" altLang="zh-CN" sz="1600" i="1" smtClean="0">
                                <a:latin typeface="Cambria Math" panose="02040503050406030204" pitchFamily="18" charset="0"/>
                              </a:rPr>
                            </m:ctrlPr>
                          </m:fPr>
                          <m:num>
                            <m:r>
                              <a:rPr lang="en-US" altLang="zh-CN" sz="1600" b="0" i="1" smtClean="0">
                                <a:latin typeface="Cambria Math" panose="02040503050406030204" pitchFamily="18" charset="0"/>
                              </a:rPr>
                              <m:t>𝑐𝑝𝑎</m:t>
                            </m:r>
                          </m:num>
                          <m:den>
                            <m:r>
                              <a:rPr lang="en-US" altLang="zh-CN" sz="1600" b="0" i="1" smtClean="0">
                                <a:latin typeface="Cambria Math" panose="02040503050406030204" pitchFamily="18" charset="0"/>
                              </a:rPr>
                              <m:t>𝑏𝑖𝑑𝐶𝑝𝑎</m:t>
                            </m:r>
                          </m:den>
                        </m:f>
                        <m:r>
                          <a:rPr lang="en-US" altLang="zh-CN" sz="1600" b="0" i="1" smtClean="0">
                            <a:latin typeface="Cambria Math" panose="02040503050406030204" pitchFamily="18" charset="0"/>
                          </a:rPr>
                          <m:t>−1</m:t>
                        </m:r>
                      </m:e>
                    </m:d>
                    <m:r>
                      <a:rPr lang="en-US" altLang="zh-CN" sz="1600" b="0" i="1" smtClean="0">
                        <a:latin typeface="Cambria Math" panose="02040503050406030204" pitchFamily="18" charset="0"/>
                        <a:ea typeface="Cambria Math" panose="02040503050406030204" pitchFamily="18" charset="0"/>
                      </a:rPr>
                      <m:t>≤0.2</m:t>
                    </m:r>
                  </m:oMath>
                </a14:m>
                <a:endParaRPr lang="en-US" altLang="zh-CN" sz="1600" b="0" dirty="0">
                  <a:ea typeface="Cambria Math" panose="02040503050406030204" pitchFamily="18" charset="0"/>
                </a:endParaRPr>
              </a:p>
              <a:p>
                <a:pPr>
                  <a:lnSpc>
                    <a:spcPct val="150000"/>
                  </a:lnSpc>
                </a:pPr>
                <a:r>
                  <a:rPr lang="en-US" altLang="zh-CN" sz="1600" dirty="0">
                    <a:latin typeface="+mj-ea"/>
                    <a:ea typeface="+mj-ea"/>
                  </a:rPr>
                  <a:t>2</a:t>
                </a:r>
                <a:r>
                  <a:rPr lang="zh-CN" altLang="en-US" sz="1600" dirty="0">
                    <a:latin typeface="+mj-ea"/>
                    <a:ea typeface="+mj-ea"/>
                  </a:rPr>
                  <a:t>、激活次留率达标：实际激活次留率</a:t>
                </a:r>
                <a14:m>
                  <m:oMath xmlns:m="http://schemas.openxmlformats.org/officeDocument/2006/math">
                    <m:r>
                      <a:rPr lang="en-US" altLang="zh-CN" sz="1600" b="0" i="1" smtClean="0">
                        <a:latin typeface="Cambria Math" panose="02040503050406030204" pitchFamily="18" charset="0"/>
                        <a:ea typeface="Cambria Math" panose="02040503050406030204" pitchFamily="18" charset="0"/>
                      </a:rPr>
                      <m:t>𝐷𝐶𝑉𝑅</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𝑡𝑎𝑟𝑔𝑒𝑡𝐷𝑐𝑣𝑟</m:t>
                    </m:r>
                  </m:oMath>
                </a14:m>
                <a:endParaRPr lang="zh-CN" altLang="en-US" sz="1600" dirty="0">
                  <a:latin typeface="+mj-ea"/>
                  <a:ea typeface="+mj-ea"/>
                </a:endParaRPr>
              </a:p>
            </p:txBody>
          </p:sp>
        </mc:Choice>
        <mc:Fallback xmlns="">
          <p:sp>
            <p:nvSpPr>
              <p:cNvPr id="14" name="文本框 13">
                <a:extLst>
                  <a:ext uri="{FF2B5EF4-FFF2-40B4-BE49-F238E27FC236}">
                    <a16:creationId xmlns:a16="http://schemas.microsoft.com/office/drawing/2014/main" id="{A0FFC0BC-D79D-4582-9753-D4A5579FCAF5}"/>
                  </a:ext>
                </a:extLst>
              </p:cNvPr>
              <p:cNvSpPr txBox="1">
                <a:spLocks noRot="1" noChangeAspect="1" noMove="1" noResize="1" noEditPoints="1" noAdjustHandles="1" noChangeArrowheads="1" noChangeShapeType="1" noTextEdit="1"/>
              </p:cNvSpPr>
              <p:nvPr/>
            </p:nvSpPr>
            <p:spPr>
              <a:xfrm>
                <a:off x="5663380" y="5440063"/>
                <a:ext cx="6164825" cy="1370312"/>
              </a:xfrm>
              <a:prstGeom prst="rect">
                <a:avLst/>
              </a:prstGeom>
              <a:blipFill>
                <a:blip r:embed="rId7"/>
                <a:stretch>
                  <a:fillRect l="-495" b="-48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572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Graphic spid="13" grpId="0">
        <p:bldAsOne/>
      </p:bldGraphic>
      <p:bldP spid="4" grpId="0"/>
      <p:bldP spid="9" grpId="0"/>
      <p:bldP spid="15"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B3CFF46-493F-7C4E-A7EE-83A0B50C1A9A}"/>
              </a:ext>
            </a:extLst>
          </p:cNvPr>
          <p:cNvSpPr txBox="1"/>
          <p:nvPr/>
        </p:nvSpPr>
        <p:spPr>
          <a:xfrm>
            <a:off x="128122" y="261900"/>
            <a:ext cx="11237788" cy="523220"/>
          </a:xfrm>
          <a:prstGeom prst="rect">
            <a:avLst/>
          </a:prstGeom>
          <a:noFill/>
        </p:spPr>
        <p:txBody>
          <a:bodyPr wrap="square" rtlCol="0">
            <a:spAutoFit/>
          </a:bodyPr>
          <a:lstStyle/>
          <a:p>
            <a:r>
              <a:rPr kumimoji="1" lang="zh-CN" altLang="en-US" sz="2800" b="1" dirty="0">
                <a:latin typeface="+mj-ea"/>
                <a:ea typeface="+mj-ea"/>
              </a:rPr>
              <a:t>大纲</a:t>
            </a:r>
            <a:endParaRPr lang="zh-CN" altLang="en-US" sz="2800" b="1" dirty="0">
              <a:latin typeface="+mj-ea"/>
              <a:ea typeface="+mj-ea"/>
            </a:endParaRPr>
          </a:p>
        </p:txBody>
      </p:sp>
      <p:cxnSp>
        <p:nvCxnSpPr>
          <p:cNvPr id="5" name="直接连接符 3">
            <a:extLst>
              <a:ext uri="{FF2B5EF4-FFF2-40B4-BE49-F238E27FC236}">
                <a16:creationId xmlns:a16="http://schemas.microsoft.com/office/drawing/2014/main" id="{0121A6CD-ADA7-BA4E-8A34-F2E4803BA530}"/>
              </a:ext>
            </a:extLst>
          </p:cNvPr>
          <p:cNvCxnSpPr/>
          <p:nvPr/>
        </p:nvCxnSpPr>
        <p:spPr bwMode="auto">
          <a:xfrm>
            <a:off x="0" y="818826"/>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4">
            <a:extLst>
              <a:ext uri="{FF2B5EF4-FFF2-40B4-BE49-F238E27FC236}">
                <a16:creationId xmlns:a16="http://schemas.microsoft.com/office/drawing/2014/main" id="{D9887F68-5299-AE48-9F0A-EBB7C887AE6D}"/>
              </a:ext>
            </a:extLst>
          </p:cNvPr>
          <p:cNvCxnSpPr/>
          <p:nvPr/>
        </p:nvCxnSpPr>
        <p:spPr bwMode="auto">
          <a:xfrm>
            <a:off x="6047232" y="818826"/>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6">
            <a:extLst>
              <a:ext uri="{FF2B5EF4-FFF2-40B4-BE49-F238E27FC236}">
                <a16:creationId xmlns:a16="http://schemas.microsoft.com/office/drawing/2014/main" id="{8CFFB166-9675-5B42-A915-5A6814A82557}"/>
              </a:ext>
            </a:extLst>
          </p:cNvPr>
          <p:cNvCxnSpPr/>
          <p:nvPr/>
        </p:nvCxnSpPr>
        <p:spPr bwMode="auto">
          <a:xfrm>
            <a:off x="9107232" y="818826"/>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5">
            <a:extLst>
              <a:ext uri="{FF2B5EF4-FFF2-40B4-BE49-F238E27FC236}">
                <a16:creationId xmlns:a16="http://schemas.microsoft.com/office/drawing/2014/main" id="{2973C2F1-1723-49EE-B775-ED4E81128A64}"/>
              </a:ext>
            </a:extLst>
          </p:cNvPr>
          <p:cNvCxnSpPr/>
          <p:nvPr/>
        </p:nvCxnSpPr>
        <p:spPr bwMode="auto">
          <a:xfrm>
            <a:off x="3060000" y="818826"/>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4844757-F6E1-4A1A-9578-72B4585980BB}"/>
                  </a:ext>
                </a:extLst>
              </p:cNvPr>
              <p:cNvSpPr txBox="1"/>
              <p:nvPr/>
            </p:nvSpPr>
            <p:spPr>
              <a:xfrm>
                <a:off x="2727342" y="1434257"/>
                <a:ext cx="7249379" cy="4810099"/>
              </a:xfrm>
              <a:prstGeom prst="rect">
                <a:avLst/>
              </a:prstGeom>
              <a:noFill/>
            </p:spPr>
            <p:txBody>
              <a:bodyPr wrap="square" rtlCol="0">
                <a:spAutoFit/>
              </a:bodyPr>
              <a:lstStyle/>
              <a:p>
                <a:pPr marL="342900" indent="-342900">
                  <a:lnSpc>
                    <a:spcPct val="200000"/>
                  </a:lnSpc>
                  <a:buFont typeface="Wingdings" panose="05000000000000000000" pitchFamily="2" charset="2"/>
                  <a:buChar char="p"/>
                </a:pP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𝑃𝑎𝑟𝑡</m:t>
                    </m:r>
                    <m:r>
                      <a:rPr lang="en-US" altLang="zh-CN" sz="2400" b="0" i="1" smtClean="0">
                        <a:latin typeface="Cambria Math" panose="02040503050406030204" pitchFamily="18" charset="0"/>
                        <a:ea typeface="微软雅黑" panose="020B0503020204020204" pitchFamily="34" charset="-122"/>
                      </a:rPr>
                      <m:t> </m:t>
                    </m:r>
                    <m:r>
                      <a:rPr lang="en-US" altLang="zh-CN" sz="2400" b="0" i="1" smtClean="0">
                        <a:latin typeface="Cambria Math" panose="02040503050406030204" pitchFamily="18" charset="0"/>
                        <a:ea typeface="微软雅黑" panose="020B0503020204020204" pitchFamily="34" charset="-122"/>
                      </a:rPr>
                      <m:t>𝐼</m:t>
                    </m:r>
                  </m:oMath>
                </a14:m>
                <a:r>
                  <a:rPr lang="zh-CN" altLang="en-US" sz="2400" dirty="0">
                    <a:latin typeface="微软雅黑" panose="020B0503020204020204" pitchFamily="34" charset="-122"/>
                    <a:ea typeface="微软雅黑" panose="020B0503020204020204" pitchFamily="34" charset="-122"/>
                  </a:rPr>
                  <a:t>：双出价次留策略优化</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项目背景</a:t>
                </a:r>
                <a:endParaRPr lang="en-US" altLang="zh-CN"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14:m>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pitchFamily="34" charset="-122"/>
                      </a:rPr>
                      <m:t>𝑉</m:t>
                    </m:r>
                    <m:r>
                      <a:rPr lang="en-US" altLang="zh-CN" b="0" i="1" smtClean="0">
                        <a:solidFill>
                          <a:schemeClr val="tx1"/>
                        </a:solidFill>
                        <a:latin typeface="Cambria Math" panose="02040503050406030204" pitchFamily="18" charset="0"/>
                        <a:ea typeface="微软雅黑" panose="020B0503020204020204" pitchFamily="34" charset="-122"/>
                      </a:rPr>
                      <m:t>1</m:t>
                    </m:r>
                    <m:r>
                      <a:rPr lang="zh-CN" altLang="en-US" i="1">
                        <a:solidFill>
                          <a:schemeClr val="tx1"/>
                        </a:solidFill>
                        <a:latin typeface="Cambria Math" panose="02040503050406030204" pitchFamily="18" charset="0"/>
                        <a:ea typeface="微软雅黑" panose="020B0503020204020204" pitchFamily="34" charset="-122"/>
                      </a:rPr>
                      <m:t>版</m:t>
                    </m:r>
                    <m:r>
                      <a:rPr lang="zh-CN" altLang="en-US" i="1" smtClean="0">
                        <a:solidFill>
                          <a:schemeClr val="tx1"/>
                        </a:solidFill>
                        <a:latin typeface="Cambria Math" panose="02040503050406030204" pitchFamily="18" charset="0"/>
                        <a:ea typeface="微软雅黑" panose="020B0503020204020204" pitchFamily="34" charset="-122"/>
                      </a:rPr>
                      <m:t>：</m:t>
                    </m:r>
                  </m:oMath>
                </a14:m>
                <a:r>
                  <a:rPr lang="zh-CN" altLang="en-US" dirty="0">
                    <a:solidFill>
                      <a:schemeClr val="tx1"/>
                    </a:solidFill>
                    <a:latin typeface="微软雅黑" panose="020B0503020204020204" pitchFamily="34" charset="-122"/>
                    <a:ea typeface="微软雅黑" panose="020B0503020204020204" pitchFamily="34" charset="-122"/>
                  </a:rPr>
                  <a:t>通过最优过滤保证考核达标</a:t>
                </a:r>
                <a:endParaRPr lang="en-US" altLang="zh-CN"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14:m>
                  <m:oMath xmlns:m="http://schemas.openxmlformats.org/officeDocument/2006/math">
                    <m:r>
                      <a:rPr lang="en-US" altLang="zh-CN" i="1">
                        <a:solidFill>
                          <a:schemeClr val="bg2"/>
                        </a:solidFill>
                        <a:latin typeface="Cambria Math" panose="02040503050406030204" pitchFamily="18" charset="0"/>
                        <a:ea typeface="微软雅黑" panose="020B0503020204020204" pitchFamily="34" charset="-122"/>
                      </a:rPr>
                      <m:t>𝑉</m:t>
                    </m:r>
                    <m:r>
                      <a:rPr lang="en-US" altLang="zh-CN" b="0" i="1" smtClean="0">
                        <a:solidFill>
                          <a:schemeClr val="bg2"/>
                        </a:solidFill>
                        <a:latin typeface="Cambria Math" panose="02040503050406030204" pitchFamily="18" charset="0"/>
                        <a:ea typeface="微软雅黑" panose="020B0503020204020204" pitchFamily="34" charset="-122"/>
                      </a:rPr>
                      <m:t>2</m:t>
                    </m:r>
                    <m:r>
                      <a:rPr lang="zh-CN" altLang="en-US" i="1">
                        <a:solidFill>
                          <a:schemeClr val="bg2"/>
                        </a:solidFill>
                        <a:latin typeface="Cambria Math" panose="02040503050406030204" pitchFamily="18" charset="0"/>
                        <a:ea typeface="微软雅黑" panose="020B0503020204020204" pitchFamily="34" charset="-122"/>
                      </a:rPr>
                      <m:t>版</m:t>
                    </m:r>
                  </m:oMath>
                </a14:m>
                <a:r>
                  <a:rPr lang="zh-CN" altLang="en-US" dirty="0">
                    <a:solidFill>
                      <a:schemeClr val="bg2"/>
                    </a:solidFill>
                    <a:latin typeface="微软雅黑" panose="020B0503020204020204" pitchFamily="34" charset="-122"/>
                    <a:ea typeface="微软雅黑" panose="020B0503020204020204" pitchFamily="34" charset="-122"/>
                  </a:rPr>
                  <a:t>：调价</a:t>
                </a:r>
                <a:r>
                  <a:rPr lang="en-US" altLang="zh-CN" dirty="0">
                    <a:solidFill>
                      <a:schemeClr val="bg2"/>
                    </a:solidFill>
                    <a:latin typeface="微软雅黑" panose="020B0503020204020204" pitchFamily="34" charset="-122"/>
                    <a:ea typeface="微软雅黑" panose="020B0503020204020204" pitchFamily="34" charset="-122"/>
                  </a:rPr>
                  <a:t>+</a:t>
                </a:r>
                <a:r>
                  <a:rPr lang="zh-CN" altLang="en-US" dirty="0">
                    <a:solidFill>
                      <a:schemeClr val="bg2"/>
                    </a:solidFill>
                    <a:latin typeface="微软雅黑" panose="020B0503020204020204" pitchFamily="34" charset="-122"/>
                    <a:ea typeface="微软雅黑" panose="020B0503020204020204" pitchFamily="34" charset="-122"/>
                  </a:rPr>
                  <a:t>模型预估提升广告消耗与效果</a:t>
                </a:r>
                <a:endParaRPr lang="en-US" altLang="zh-CN" dirty="0">
                  <a:solidFill>
                    <a:schemeClr val="bg2"/>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p"/>
                </a:pPr>
                <a14:m>
                  <m:oMath xmlns:m="http://schemas.openxmlformats.org/officeDocument/2006/math">
                    <m:r>
                      <a:rPr lang="en-US" altLang="zh-CN" sz="2400" i="1">
                        <a:solidFill>
                          <a:schemeClr val="bg2"/>
                        </a:solidFill>
                        <a:latin typeface="Cambria Math" panose="02040503050406030204" pitchFamily="18" charset="0"/>
                        <a:ea typeface="微软雅黑" panose="020B0503020204020204" pitchFamily="34" charset="-122"/>
                      </a:rPr>
                      <m:t>𝑃𝑎𝑟𝑡</m:t>
                    </m:r>
                    <m:r>
                      <a:rPr lang="en-US" altLang="zh-CN" sz="2400" i="1">
                        <a:solidFill>
                          <a:schemeClr val="bg2"/>
                        </a:solidFill>
                        <a:latin typeface="Cambria Math" panose="02040503050406030204" pitchFamily="18" charset="0"/>
                        <a:ea typeface="微软雅黑" panose="020B0503020204020204" pitchFamily="34" charset="-122"/>
                      </a:rPr>
                      <m:t> </m:t>
                    </m:r>
                    <m:r>
                      <a:rPr lang="en-US" altLang="zh-CN" sz="2400" i="1">
                        <a:solidFill>
                          <a:schemeClr val="bg2"/>
                        </a:solidFill>
                        <a:latin typeface="Cambria Math" panose="02040503050406030204" pitchFamily="18" charset="0"/>
                        <a:ea typeface="微软雅黑" panose="020B0503020204020204" pitchFamily="34" charset="-122"/>
                      </a:rPr>
                      <m:t>𝐼𝐼</m:t>
                    </m:r>
                  </m:oMath>
                </a14:m>
                <a:r>
                  <a:rPr lang="zh-CN" altLang="en-US" sz="2400" dirty="0">
                    <a:solidFill>
                      <a:schemeClr val="bg2"/>
                    </a:solidFill>
                    <a:latin typeface="微软雅黑" panose="020B0503020204020204" pitchFamily="34" charset="-122"/>
                    <a:ea typeface="微软雅黑" panose="020B0503020204020204" pitchFamily="34" charset="-122"/>
                  </a:rPr>
                  <a:t>：微信流量位系统加强策略优化</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solidFill>
                      <a:schemeClr val="bg2"/>
                    </a:solidFill>
                    <a:latin typeface="微软雅黑" panose="020B0503020204020204" pitchFamily="34" charset="-122"/>
                    <a:ea typeface="微软雅黑" panose="020B0503020204020204" pitchFamily="34" charset="-122"/>
                  </a:rPr>
                  <a:t>项目背景</a:t>
                </a:r>
                <a:endParaRPr lang="en-US" altLang="zh-CN" dirty="0">
                  <a:solidFill>
                    <a:schemeClr val="bg2"/>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solidFill>
                      <a:schemeClr val="bg2"/>
                    </a:solidFill>
                    <a:latin typeface="微软雅黑" panose="020B0503020204020204" pitchFamily="34" charset="-122"/>
                    <a:ea typeface="微软雅黑" panose="020B0503020204020204" pitchFamily="34" charset="-122"/>
                  </a:rPr>
                  <a:t>基准模型</a:t>
                </a:r>
                <a14:m>
                  <m:oMath xmlns:m="http://schemas.openxmlformats.org/officeDocument/2006/math">
                    <m:r>
                      <a:rPr lang="en-US" altLang="zh-CN" b="0" i="1" smtClean="0">
                        <a:solidFill>
                          <a:schemeClr val="bg2"/>
                        </a:solidFill>
                        <a:latin typeface="Cambria Math" panose="02040503050406030204" pitchFamily="18" charset="0"/>
                        <a:ea typeface="微软雅黑" panose="020B0503020204020204" pitchFamily="34" charset="-122"/>
                      </a:rPr>
                      <m:t>𝑙𝑖𝑔h𝑡𝑔𝑏𝑚</m:t>
                    </m:r>
                    <m:r>
                      <a:rPr lang="en-US" altLang="zh-CN" b="0" i="1" smtClean="0">
                        <a:solidFill>
                          <a:schemeClr val="bg2"/>
                        </a:solidFill>
                        <a:latin typeface="Cambria Math" panose="02040503050406030204" pitchFamily="18" charset="0"/>
                        <a:ea typeface="微软雅黑" panose="020B0503020204020204" pitchFamily="34" charset="-122"/>
                      </a:rPr>
                      <m:t>−</m:t>
                    </m:r>
                    <m:r>
                      <a:rPr lang="en-US" altLang="zh-CN" b="0" i="1" smtClean="0">
                        <a:solidFill>
                          <a:schemeClr val="bg2"/>
                        </a:solidFill>
                        <a:latin typeface="Cambria Math" panose="02040503050406030204" pitchFamily="18" charset="0"/>
                        <a:ea typeface="微软雅黑" panose="020B0503020204020204" pitchFamily="34" charset="-122"/>
                      </a:rPr>
                      <m:t>𝑥𝑒𝑛𝑑𝑐𝑔</m:t>
                    </m:r>
                  </m:oMath>
                </a14:m>
                <a:r>
                  <a:rPr lang="zh-CN" altLang="en-US" dirty="0">
                    <a:solidFill>
                      <a:schemeClr val="bg2"/>
                    </a:solidFill>
                    <a:latin typeface="微软雅黑" panose="020B0503020204020204" pitchFamily="34" charset="-122"/>
                    <a:ea typeface="微软雅黑" panose="020B0503020204020204" pitchFamily="34" charset="-122"/>
                  </a:rPr>
                  <a:t>优化</a:t>
                </a:r>
                <a:endParaRPr lang="en-US" altLang="zh-CN" dirty="0">
                  <a:solidFill>
                    <a:schemeClr val="bg2"/>
                  </a:solidFill>
                  <a:latin typeface="微软雅黑" panose="020B0503020204020204" pitchFamily="34" charset="-122"/>
                  <a:ea typeface="微软雅黑" panose="020B0503020204020204" pitchFamily="34" charset="-122"/>
                </a:endParaRPr>
              </a:p>
              <a:p>
                <a:pPr marL="800100" lvl="1" indent="-342900">
                  <a:lnSpc>
                    <a:spcPct val="200000"/>
                  </a:lnSpc>
                  <a:buFont typeface="Arial" panose="020B0604020202020204" pitchFamily="34" charset="0"/>
                  <a:buChar char="•"/>
                </a:pPr>
                <a:r>
                  <a:rPr lang="zh-CN" altLang="en-US" dirty="0">
                    <a:solidFill>
                      <a:schemeClr val="bg2"/>
                    </a:solidFill>
                    <a:latin typeface="微软雅黑" panose="020B0503020204020204" pitchFamily="34" charset="-122"/>
                    <a:ea typeface="微软雅黑" panose="020B0503020204020204" pitchFamily="34" charset="-122"/>
                  </a:rPr>
                  <a:t>旁路模型</a:t>
                </a:r>
                <a14:m>
                  <m:oMath xmlns:m="http://schemas.openxmlformats.org/officeDocument/2006/math">
                    <m:r>
                      <a:rPr lang="en-US" altLang="zh-CN" b="0" i="1" smtClean="0">
                        <a:solidFill>
                          <a:schemeClr val="bg2"/>
                        </a:solidFill>
                        <a:latin typeface="Cambria Math" panose="02040503050406030204" pitchFamily="18" charset="0"/>
                        <a:ea typeface="微软雅黑" panose="020B0503020204020204" pitchFamily="34" charset="-122"/>
                      </a:rPr>
                      <m:t>𝐷𝐶𝑁</m:t>
                    </m:r>
                    <m:r>
                      <a:rPr lang="en-US" altLang="zh-CN" b="0" i="1" smtClean="0">
                        <a:solidFill>
                          <a:schemeClr val="bg2"/>
                        </a:solidFill>
                        <a:latin typeface="Cambria Math" panose="02040503050406030204" pitchFamily="18" charset="0"/>
                        <a:ea typeface="微软雅黑" panose="020B0503020204020204" pitchFamily="34" charset="-122"/>
                      </a:rPr>
                      <m:t>−</m:t>
                    </m:r>
                    <m:r>
                      <a:rPr lang="en-US" altLang="zh-CN" b="0" i="1" smtClean="0">
                        <a:solidFill>
                          <a:schemeClr val="bg2"/>
                        </a:solidFill>
                        <a:latin typeface="Cambria Math" panose="02040503050406030204" pitchFamily="18" charset="0"/>
                        <a:ea typeface="微软雅黑" panose="020B0503020204020204" pitchFamily="34" charset="-122"/>
                      </a:rPr>
                      <m:t>𝑀</m:t>
                    </m:r>
                  </m:oMath>
                </a14:m>
                <a:r>
                  <a:rPr lang="zh-CN" altLang="en-US" dirty="0">
                    <a:solidFill>
                      <a:schemeClr val="bg2"/>
                    </a:solidFill>
                    <a:latin typeface="微软雅黑" panose="020B0503020204020204" pitchFamily="34" charset="-122"/>
                    <a:ea typeface="微软雅黑" panose="020B0503020204020204" pitchFamily="34" charset="-122"/>
                  </a:rPr>
                  <a:t>优化</a:t>
                </a:r>
                <a:endParaRPr lang="en-US" altLang="zh-CN" dirty="0">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24844757-F6E1-4A1A-9578-72B4585980BB}"/>
                  </a:ext>
                </a:extLst>
              </p:cNvPr>
              <p:cNvSpPr txBox="1">
                <a:spLocks noRot="1" noChangeAspect="1" noMove="1" noResize="1" noEditPoints="1" noAdjustHandles="1" noChangeArrowheads="1" noChangeShapeType="1" noTextEdit="1"/>
              </p:cNvSpPr>
              <p:nvPr/>
            </p:nvSpPr>
            <p:spPr>
              <a:xfrm>
                <a:off x="2727342" y="1434257"/>
                <a:ext cx="7249379" cy="4810099"/>
              </a:xfrm>
              <a:prstGeom prst="rect">
                <a:avLst/>
              </a:prstGeom>
              <a:blipFill>
                <a:blip r:embed="rId3"/>
                <a:stretch>
                  <a:fillRect l="-1092" b="-11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1024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B3CFF46-493F-7C4E-A7EE-83A0B50C1A9A}"/>
                  </a:ext>
                </a:extLst>
              </p:cNvPr>
              <p:cNvSpPr txBox="1"/>
              <p:nvPr/>
            </p:nvSpPr>
            <p:spPr>
              <a:xfrm>
                <a:off x="154112" y="244747"/>
                <a:ext cx="11237788" cy="523220"/>
              </a:xfrm>
              <a:prstGeom prst="rect">
                <a:avLst/>
              </a:prstGeom>
              <a:noFill/>
            </p:spPr>
            <p:txBody>
              <a:bodyPr wrap="square" rtlCol="0">
                <a:spAutoFit/>
              </a:bodyPr>
              <a:lstStyle/>
              <a:p>
                <a14:m>
                  <m:oMath xmlns:m="http://schemas.openxmlformats.org/officeDocument/2006/math">
                    <m:r>
                      <a:rPr lang="en-US" altLang="zh-CN" sz="2800" b="1" i="1" dirty="0" smtClean="0">
                        <a:latin typeface="Cambria Math" panose="02040503050406030204" pitchFamily="18" charset="0"/>
                        <a:ea typeface="+mj-ea"/>
                      </a:rPr>
                      <m:t>𝑽</m:t>
                    </m:r>
                    <m:r>
                      <a:rPr lang="en-US" altLang="zh-CN" sz="2800" b="1" i="1" dirty="0" smtClean="0">
                        <a:latin typeface="Cambria Math" panose="02040503050406030204" pitchFamily="18" charset="0"/>
                        <a:ea typeface="+mj-ea"/>
                      </a:rPr>
                      <m:t>𝟏</m:t>
                    </m:r>
                  </m:oMath>
                </a14:m>
                <a:r>
                  <a:rPr lang="zh-CN" altLang="en-US" sz="2800" b="1" dirty="0">
                    <a:latin typeface="+mj-ea"/>
                    <a:ea typeface="+mj-ea"/>
                  </a:rPr>
                  <a:t>版：激活</a:t>
                </a:r>
                <a14:m>
                  <m:oMath xmlns:m="http://schemas.openxmlformats.org/officeDocument/2006/math">
                    <m:r>
                      <a:rPr lang="en-US" altLang="zh-CN" sz="2800" b="1" i="1" dirty="0" smtClean="0">
                        <a:latin typeface="Cambria Math" panose="02040503050406030204" pitchFamily="18" charset="0"/>
                        <a:ea typeface="+mj-ea"/>
                      </a:rPr>
                      <m:t>𝒆𝑪𝑷𝑴</m:t>
                    </m:r>
                  </m:oMath>
                </a14:m>
                <a:r>
                  <a:rPr lang="zh-CN" altLang="en-US" sz="2800" b="1" dirty="0">
                    <a:latin typeface="+mj-ea"/>
                    <a:ea typeface="+mj-ea"/>
                  </a:rPr>
                  <a:t>排序</a:t>
                </a:r>
                <a:r>
                  <a:rPr lang="en-US" altLang="zh-CN" sz="2800" b="1" dirty="0">
                    <a:latin typeface="+mj-ea"/>
                    <a:ea typeface="+mj-ea"/>
                  </a:rPr>
                  <a:t>+</a:t>
                </a:r>
                <a:r>
                  <a:rPr lang="zh-CN" altLang="en-US" sz="2800" b="1" dirty="0">
                    <a:latin typeface="+mj-ea"/>
                    <a:ea typeface="+mj-ea"/>
                  </a:rPr>
                  <a:t>低次留率用户过滤保证考核达标</a:t>
                </a:r>
                <a:r>
                  <a:rPr lang="zh-CN" altLang="en-US" sz="2000" b="1" dirty="0">
                    <a:solidFill>
                      <a:srgbClr val="92D050"/>
                    </a:solidFill>
                    <a:latin typeface="+mj-ea"/>
                    <a:ea typeface="+mj-ea"/>
                  </a:rPr>
                  <a:t> </a:t>
                </a:r>
              </a:p>
            </p:txBody>
          </p:sp>
        </mc:Choice>
        <mc:Fallback xmlns="">
          <p:sp>
            <p:nvSpPr>
              <p:cNvPr id="3" name="文本框 2">
                <a:extLst>
                  <a:ext uri="{FF2B5EF4-FFF2-40B4-BE49-F238E27FC236}">
                    <a16:creationId xmlns:a16="http://schemas.microsoft.com/office/drawing/2014/main" id="{8B3CFF46-493F-7C4E-A7EE-83A0B50C1A9A}"/>
                  </a:ext>
                </a:extLst>
              </p:cNvPr>
              <p:cNvSpPr txBox="1">
                <a:spLocks noRot="1" noChangeAspect="1" noMove="1" noResize="1" noEditPoints="1" noAdjustHandles="1" noChangeArrowheads="1" noChangeShapeType="1" noTextEdit="1"/>
              </p:cNvSpPr>
              <p:nvPr/>
            </p:nvSpPr>
            <p:spPr>
              <a:xfrm>
                <a:off x="154112" y="244747"/>
                <a:ext cx="11237788" cy="523220"/>
              </a:xfrm>
              <a:prstGeom prst="rect">
                <a:avLst/>
              </a:prstGeom>
              <a:blipFill>
                <a:blip r:embed="rId3"/>
                <a:stretch>
                  <a:fillRect t="-11628" b="-31395"/>
                </a:stretch>
              </a:blipFill>
            </p:spPr>
            <p:txBody>
              <a:bodyPr/>
              <a:lstStyle/>
              <a:p>
                <a:r>
                  <a:rPr lang="zh-CN" altLang="en-US">
                    <a:noFill/>
                  </a:rPr>
                  <a:t> </a:t>
                </a:r>
              </a:p>
            </p:txBody>
          </p:sp>
        </mc:Fallback>
      </mc:AlternateContent>
      <p:cxnSp>
        <p:nvCxnSpPr>
          <p:cNvPr id="5" name="直接连接符 3">
            <a:extLst>
              <a:ext uri="{FF2B5EF4-FFF2-40B4-BE49-F238E27FC236}">
                <a16:creationId xmlns:a16="http://schemas.microsoft.com/office/drawing/2014/main" id="{0121A6CD-ADA7-BA4E-8A34-F2E4803BA530}"/>
              </a:ext>
            </a:extLst>
          </p:cNvPr>
          <p:cNvCxnSpPr/>
          <p:nvPr/>
        </p:nvCxnSpPr>
        <p:spPr bwMode="auto">
          <a:xfrm>
            <a:off x="0" y="818826"/>
            <a:ext cx="3060000" cy="0"/>
          </a:xfrm>
          <a:prstGeom prst="line">
            <a:avLst/>
          </a:prstGeom>
          <a:solidFill>
            <a:schemeClr val="accent1"/>
          </a:solidFill>
          <a:ln w="38100" cap="flat" cmpd="sng" algn="ctr">
            <a:solidFill>
              <a:srgbClr val="0074B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4">
            <a:extLst>
              <a:ext uri="{FF2B5EF4-FFF2-40B4-BE49-F238E27FC236}">
                <a16:creationId xmlns:a16="http://schemas.microsoft.com/office/drawing/2014/main" id="{D9887F68-5299-AE48-9F0A-EBB7C887AE6D}"/>
              </a:ext>
            </a:extLst>
          </p:cNvPr>
          <p:cNvCxnSpPr/>
          <p:nvPr/>
        </p:nvCxnSpPr>
        <p:spPr bwMode="auto">
          <a:xfrm>
            <a:off x="6047232" y="818826"/>
            <a:ext cx="3060000" cy="0"/>
          </a:xfrm>
          <a:prstGeom prst="line">
            <a:avLst/>
          </a:prstGeom>
          <a:solidFill>
            <a:schemeClr val="accent1"/>
          </a:solidFill>
          <a:ln w="381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5">
            <a:extLst>
              <a:ext uri="{FF2B5EF4-FFF2-40B4-BE49-F238E27FC236}">
                <a16:creationId xmlns:a16="http://schemas.microsoft.com/office/drawing/2014/main" id="{A731810D-F3C4-9749-9564-7FA7596EE3EF}"/>
              </a:ext>
            </a:extLst>
          </p:cNvPr>
          <p:cNvCxnSpPr/>
          <p:nvPr/>
        </p:nvCxnSpPr>
        <p:spPr bwMode="auto">
          <a:xfrm>
            <a:off x="3060000" y="818826"/>
            <a:ext cx="3060000"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6">
            <a:extLst>
              <a:ext uri="{FF2B5EF4-FFF2-40B4-BE49-F238E27FC236}">
                <a16:creationId xmlns:a16="http://schemas.microsoft.com/office/drawing/2014/main" id="{8CFFB166-9675-5B42-A915-5A6814A82557}"/>
              </a:ext>
            </a:extLst>
          </p:cNvPr>
          <p:cNvCxnSpPr/>
          <p:nvPr/>
        </p:nvCxnSpPr>
        <p:spPr bwMode="auto">
          <a:xfrm>
            <a:off x="9107232" y="818826"/>
            <a:ext cx="3060000"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文本框 1">
            <a:extLst>
              <a:ext uri="{FF2B5EF4-FFF2-40B4-BE49-F238E27FC236}">
                <a16:creationId xmlns:a16="http://schemas.microsoft.com/office/drawing/2014/main" id="{020BBB29-127F-4B9E-925C-DCB45D4ABA9B}"/>
              </a:ext>
            </a:extLst>
          </p:cNvPr>
          <p:cNvSpPr txBox="1"/>
          <p:nvPr/>
        </p:nvSpPr>
        <p:spPr>
          <a:xfrm>
            <a:off x="589178" y="1007920"/>
            <a:ext cx="9019421" cy="418191"/>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zh-CN" altLang="en-US" sz="1600" dirty="0">
                <a:latin typeface="+mj-ea"/>
                <a:ea typeface="+mj-ea"/>
              </a:rPr>
              <a:t>双出价次留是</a:t>
            </a:r>
            <a:r>
              <a:rPr lang="zh-CN" altLang="en-US" sz="1600" i="0" dirty="0">
                <a:latin typeface="+mj-ea"/>
                <a:ea typeface="+mj-ea"/>
              </a:rPr>
              <a:t>单目标激活的升级版：在激活成本达成的基础上叠加了一个约束</a:t>
            </a:r>
            <a:r>
              <a:rPr lang="en-US" altLang="zh-CN" sz="1600" i="0" dirty="0">
                <a:latin typeface="+mj-ea"/>
                <a:ea typeface="+mj-ea"/>
              </a:rPr>
              <a:t>-</a:t>
            </a:r>
            <a:r>
              <a:rPr lang="zh-CN" altLang="en-US" sz="1600" i="0" dirty="0">
                <a:latin typeface="+mj-ea"/>
                <a:ea typeface="+mj-ea"/>
              </a:rPr>
              <a:t>次留率达标</a:t>
            </a:r>
            <a:endParaRPr lang="en-US" altLang="zh-CN" sz="1600" i="0" dirty="0">
              <a:latin typeface="+mj-ea"/>
              <a:ea typeface="+mj-ea"/>
            </a:endParaRPr>
          </a:p>
        </p:txBody>
      </p:sp>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32AE1E27-BE72-4300-8FBD-DF9860E284C4}"/>
                  </a:ext>
                </a:extLst>
              </p:cNvPr>
              <p:cNvSpPr txBox="1"/>
              <p:nvPr/>
            </p:nvSpPr>
            <p:spPr>
              <a:xfrm>
                <a:off x="7075627" y="3538767"/>
                <a:ext cx="4711526" cy="787523"/>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sz="1600" dirty="0">
                    <a:latin typeface="+mj-ea"/>
                    <a:ea typeface="+mj-ea"/>
                  </a:rPr>
                  <a:t>风控策略直接复用</a:t>
                </a:r>
                <a:r>
                  <a:rPr lang="en-US" altLang="zh-CN" sz="1600" dirty="0">
                    <a:latin typeface="+mj-ea"/>
                    <a:ea typeface="+mj-ea"/>
                  </a:rPr>
                  <a:t>(</a:t>
                </a:r>
                <a:r>
                  <a:rPr lang="zh-CN" altLang="en-US" sz="1600" dirty="0">
                    <a:latin typeface="+mj-ea"/>
                    <a:ea typeface="+mj-ea"/>
                  </a:rPr>
                  <a:t>附录</a:t>
                </a:r>
                <a:r>
                  <a:rPr lang="en-US" altLang="zh-CN" sz="1600" dirty="0">
                    <a:latin typeface="+mj-ea"/>
                    <a:ea typeface="+mj-ea"/>
                  </a:rPr>
                  <a:t>1)</a:t>
                </a:r>
              </a:p>
              <a:p>
                <a:pPr marL="285750" indent="-285750">
                  <a:lnSpc>
                    <a:spcPct val="150000"/>
                  </a:lnSpc>
                  <a:buFont typeface="Wingdings" panose="05000000000000000000" pitchFamily="2" charset="2"/>
                  <a:buChar char="u"/>
                </a:pPr>
                <a14:m>
                  <m:oMath xmlns:m="http://schemas.openxmlformats.org/officeDocument/2006/math">
                    <m:r>
                      <a:rPr lang="en-US" altLang="zh-CN" sz="1600" i="1">
                        <a:latin typeface="Cambria Math" panose="02040503050406030204" pitchFamily="18" charset="0"/>
                        <a:ea typeface="+mj-ea"/>
                      </a:rPr>
                      <m:t>𝑝𝑑𝑐𝑣𝑟</m:t>
                    </m:r>
                  </m:oMath>
                </a14:m>
                <a:r>
                  <a:rPr lang="zh-CN" altLang="en-US" sz="1600" dirty="0">
                    <a:latin typeface="+mj-ea"/>
                    <a:ea typeface="+mj-ea"/>
                  </a:rPr>
                  <a:t>预估由数平团队提供</a:t>
                </a:r>
                <a:r>
                  <a:rPr lang="en-US" altLang="zh-CN" sz="1600" dirty="0">
                    <a:latin typeface="+mj-ea"/>
                    <a:ea typeface="+mj-ea"/>
                  </a:rPr>
                  <a:t>(</a:t>
                </a:r>
                <a:r>
                  <a:rPr lang="zh-CN" altLang="en-US" sz="1600" dirty="0">
                    <a:latin typeface="+mj-ea"/>
                    <a:ea typeface="+mj-ea"/>
                  </a:rPr>
                  <a:t>附录</a:t>
                </a:r>
                <a:r>
                  <a:rPr lang="en-US" altLang="zh-CN" sz="1600" dirty="0">
                    <a:latin typeface="+mj-ea"/>
                    <a:ea typeface="+mj-ea"/>
                  </a:rPr>
                  <a:t>2)</a:t>
                </a:r>
                <a:endParaRPr lang="en-US" altLang="zh-CN" sz="1600" b="1" dirty="0">
                  <a:solidFill>
                    <a:srgbClr val="00B050"/>
                  </a:solidFill>
                  <a:latin typeface="+mj-ea"/>
                  <a:ea typeface="+mj-ea"/>
                </a:endParaRPr>
              </a:p>
            </p:txBody>
          </p:sp>
        </mc:Choice>
        <mc:Fallback xmlns="">
          <p:sp>
            <p:nvSpPr>
              <p:cNvPr id="105" name="文本框 104">
                <a:extLst>
                  <a:ext uri="{FF2B5EF4-FFF2-40B4-BE49-F238E27FC236}">
                    <a16:creationId xmlns:a16="http://schemas.microsoft.com/office/drawing/2014/main" id="{32AE1E27-BE72-4300-8FBD-DF9860E284C4}"/>
                  </a:ext>
                </a:extLst>
              </p:cNvPr>
              <p:cNvSpPr txBox="1">
                <a:spLocks noRot="1" noChangeAspect="1" noMove="1" noResize="1" noEditPoints="1" noAdjustHandles="1" noChangeArrowheads="1" noChangeShapeType="1" noTextEdit="1"/>
              </p:cNvSpPr>
              <p:nvPr/>
            </p:nvSpPr>
            <p:spPr>
              <a:xfrm>
                <a:off x="7075627" y="3538767"/>
                <a:ext cx="4711526" cy="787523"/>
              </a:xfrm>
              <a:prstGeom prst="rect">
                <a:avLst/>
              </a:prstGeom>
              <a:blipFill>
                <a:blip r:embed="rId4"/>
                <a:stretch>
                  <a:fillRect l="-517" b="-9302"/>
                </a:stretch>
              </a:blipFill>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B1E53146-B013-4CBD-9ABD-40FCA7A99026}"/>
              </a:ext>
            </a:extLst>
          </p:cNvPr>
          <p:cNvGrpSpPr/>
          <p:nvPr/>
        </p:nvGrpSpPr>
        <p:grpSpPr>
          <a:xfrm>
            <a:off x="3913384" y="2590956"/>
            <a:ext cx="2329491" cy="2519450"/>
            <a:chOff x="3913384" y="2590956"/>
            <a:chExt cx="2329491" cy="2519450"/>
          </a:xfrm>
        </p:grpSpPr>
        <p:sp>
          <p:nvSpPr>
            <p:cNvPr id="14" name="矩形 13">
              <a:extLst>
                <a:ext uri="{FF2B5EF4-FFF2-40B4-BE49-F238E27FC236}">
                  <a16:creationId xmlns:a16="http://schemas.microsoft.com/office/drawing/2014/main" id="{0C2F5F2B-9243-4B21-84FC-F59FF7285935}"/>
                </a:ext>
              </a:extLst>
            </p:cNvPr>
            <p:cNvSpPr/>
            <p:nvPr/>
          </p:nvSpPr>
          <p:spPr>
            <a:xfrm>
              <a:off x="4645524" y="3749066"/>
              <a:ext cx="716889" cy="703635"/>
            </a:xfrm>
            <a:prstGeom prst="rect">
              <a:avLst/>
            </a:prstGeom>
            <a:ln>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5" name="文本框 164">
                  <a:extLst>
                    <a:ext uri="{FF2B5EF4-FFF2-40B4-BE49-F238E27FC236}">
                      <a16:creationId xmlns:a16="http://schemas.microsoft.com/office/drawing/2014/main" id="{052DF599-D44F-45B6-BB02-47C767789A4B}"/>
                    </a:ext>
                  </a:extLst>
                </p:cNvPr>
                <p:cNvSpPr txBox="1"/>
                <p:nvPr/>
              </p:nvSpPr>
              <p:spPr>
                <a:xfrm>
                  <a:off x="4463542" y="4648741"/>
                  <a:ext cx="1779333" cy="46166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sz="1200" dirty="0">
                      <a:latin typeface="+mj-ea"/>
                      <a:ea typeface="+mj-ea"/>
                    </a:rPr>
                    <a:t>过滤后激活人群</a:t>
                  </a:r>
                  <a:r>
                    <a:rPr lang="en-US" altLang="zh-CN" sz="1200" dirty="0">
                      <a:latin typeface="+mj-ea"/>
                      <a:ea typeface="+mj-ea"/>
                    </a:rPr>
                    <a:t>(5)</a:t>
                  </a:r>
                </a:p>
                <a:p>
                  <a:r>
                    <a:rPr lang="zh-CN" altLang="en-US" sz="1200" dirty="0">
                      <a:latin typeface="+mj-ea"/>
                      <a:ea typeface="+mj-ea"/>
                    </a:rPr>
                    <a:t>激活次留率</a:t>
                  </a:r>
                  <a14:m>
                    <m:oMath xmlns:m="http://schemas.openxmlformats.org/officeDocument/2006/math">
                      <m:r>
                        <a:rPr lang="en-US" altLang="zh-CN" sz="1200" b="0" i="1" smtClean="0">
                          <a:latin typeface="Cambria Math" panose="02040503050406030204" pitchFamily="18" charset="0"/>
                          <a:ea typeface="+mj-ea"/>
                        </a:rPr>
                        <m:t>𝐷𝐶𝑉𝑅</m:t>
                      </m:r>
                    </m:oMath>
                  </a14:m>
                  <a:r>
                    <a:rPr lang="en-US" altLang="zh-CN" sz="1200" dirty="0">
                      <a:latin typeface="+mj-ea"/>
                      <a:ea typeface="+mj-ea"/>
                    </a:rPr>
                    <a:t>=42%</a:t>
                  </a:r>
                </a:p>
              </p:txBody>
            </p:sp>
          </mc:Choice>
          <mc:Fallback xmlns="">
            <p:sp>
              <p:nvSpPr>
                <p:cNvPr id="165" name="文本框 164">
                  <a:extLst>
                    <a:ext uri="{FF2B5EF4-FFF2-40B4-BE49-F238E27FC236}">
                      <a16:creationId xmlns:a16="http://schemas.microsoft.com/office/drawing/2014/main" id="{052DF599-D44F-45B6-BB02-47C767789A4B}"/>
                    </a:ext>
                  </a:extLst>
                </p:cNvPr>
                <p:cNvSpPr txBox="1">
                  <a:spLocks noRot="1" noChangeAspect="1" noMove="1" noResize="1" noEditPoints="1" noAdjustHandles="1" noChangeArrowheads="1" noChangeShapeType="1" noTextEdit="1"/>
                </p:cNvSpPr>
                <p:nvPr/>
              </p:nvSpPr>
              <p:spPr>
                <a:xfrm>
                  <a:off x="4463542" y="4648741"/>
                  <a:ext cx="1779333" cy="461665"/>
                </a:xfrm>
                <a:prstGeom prst="rect">
                  <a:avLst/>
                </a:prstGeom>
                <a:blipFill>
                  <a:blip r:embed="rId5"/>
                  <a:stretch>
                    <a:fillRect b="-9091"/>
                  </a:stretch>
                </a:blipFill>
                <a:ln>
                  <a:solidFill>
                    <a:schemeClr val="bg1"/>
                  </a:solidFill>
                </a:ln>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CA43217C-DF45-42A6-8B41-FA4DE46757C2}"/>
                </a:ext>
              </a:extLst>
            </p:cNvPr>
            <p:cNvGrpSpPr/>
            <p:nvPr/>
          </p:nvGrpSpPr>
          <p:grpSpPr>
            <a:xfrm>
              <a:off x="4729540" y="2590956"/>
              <a:ext cx="896005" cy="1819092"/>
              <a:chOff x="4729540" y="2590956"/>
              <a:chExt cx="896005" cy="1819092"/>
            </a:xfrm>
          </p:grpSpPr>
          <p:sp>
            <p:nvSpPr>
              <p:cNvPr id="144" name="椭圆 143">
                <a:extLst>
                  <a:ext uri="{FF2B5EF4-FFF2-40B4-BE49-F238E27FC236}">
                    <a16:creationId xmlns:a16="http://schemas.microsoft.com/office/drawing/2014/main" id="{F05A6D95-40CA-4F4E-A72D-5BA36FB5C33C}"/>
                  </a:ext>
                </a:extLst>
              </p:cNvPr>
              <p:cNvSpPr/>
              <p:nvPr/>
            </p:nvSpPr>
            <p:spPr>
              <a:xfrm>
                <a:off x="4733285" y="2590956"/>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45" name="椭圆 144">
                <a:extLst>
                  <a:ext uri="{FF2B5EF4-FFF2-40B4-BE49-F238E27FC236}">
                    <a16:creationId xmlns:a16="http://schemas.microsoft.com/office/drawing/2014/main" id="{978F1A9C-435E-452F-B1B9-FE4021E01110}"/>
                  </a:ext>
                </a:extLst>
              </p:cNvPr>
              <p:cNvSpPr/>
              <p:nvPr/>
            </p:nvSpPr>
            <p:spPr>
              <a:xfrm>
                <a:off x="5098889" y="2590956"/>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46" name="椭圆 145">
                <a:extLst>
                  <a:ext uri="{FF2B5EF4-FFF2-40B4-BE49-F238E27FC236}">
                    <a16:creationId xmlns:a16="http://schemas.microsoft.com/office/drawing/2014/main" id="{DFB43668-C4D2-4629-8674-A05A35908E3C}"/>
                  </a:ext>
                </a:extLst>
              </p:cNvPr>
              <p:cNvSpPr/>
              <p:nvPr/>
            </p:nvSpPr>
            <p:spPr>
              <a:xfrm>
                <a:off x="4733285" y="2984069"/>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47" name="椭圆 146">
                <a:extLst>
                  <a:ext uri="{FF2B5EF4-FFF2-40B4-BE49-F238E27FC236}">
                    <a16:creationId xmlns:a16="http://schemas.microsoft.com/office/drawing/2014/main" id="{AB523212-E7DE-474D-A74A-D7195B54F58D}"/>
                  </a:ext>
                </a:extLst>
              </p:cNvPr>
              <p:cNvSpPr/>
              <p:nvPr/>
            </p:nvSpPr>
            <p:spPr>
              <a:xfrm>
                <a:off x="4733285" y="3375791"/>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66" name="椭圆 165">
                <a:extLst>
                  <a:ext uri="{FF2B5EF4-FFF2-40B4-BE49-F238E27FC236}">
                    <a16:creationId xmlns:a16="http://schemas.microsoft.com/office/drawing/2014/main" id="{3D5286D4-F690-4B61-9846-49C6709AB239}"/>
                  </a:ext>
                </a:extLst>
              </p:cNvPr>
              <p:cNvSpPr/>
              <p:nvPr/>
            </p:nvSpPr>
            <p:spPr>
              <a:xfrm>
                <a:off x="4729540" y="4163827"/>
                <a:ext cx="218263" cy="246221"/>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67" name="椭圆 166">
                <a:extLst>
                  <a:ext uri="{FF2B5EF4-FFF2-40B4-BE49-F238E27FC236}">
                    <a16:creationId xmlns:a16="http://schemas.microsoft.com/office/drawing/2014/main" id="{0ED9EF13-D9F7-42B6-A0FA-BA68450972F5}"/>
                  </a:ext>
                </a:extLst>
              </p:cNvPr>
              <p:cNvSpPr/>
              <p:nvPr/>
            </p:nvSpPr>
            <p:spPr>
              <a:xfrm>
                <a:off x="4736311" y="3785335"/>
                <a:ext cx="218263" cy="246221"/>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68" name="椭圆 167">
                <a:extLst>
                  <a:ext uri="{FF2B5EF4-FFF2-40B4-BE49-F238E27FC236}">
                    <a16:creationId xmlns:a16="http://schemas.microsoft.com/office/drawing/2014/main" id="{36384ECC-3B7A-41FA-9208-8B213C2BAE0A}"/>
                  </a:ext>
                </a:extLst>
              </p:cNvPr>
              <p:cNvSpPr/>
              <p:nvPr/>
            </p:nvSpPr>
            <p:spPr>
              <a:xfrm>
                <a:off x="5073780" y="3785335"/>
                <a:ext cx="218263" cy="246221"/>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69" name="椭圆 168">
                <a:extLst>
                  <a:ext uri="{FF2B5EF4-FFF2-40B4-BE49-F238E27FC236}">
                    <a16:creationId xmlns:a16="http://schemas.microsoft.com/office/drawing/2014/main" id="{DB4D78B4-647A-41ED-A80D-3EF24773C3C3}"/>
                  </a:ext>
                </a:extLst>
              </p:cNvPr>
              <p:cNvSpPr/>
              <p:nvPr/>
            </p:nvSpPr>
            <p:spPr>
              <a:xfrm>
                <a:off x="5073780" y="4161729"/>
                <a:ext cx="218263" cy="246221"/>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70" name="椭圆 169">
                <a:extLst>
                  <a:ext uri="{FF2B5EF4-FFF2-40B4-BE49-F238E27FC236}">
                    <a16:creationId xmlns:a16="http://schemas.microsoft.com/office/drawing/2014/main" id="{F3213091-2214-4D8F-8C70-31F73AFA043D}"/>
                  </a:ext>
                </a:extLst>
              </p:cNvPr>
              <p:cNvSpPr/>
              <p:nvPr/>
            </p:nvSpPr>
            <p:spPr>
              <a:xfrm>
                <a:off x="5407282" y="4161729"/>
                <a:ext cx="218263" cy="246221"/>
              </a:xfrm>
              <a:prstGeom prst="ellipse">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latin typeface="+mj-ea"/>
                  <a:ea typeface="+mj-ea"/>
                </a:endParaRPr>
              </a:p>
            </p:txBody>
          </p:sp>
        </p:grpSp>
        <p:cxnSp>
          <p:nvCxnSpPr>
            <p:cNvPr id="171" name="直接箭头连接符 170">
              <a:extLst>
                <a:ext uri="{FF2B5EF4-FFF2-40B4-BE49-F238E27FC236}">
                  <a16:creationId xmlns:a16="http://schemas.microsoft.com/office/drawing/2014/main" id="{1F9346F0-50D4-416D-AEDF-6CAA8CC75AED}"/>
                </a:ext>
              </a:extLst>
            </p:cNvPr>
            <p:cNvCxnSpPr>
              <a:cxnSpLocks/>
            </p:cNvCxnSpPr>
            <p:nvPr/>
          </p:nvCxnSpPr>
          <p:spPr>
            <a:xfrm flipV="1">
              <a:off x="3913384" y="3496743"/>
              <a:ext cx="719077" cy="431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72" name="文本框 171">
              <a:extLst>
                <a:ext uri="{FF2B5EF4-FFF2-40B4-BE49-F238E27FC236}">
                  <a16:creationId xmlns:a16="http://schemas.microsoft.com/office/drawing/2014/main" id="{930F8C82-E6F2-49E0-B2BE-5AC6FD2C902F}"/>
                </a:ext>
              </a:extLst>
            </p:cNvPr>
            <p:cNvSpPr txBox="1"/>
            <p:nvPr/>
          </p:nvSpPr>
          <p:spPr>
            <a:xfrm>
              <a:off x="3913384" y="3557545"/>
              <a:ext cx="798097" cy="254493"/>
            </a:xfrm>
            <a:prstGeom prst="rect">
              <a:avLst/>
            </a:prstGeom>
            <a:noFill/>
          </p:spPr>
          <p:txBody>
            <a:bodyPr wrap="square" rtlCol="0">
              <a:spAutoFit/>
            </a:bodyPr>
            <a:lstStyle/>
            <a:p>
              <a:pPr algn="ctr"/>
              <a:r>
                <a:rPr lang="zh-CN" altLang="en-US" sz="1050" dirty="0">
                  <a:latin typeface="+mj-ea"/>
                  <a:ea typeface="+mj-ea"/>
                </a:rPr>
                <a:t>过滤</a:t>
              </a:r>
            </a:p>
          </p:txBody>
        </p:sp>
      </p:grpSp>
      <p:grpSp>
        <p:nvGrpSpPr>
          <p:cNvPr id="15" name="组合 14">
            <a:extLst>
              <a:ext uri="{FF2B5EF4-FFF2-40B4-BE49-F238E27FC236}">
                <a16:creationId xmlns:a16="http://schemas.microsoft.com/office/drawing/2014/main" id="{4C358254-591E-46C9-BF70-D5B0B49581AB}"/>
              </a:ext>
            </a:extLst>
          </p:cNvPr>
          <p:cNvGrpSpPr/>
          <p:nvPr/>
        </p:nvGrpSpPr>
        <p:grpSpPr>
          <a:xfrm>
            <a:off x="564069" y="1458067"/>
            <a:ext cx="9019421" cy="4834510"/>
            <a:chOff x="564069" y="1458067"/>
            <a:chExt cx="9019421" cy="4834510"/>
          </a:xfrm>
        </p:grpSpPr>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F62CE79A-3F4F-4165-BCC1-0EBAD8D651F2}"/>
                    </a:ext>
                  </a:extLst>
                </p:cNvPr>
                <p:cNvSpPr txBox="1"/>
                <p:nvPr/>
              </p:nvSpPr>
              <p:spPr>
                <a:xfrm>
                  <a:off x="731304" y="6107911"/>
                  <a:ext cx="4943020" cy="184666"/>
                </a:xfrm>
                <a:prstGeom prst="rect">
                  <a:avLst/>
                </a:prstGeom>
                <a:noFill/>
              </p:spPr>
              <p:txBody>
                <a:bodyPr wrap="none" lIns="0" tIns="0" rIns="0" bIns="0" rtlCol="0">
                  <a:spAutoFit/>
                </a:bodyPr>
                <a:lstStyle/>
                <a:p>
                  <a:r>
                    <a:rPr lang="zh-CN" altLang="en-US" sz="1200" i="1" dirty="0">
                      <a:latin typeface="+mj-ea"/>
                      <a:ea typeface="+mj-ea"/>
                    </a:rPr>
                    <a:t>注：激活出价</a:t>
                  </a:r>
                  <a:r>
                    <a:rPr lang="en-US" altLang="zh-CN" sz="1200" i="1" dirty="0">
                      <a:latin typeface="+mj-ea"/>
                      <a:ea typeface="+mj-ea"/>
                    </a:rPr>
                    <a:t>20</a:t>
                  </a:r>
                  <a:r>
                    <a:rPr lang="zh-CN" altLang="en-US" sz="1200" i="1" dirty="0">
                      <a:latin typeface="+mj-ea"/>
                      <a:ea typeface="+mj-ea"/>
                    </a:rPr>
                    <a:t>元，</a:t>
                  </a:r>
                  <a:r>
                    <a:rPr lang="zh-CN" altLang="en-US" sz="1200" b="1" i="1" dirty="0">
                      <a:solidFill>
                        <a:srgbClr val="FF0000"/>
                      </a:solidFill>
                      <a:latin typeface="+mj-ea"/>
                      <a:ea typeface="+mj-ea"/>
                    </a:rPr>
                    <a:t>激活次留率出价</a:t>
                  </a:r>
                  <a:r>
                    <a:rPr lang="en-US" altLang="zh-CN" sz="1200" b="1" i="1" dirty="0">
                      <a:solidFill>
                        <a:srgbClr val="FF0000"/>
                      </a:solidFill>
                      <a:latin typeface="+mj-ea"/>
                      <a:ea typeface="+mj-ea"/>
                    </a:rPr>
                    <a:t>40%</a:t>
                  </a:r>
                  <a:r>
                    <a:rPr lang="zh-CN" altLang="en-US" sz="1200" i="1" dirty="0">
                      <a:latin typeface="+mj-ea"/>
                      <a:ea typeface="+mj-ea"/>
                    </a:rPr>
                    <a:t>，</a:t>
                  </a:r>
                  <a14:m>
                    <m:oMath xmlns:m="http://schemas.openxmlformats.org/officeDocument/2006/math">
                      <m:r>
                        <a:rPr lang="en-US" altLang="zh-CN" sz="1200" i="1">
                          <a:latin typeface="Cambria Math" panose="02040503050406030204" pitchFamily="18" charset="0"/>
                          <a:ea typeface="+mj-ea"/>
                        </a:rPr>
                        <m:t>𝑒𝐶𝑃𝑀</m:t>
                      </m:r>
                      <m:r>
                        <a:rPr lang="en-US" altLang="zh-CN" sz="1200" i="1">
                          <a:latin typeface="Cambria Math" panose="02040503050406030204" pitchFamily="18" charset="0"/>
                          <a:ea typeface="+mj-ea"/>
                        </a:rPr>
                        <m:t>=</m:t>
                      </m:r>
                      <m:r>
                        <a:rPr lang="en-US" altLang="zh-CN" sz="1200" i="1">
                          <a:latin typeface="Cambria Math" panose="02040503050406030204" pitchFamily="18" charset="0"/>
                          <a:ea typeface="+mj-ea"/>
                        </a:rPr>
                        <m:t>𝑏𝑖𝑑𝐶𝑝𝑎</m:t>
                      </m:r>
                      <m:r>
                        <a:rPr lang="en-US" altLang="zh-CN" sz="1200" i="1">
                          <a:latin typeface="Cambria Math" panose="02040503050406030204" pitchFamily="18" charset="0"/>
                          <a:ea typeface="+mj-ea"/>
                        </a:rPr>
                        <m:t>∗</m:t>
                      </m:r>
                      <m:r>
                        <a:rPr lang="en-US" altLang="zh-CN" sz="1200" i="1">
                          <a:latin typeface="Cambria Math" panose="02040503050406030204" pitchFamily="18" charset="0"/>
                          <a:ea typeface="+mj-ea"/>
                        </a:rPr>
                        <m:t>𝑝𝑐𝑡𝑟</m:t>
                      </m:r>
                      <m:r>
                        <a:rPr lang="en-US" altLang="zh-CN" sz="1200" i="1">
                          <a:latin typeface="Cambria Math" panose="02040503050406030204" pitchFamily="18" charset="0"/>
                          <a:ea typeface="+mj-ea"/>
                        </a:rPr>
                        <m:t>∗</m:t>
                      </m:r>
                      <m:r>
                        <a:rPr lang="en-US" altLang="zh-CN" sz="1200" i="1">
                          <a:latin typeface="Cambria Math" panose="02040503050406030204" pitchFamily="18" charset="0"/>
                          <a:ea typeface="+mj-ea"/>
                        </a:rPr>
                        <m:t>𝑝𝑐𝑣𝑟</m:t>
                      </m:r>
                    </m:oMath>
                  </a14:m>
                  <a:endParaRPr lang="zh-CN" altLang="en-US" sz="1200" i="1" dirty="0">
                    <a:latin typeface="+mj-ea"/>
                    <a:ea typeface="+mj-ea"/>
                  </a:endParaRPr>
                </a:p>
              </p:txBody>
            </p:sp>
          </mc:Choice>
          <mc:Fallback xmlns="">
            <p:sp>
              <p:nvSpPr>
                <p:cNvPr id="50" name="文本框 49">
                  <a:extLst>
                    <a:ext uri="{FF2B5EF4-FFF2-40B4-BE49-F238E27FC236}">
                      <a16:creationId xmlns:a16="http://schemas.microsoft.com/office/drawing/2014/main" id="{F62CE79A-3F4F-4165-BCC1-0EBAD8D651F2}"/>
                    </a:ext>
                  </a:extLst>
                </p:cNvPr>
                <p:cNvSpPr txBox="1">
                  <a:spLocks noRot="1" noChangeAspect="1" noMove="1" noResize="1" noEditPoints="1" noAdjustHandles="1" noChangeArrowheads="1" noChangeShapeType="1" noTextEdit="1"/>
                </p:cNvSpPr>
                <p:nvPr/>
              </p:nvSpPr>
              <p:spPr>
                <a:xfrm>
                  <a:off x="731304" y="6107911"/>
                  <a:ext cx="4943020" cy="184666"/>
                </a:xfrm>
                <a:prstGeom prst="rect">
                  <a:avLst/>
                </a:prstGeom>
                <a:blipFill>
                  <a:blip r:embed="rId6"/>
                  <a:stretch>
                    <a:fillRect l="-1973" t="-26667" r="-493" b="-50000"/>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FCD94247-79B6-4D7E-8B15-61CB07F090CA}"/>
                </a:ext>
              </a:extLst>
            </p:cNvPr>
            <p:cNvGrpSpPr/>
            <p:nvPr/>
          </p:nvGrpSpPr>
          <p:grpSpPr>
            <a:xfrm>
              <a:off x="1104155" y="2612449"/>
              <a:ext cx="795946" cy="1795501"/>
              <a:chOff x="1104155" y="2612449"/>
              <a:chExt cx="795946" cy="1795501"/>
            </a:xfrm>
          </p:grpSpPr>
          <p:sp>
            <p:nvSpPr>
              <p:cNvPr id="91" name="椭圆 90">
                <a:extLst>
                  <a:ext uri="{FF2B5EF4-FFF2-40B4-BE49-F238E27FC236}">
                    <a16:creationId xmlns:a16="http://schemas.microsoft.com/office/drawing/2014/main" id="{2471AFA5-285B-4547-BA2C-4D899822712C}"/>
                  </a:ext>
                </a:extLst>
              </p:cNvPr>
              <p:cNvSpPr/>
              <p:nvPr/>
            </p:nvSpPr>
            <p:spPr>
              <a:xfrm>
                <a:off x="1681838" y="2612449"/>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07" name="椭圆 106">
                <a:extLst>
                  <a:ext uri="{FF2B5EF4-FFF2-40B4-BE49-F238E27FC236}">
                    <a16:creationId xmlns:a16="http://schemas.microsoft.com/office/drawing/2014/main" id="{5E523D74-5CFC-4684-B179-9E4F20C9DAD2}"/>
                  </a:ext>
                </a:extLst>
              </p:cNvPr>
              <p:cNvSpPr/>
              <p:nvPr/>
            </p:nvSpPr>
            <p:spPr>
              <a:xfrm>
                <a:off x="1104155" y="2612449"/>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08" name="椭圆 107">
                <a:extLst>
                  <a:ext uri="{FF2B5EF4-FFF2-40B4-BE49-F238E27FC236}">
                    <a16:creationId xmlns:a16="http://schemas.microsoft.com/office/drawing/2014/main" id="{95644765-5F39-44AD-9866-7CF5D8A335A6}"/>
                  </a:ext>
                </a:extLst>
              </p:cNvPr>
              <p:cNvSpPr/>
              <p:nvPr/>
            </p:nvSpPr>
            <p:spPr>
              <a:xfrm>
                <a:off x="1395488" y="2618277"/>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14" name="椭圆 113">
                <a:extLst>
                  <a:ext uri="{FF2B5EF4-FFF2-40B4-BE49-F238E27FC236}">
                    <a16:creationId xmlns:a16="http://schemas.microsoft.com/office/drawing/2014/main" id="{E8C91DA2-E25B-4534-917C-4E85CDA246A9}"/>
                  </a:ext>
                </a:extLst>
              </p:cNvPr>
              <p:cNvSpPr/>
              <p:nvPr/>
            </p:nvSpPr>
            <p:spPr>
              <a:xfrm>
                <a:off x="1681838" y="3005562"/>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16" name="椭圆 115">
                <a:extLst>
                  <a:ext uri="{FF2B5EF4-FFF2-40B4-BE49-F238E27FC236}">
                    <a16:creationId xmlns:a16="http://schemas.microsoft.com/office/drawing/2014/main" id="{5054E204-DB60-488D-A247-42F46C38A732}"/>
                  </a:ext>
                </a:extLst>
              </p:cNvPr>
              <p:cNvSpPr/>
              <p:nvPr/>
            </p:nvSpPr>
            <p:spPr>
              <a:xfrm>
                <a:off x="1104155" y="3005562"/>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17" name="椭圆 116">
                <a:extLst>
                  <a:ext uri="{FF2B5EF4-FFF2-40B4-BE49-F238E27FC236}">
                    <a16:creationId xmlns:a16="http://schemas.microsoft.com/office/drawing/2014/main" id="{5DF08A25-39A9-47B2-9978-B462728ED933}"/>
                  </a:ext>
                </a:extLst>
              </p:cNvPr>
              <p:cNvSpPr/>
              <p:nvPr/>
            </p:nvSpPr>
            <p:spPr>
              <a:xfrm>
                <a:off x="1395488" y="3011390"/>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19" name="椭圆 118">
                <a:extLst>
                  <a:ext uri="{FF2B5EF4-FFF2-40B4-BE49-F238E27FC236}">
                    <a16:creationId xmlns:a16="http://schemas.microsoft.com/office/drawing/2014/main" id="{CE1CD712-FC03-4687-9A2B-5E86A00E3EBE}"/>
                  </a:ext>
                </a:extLst>
              </p:cNvPr>
              <p:cNvSpPr/>
              <p:nvPr/>
            </p:nvSpPr>
            <p:spPr>
              <a:xfrm>
                <a:off x="1681838" y="3397284"/>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21" name="椭圆 120">
                <a:extLst>
                  <a:ext uri="{FF2B5EF4-FFF2-40B4-BE49-F238E27FC236}">
                    <a16:creationId xmlns:a16="http://schemas.microsoft.com/office/drawing/2014/main" id="{B57E46BD-0C24-4DF8-8EBA-12D56EED821F}"/>
                  </a:ext>
                </a:extLst>
              </p:cNvPr>
              <p:cNvSpPr/>
              <p:nvPr/>
            </p:nvSpPr>
            <p:spPr>
              <a:xfrm>
                <a:off x="1104155" y="3397284"/>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22" name="椭圆 121">
                <a:extLst>
                  <a:ext uri="{FF2B5EF4-FFF2-40B4-BE49-F238E27FC236}">
                    <a16:creationId xmlns:a16="http://schemas.microsoft.com/office/drawing/2014/main" id="{E89D6AC5-BBE0-44BE-9C9D-DE4B8BE2A456}"/>
                  </a:ext>
                </a:extLst>
              </p:cNvPr>
              <p:cNvSpPr/>
              <p:nvPr/>
            </p:nvSpPr>
            <p:spPr>
              <a:xfrm>
                <a:off x="1395488" y="3403112"/>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24" name="椭圆 123">
                <a:extLst>
                  <a:ext uri="{FF2B5EF4-FFF2-40B4-BE49-F238E27FC236}">
                    <a16:creationId xmlns:a16="http://schemas.microsoft.com/office/drawing/2014/main" id="{A53CCE56-5E30-4EFB-A3DD-E5E3B8872F46}"/>
                  </a:ext>
                </a:extLst>
              </p:cNvPr>
              <p:cNvSpPr/>
              <p:nvPr/>
            </p:nvSpPr>
            <p:spPr>
              <a:xfrm>
                <a:off x="1681838" y="3779507"/>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26" name="椭圆 125">
                <a:extLst>
                  <a:ext uri="{FF2B5EF4-FFF2-40B4-BE49-F238E27FC236}">
                    <a16:creationId xmlns:a16="http://schemas.microsoft.com/office/drawing/2014/main" id="{B0FF0AD7-4D15-420F-9DD6-FAFC77B7313E}"/>
                  </a:ext>
                </a:extLst>
              </p:cNvPr>
              <p:cNvSpPr/>
              <p:nvPr/>
            </p:nvSpPr>
            <p:spPr>
              <a:xfrm>
                <a:off x="1104155" y="3779507"/>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27" name="椭圆 126">
                <a:extLst>
                  <a:ext uri="{FF2B5EF4-FFF2-40B4-BE49-F238E27FC236}">
                    <a16:creationId xmlns:a16="http://schemas.microsoft.com/office/drawing/2014/main" id="{37994A17-52C1-49FB-A83E-4041336E6D26}"/>
                  </a:ext>
                </a:extLst>
              </p:cNvPr>
              <p:cNvSpPr/>
              <p:nvPr/>
            </p:nvSpPr>
            <p:spPr>
              <a:xfrm>
                <a:off x="1395488" y="3785335"/>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29" name="椭圆 128">
                <a:extLst>
                  <a:ext uri="{FF2B5EF4-FFF2-40B4-BE49-F238E27FC236}">
                    <a16:creationId xmlns:a16="http://schemas.microsoft.com/office/drawing/2014/main" id="{2B9BCDEE-9C7B-40B3-824C-5C6EC7B7DABB}"/>
                  </a:ext>
                </a:extLst>
              </p:cNvPr>
              <p:cNvSpPr/>
              <p:nvPr/>
            </p:nvSpPr>
            <p:spPr>
              <a:xfrm>
                <a:off x="1681838" y="4155901"/>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31" name="椭圆 130">
                <a:extLst>
                  <a:ext uri="{FF2B5EF4-FFF2-40B4-BE49-F238E27FC236}">
                    <a16:creationId xmlns:a16="http://schemas.microsoft.com/office/drawing/2014/main" id="{F3B3BD31-4824-479C-B0B7-5133CA1F3951}"/>
                  </a:ext>
                </a:extLst>
              </p:cNvPr>
              <p:cNvSpPr/>
              <p:nvPr/>
            </p:nvSpPr>
            <p:spPr>
              <a:xfrm>
                <a:off x="1104155" y="4155901"/>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32" name="椭圆 131">
                <a:extLst>
                  <a:ext uri="{FF2B5EF4-FFF2-40B4-BE49-F238E27FC236}">
                    <a16:creationId xmlns:a16="http://schemas.microsoft.com/office/drawing/2014/main" id="{29D3CC55-9C6F-464D-8377-63EC6E42E54B}"/>
                  </a:ext>
                </a:extLst>
              </p:cNvPr>
              <p:cNvSpPr/>
              <p:nvPr/>
            </p:nvSpPr>
            <p:spPr>
              <a:xfrm>
                <a:off x="1395488" y="4161729"/>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grpSp>
        <p:grpSp>
          <p:nvGrpSpPr>
            <p:cNvPr id="133" name="组合 132">
              <a:extLst>
                <a:ext uri="{FF2B5EF4-FFF2-40B4-BE49-F238E27FC236}">
                  <a16:creationId xmlns:a16="http://schemas.microsoft.com/office/drawing/2014/main" id="{81259D7B-5ED8-4D77-93F1-D0368AFB8219}"/>
                </a:ext>
              </a:extLst>
            </p:cNvPr>
            <p:cNvGrpSpPr/>
            <p:nvPr/>
          </p:nvGrpSpPr>
          <p:grpSpPr>
            <a:xfrm>
              <a:off x="2951073" y="2608134"/>
              <a:ext cx="889234" cy="1789673"/>
              <a:chOff x="3819319" y="1994498"/>
              <a:chExt cx="889234" cy="1789673"/>
            </a:xfrm>
          </p:grpSpPr>
          <p:sp>
            <p:nvSpPr>
              <p:cNvPr id="134" name="椭圆 133">
                <a:extLst>
                  <a:ext uri="{FF2B5EF4-FFF2-40B4-BE49-F238E27FC236}">
                    <a16:creationId xmlns:a16="http://schemas.microsoft.com/office/drawing/2014/main" id="{17BDB5EA-D0A5-4D2D-B224-F841A9CBEA7D}"/>
                  </a:ext>
                </a:extLst>
              </p:cNvPr>
              <p:cNvSpPr/>
              <p:nvPr/>
            </p:nvSpPr>
            <p:spPr>
              <a:xfrm>
                <a:off x="3819319" y="1994498"/>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35" name="椭圆 134">
                <a:extLst>
                  <a:ext uri="{FF2B5EF4-FFF2-40B4-BE49-F238E27FC236}">
                    <a16:creationId xmlns:a16="http://schemas.microsoft.com/office/drawing/2014/main" id="{AB5FD55E-C821-4EC7-AA59-A1B5631BDDBF}"/>
                  </a:ext>
                </a:extLst>
              </p:cNvPr>
              <p:cNvSpPr/>
              <p:nvPr/>
            </p:nvSpPr>
            <p:spPr>
              <a:xfrm>
                <a:off x="4156788" y="1994498"/>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36" name="椭圆 135">
                <a:extLst>
                  <a:ext uri="{FF2B5EF4-FFF2-40B4-BE49-F238E27FC236}">
                    <a16:creationId xmlns:a16="http://schemas.microsoft.com/office/drawing/2014/main" id="{73335E91-AB7E-48ED-BA30-CEF4627ADA78}"/>
                  </a:ext>
                </a:extLst>
              </p:cNvPr>
              <p:cNvSpPr/>
              <p:nvPr/>
            </p:nvSpPr>
            <p:spPr>
              <a:xfrm>
                <a:off x="3819319" y="2387611"/>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37" name="椭圆 136">
                <a:extLst>
                  <a:ext uri="{FF2B5EF4-FFF2-40B4-BE49-F238E27FC236}">
                    <a16:creationId xmlns:a16="http://schemas.microsoft.com/office/drawing/2014/main" id="{9F43E6FF-206E-4BEB-A449-C03B7156B224}"/>
                  </a:ext>
                </a:extLst>
              </p:cNvPr>
              <p:cNvSpPr/>
              <p:nvPr/>
            </p:nvSpPr>
            <p:spPr>
              <a:xfrm>
                <a:off x="3819319" y="2779333"/>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38" name="椭圆 137">
                <a:extLst>
                  <a:ext uri="{FF2B5EF4-FFF2-40B4-BE49-F238E27FC236}">
                    <a16:creationId xmlns:a16="http://schemas.microsoft.com/office/drawing/2014/main" id="{52C3E2DC-432F-478D-A9CB-3EF31802EA1C}"/>
                  </a:ext>
                </a:extLst>
              </p:cNvPr>
              <p:cNvSpPr/>
              <p:nvPr/>
            </p:nvSpPr>
            <p:spPr>
              <a:xfrm>
                <a:off x="3819319" y="3161556"/>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39" name="椭圆 138">
                <a:extLst>
                  <a:ext uri="{FF2B5EF4-FFF2-40B4-BE49-F238E27FC236}">
                    <a16:creationId xmlns:a16="http://schemas.microsoft.com/office/drawing/2014/main" id="{8B046A02-683D-4C3F-B40D-B92D5750E315}"/>
                  </a:ext>
                </a:extLst>
              </p:cNvPr>
              <p:cNvSpPr/>
              <p:nvPr/>
            </p:nvSpPr>
            <p:spPr>
              <a:xfrm>
                <a:off x="4156788" y="3161556"/>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40" name="椭圆 139">
                <a:extLst>
                  <a:ext uri="{FF2B5EF4-FFF2-40B4-BE49-F238E27FC236}">
                    <a16:creationId xmlns:a16="http://schemas.microsoft.com/office/drawing/2014/main" id="{046B6C96-9043-45E2-9213-F86835BC8ED9}"/>
                  </a:ext>
                </a:extLst>
              </p:cNvPr>
              <p:cNvSpPr/>
              <p:nvPr/>
            </p:nvSpPr>
            <p:spPr>
              <a:xfrm>
                <a:off x="3819319" y="3537950"/>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41" name="椭圆 140">
                <a:extLst>
                  <a:ext uri="{FF2B5EF4-FFF2-40B4-BE49-F238E27FC236}">
                    <a16:creationId xmlns:a16="http://schemas.microsoft.com/office/drawing/2014/main" id="{98A01B87-BC14-4250-B82E-EFD9E394F338}"/>
                  </a:ext>
                </a:extLst>
              </p:cNvPr>
              <p:cNvSpPr/>
              <p:nvPr/>
            </p:nvSpPr>
            <p:spPr>
              <a:xfrm>
                <a:off x="4156788" y="3537950"/>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42" name="椭圆 141">
                <a:extLst>
                  <a:ext uri="{FF2B5EF4-FFF2-40B4-BE49-F238E27FC236}">
                    <a16:creationId xmlns:a16="http://schemas.microsoft.com/office/drawing/2014/main" id="{BD2C6EB3-1908-45B0-9FA1-DDDF03F61FE1}"/>
                  </a:ext>
                </a:extLst>
              </p:cNvPr>
              <p:cNvSpPr/>
              <p:nvPr/>
            </p:nvSpPr>
            <p:spPr>
              <a:xfrm>
                <a:off x="4490290" y="3537950"/>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grpSp>
        <p:grpSp>
          <p:nvGrpSpPr>
            <p:cNvPr id="150" name="组合 149">
              <a:extLst>
                <a:ext uri="{FF2B5EF4-FFF2-40B4-BE49-F238E27FC236}">
                  <a16:creationId xmlns:a16="http://schemas.microsoft.com/office/drawing/2014/main" id="{ACECE80D-8143-4F6B-9E10-119A3D226413}"/>
                </a:ext>
              </a:extLst>
            </p:cNvPr>
            <p:cNvGrpSpPr/>
            <p:nvPr/>
          </p:nvGrpSpPr>
          <p:grpSpPr>
            <a:xfrm>
              <a:off x="651945" y="5317852"/>
              <a:ext cx="2408055" cy="595796"/>
              <a:chOff x="7472978" y="5641809"/>
              <a:chExt cx="2408055" cy="595796"/>
            </a:xfrm>
          </p:grpSpPr>
          <p:sp>
            <p:nvSpPr>
              <p:cNvPr id="151" name="椭圆 150">
                <a:extLst>
                  <a:ext uri="{FF2B5EF4-FFF2-40B4-BE49-F238E27FC236}">
                    <a16:creationId xmlns:a16="http://schemas.microsoft.com/office/drawing/2014/main" id="{39C505E7-EA3C-49B0-BBB7-A0EA3A64BCF9}"/>
                  </a:ext>
                </a:extLst>
              </p:cNvPr>
              <p:cNvSpPr/>
              <p:nvPr/>
            </p:nvSpPr>
            <p:spPr>
              <a:xfrm>
                <a:off x="8295677" y="5655877"/>
                <a:ext cx="218263" cy="24622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52" name="椭圆 151">
                <a:extLst>
                  <a:ext uri="{FF2B5EF4-FFF2-40B4-BE49-F238E27FC236}">
                    <a16:creationId xmlns:a16="http://schemas.microsoft.com/office/drawing/2014/main" id="{E7C9FF67-5776-4C07-A565-A4D2AAE0D4D1}"/>
                  </a:ext>
                </a:extLst>
              </p:cNvPr>
              <p:cNvSpPr/>
              <p:nvPr/>
            </p:nvSpPr>
            <p:spPr>
              <a:xfrm>
                <a:off x="8632291" y="5641809"/>
                <a:ext cx="218263" cy="24622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53" name="椭圆 152">
                <a:extLst>
                  <a:ext uri="{FF2B5EF4-FFF2-40B4-BE49-F238E27FC236}">
                    <a16:creationId xmlns:a16="http://schemas.microsoft.com/office/drawing/2014/main" id="{E3051DF7-19C8-45A0-8FF7-84A7AFEB0556}"/>
                  </a:ext>
                </a:extLst>
              </p:cNvPr>
              <p:cNvSpPr/>
              <p:nvPr/>
            </p:nvSpPr>
            <p:spPr>
              <a:xfrm>
                <a:off x="8968907" y="5641809"/>
                <a:ext cx="218263" cy="24622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54" name="椭圆 153">
                <a:extLst>
                  <a:ext uri="{FF2B5EF4-FFF2-40B4-BE49-F238E27FC236}">
                    <a16:creationId xmlns:a16="http://schemas.microsoft.com/office/drawing/2014/main" id="{07419146-1228-4DFF-95A4-566DA8C523BA}"/>
                  </a:ext>
                </a:extLst>
              </p:cNvPr>
              <p:cNvSpPr/>
              <p:nvPr/>
            </p:nvSpPr>
            <p:spPr>
              <a:xfrm>
                <a:off x="9319588" y="5641809"/>
                <a:ext cx="218263" cy="24622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p:sp>
            <p:nvSpPr>
              <p:cNvPr id="155" name="椭圆 154">
                <a:extLst>
                  <a:ext uri="{FF2B5EF4-FFF2-40B4-BE49-F238E27FC236}">
                    <a16:creationId xmlns:a16="http://schemas.microsoft.com/office/drawing/2014/main" id="{521E3A7E-973E-403E-99DD-AD98AA1DED22}"/>
                  </a:ext>
                </a:extLst>
              </p:cNvPr>
              <p:cNvSpPr/>
              <p:nvPr/>
            </p:nvSpPr>
            <p:spPr>
              <a:xfrm>
                <a:off x="9647217" y="5641809"/>
                <a:ext cx="218263" cy="246221"/>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ea"/>
                  <a:ea typeface="+mj-ea"/>
                </a:endParaRPr>
              </a:p>
            </p:txBody>
          </p:sp>
          <mc:AlternateContent xmlns:mc="http://schemas.openxmlformats.org/markup-compatibility/2006" xmlns:a14="http://schemas.microsoft.com/office/drawing/2010/main">
            <mc:Choice Requires="a14">
              <p:sp>
                <p:nvSpPr>
                  <p:cNvPr id="156" name="文本框 155">
                    <a:extLst>
                      <a:ext uri="{FF2B5EF4-FFF2-40B4-BE49-F238E27FC236}">
                        <a16:creationId xmlns:a16="http://schemas.microsoft.com/office/drawing/2014/main" id="{F425FACA-B0AA-4DB6-8D27-990A850B465D}"/>
                      </a:ext>
                    </a:extLst>
                  </p:cNvPr>
                  <p:cNvSpPr txBox="1"/>
                  <p:nvPr/>
                </p:nvSpPr>
                <p:spPr>
                  <a:xfrm>
                    <a:off x="8394153" y="6029089"/>
                    <a:ext cx="135340"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ea typeface="+mj-ea"/>
                            </a:rPr>
                            <m:t>0.6</m:t>
                          </m:r>
                        </m:oMath>
                      </m:oMathPara>
                    </a14:m>
                    <a:endParaRPr lang="zh-CN" altLang="en-US" sz="1000" dirty="0">
                      <a:latin typeface="+mj-ea"/>
                      <a:ea typeface="+mj-ea"/>
                    </a:endParaRPr>
                  </a:p>
                </p:txBody>
              </p:sp>
            </mc:Choice>
            <mc:Fallback xmlns="">
              <p:sp>
                <p:nvSpPr>
                  <p:cNvPr id="156" name="文本框 155">
                    <a:extLst>
                      <a:ext uri="{FF2B5EF4-FFF2-40B4-BE49-F238E27FC236}">
                        <a16:creationId xmlns:a16="http://schemas.microsoft.com/office/drawing/2014/main" id="{F425FACA-B0AA-4DB6-8D27-990A850B465D}"/>
                      </a:ext>
                    </a:extLst>
                  </p:cNvPr>
                  <p:cNvSpPr txBox="1">
                    <a:spLocks noRot="1" noChangeAspect="1" noMove="1" noResize="1" noEditPoints="1" noAdjustHandles="1" noChangeArrowheads="1" noChangeShapeType="1" noTextEdit="1"/>
                  </p:cNvSpPr>
                  <p:nvPr/>
                </p:nvSpPr>
                <p:spPr>
                  <a:xfrm>
                    <a:off x="8394153" y="6029089"/>
                    <a:ext cx="135340" cy="153888"/>
                  </a:xfrm>
                  <a:prstGeom prst="rect">
                    <a:avLst/>
                  </a:prstGeom>
                  <a:blipFill>
                    <a:blip r:embed="rId7"/>
                    <a:stretch>
                      <a:fillRect l="-31818" r="-63636" b="-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文本框 156">
                    <a:extLst>
                      <a:ext uri="{FF2B5EF4-FFF2-40B4-BE49-F238E27FC236}">
                        <a16:creationId xmlns:a16="http://schemas.microsoft.com/office/drawing/2014/main" id="{CBFF9EB6-91C1-4D57-8AC7-BF5465E9DF14}"/>
                      </a:ext>
                    </a:extLst>
                  </p:cNvPr>
                  <p:cNvSpPr txBox="1"/>
                  <p:nvPr/>
                </p:nvSpPr>
                <p:spPr>
                  <a:xfrm>
                    <a:off x="8730767" y="6015021"/>
                    <a:ext cx="135340"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ea typeface="+mj-ea"/>
                            </a:rPr>
                            <m:t>0.5</m:t>
                          </m:r>
                        </m:oMath>
                      </m:oMathPara>
                    </a14:m>
                    <a:endParaRPr lang="zh-CN" altLang="en-US" sz="1000" dirty="0">
                      <a:latin typeface="+mj-ea"/>
                      <a:ea typeface="+mj-ea"/>
                    </a:endParaRPr>
                  </a:p>
                </p:txBody>
              </p:sp>
            </mc:Choice>
            <mc:Fallback xmlns="">
              <p:sp>
                <p:nvSpPr>
                  <p:cNvPr id="157" name="文本框 156">
                    <a:extLst>
                      <a:ext uri="{FF2B5EF4-FFF2-40B4-BE49-F238E27FC236}">
                        <a16:creationId xmlns:a16="http://schemas.microsoft.com/office/drawing/2014/main" id="{CBFF9EB6-91C1-4D57-8AC7-BF5465E9DF14}"/>
                      </a:ext>
                    </a:extLst>
                  </p:cNvPr>
                  <p:cNvSpPr txBox="1">
                    <a:spLocks noRot="1" noChangeAspect="1" noMove="1" noResize="1" noEditPoints="1" noAdjustHandles="1" noChangeArrowheads="1" noChangeShapeType="1" noTextEdit="1"/>
                  </p:cNvSpPr>
                  <p:nvPr/>
                </p:nvSpPr>
                <p:spPr>
                  <a:xfrm>
                    <a:off x="8730767" y="6015021"/>
                    <a:ext cx="135340" cy="153888"/>
                  </a:xfrm>
                  <a:prstGeom prst="rect">
                    <a:avLst/>
                  </a:prstGeom>
                  <a:blipFill>
                    <a:blip r:embed="rId8"/>
                    <a:stretch>
                      <a:fillRect l="-31818" r="-63636" b="-1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8" name="文本框 157">
                    <a:extLst>
                      <a:ext uri="{FF2B5EF4-FFF2-40B4-BE49-F238E27FC236}">
                        <a16:creationId xmlns:a16="http://schemas.microsoft.com/office/drawing/2014/main" id="{FC56347A-A702-4733-896F-E91D229AA2EF}"/>
                      </a:ext>
                    </a:extLst>
                  </p:cNvPr>
                  <p:cNvSpPr txBox="1"/>
                  <p:nvPr/>
                </p:nvSpPr>
                <p:spPr>
                  <a:xfrm>
                    <a:off x="9067383" y="6015021"/>
                    <a:ext cx="135340"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ea typeface="+mj-ea"/>
                            </a:rPr>
                            <m:t>0.3</m:t>
                          </m:r>
                        </m:oMath>
                      </m:oMathPara>
                    </a14:m>
                    <a:endParaRPr lang="zh-CN" altLang="en-US" sz="1000" dirty="0">
                      <a:latin typeface="+mj-ea"/>
                      <a:ea typeface="+mj-ea"/>
                    </a:endParaRPr>
                  </a:p>
                </p:txBody>
              </p:sp>
            </mc:Choice>
            <mc:Fallback xmlns="">
              <p:sp>
                <p:nvSpPr>
                  <p:cNvPr id="158" name="文本框 157">
                    <a:extLst>
                      <a:ext uri="{FF2B5EF4-FFF2-40B4-BE49-F238E27FC236}">
                        <a16:creationId xmlns:a16="http://schemas.microsoft.com/office/drawing/2014/main" id="{FC56347A-A702-4733-896F-E91D229AA2EF}"/>
                      </a:ext>
                    </a:extLst>
                  </p:cNvPr>
                  <p:cNvSpPr txBox="1">
                    <a:spLocks noRot="1" noChangeAspect="1" noMove="1" noResize="1" noEditPoints="1" noAdjustHandles="1" noChangeArrowheads="1" noChangeShapeType="1" noTextEdit="1"/>
                  </p:cNvSpPr>
                  <p:nvPr/>
                </p:nvSpPr>
                <p:spPr>
                  <a:xfrm>
                    <a:off x="9067383" y="6015021"/>
                    <a:ext cx="135340" cy="153888"/>
                  </a:xfrm>
                  <a:prstGeom prst="rect">
                    <a:avLst/>
                  </a:prstGeom>
                  <a:blipFill>
                    <a:blip r:embed="rId9"/>
                    <a:stretch>
                      <a:fillRect l="-30435" r="-56522" b="-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文本框 158">
                    <a:extLst>
                      <a:ext uri="{FF2B5EF4-FFF2-40B4-BE49-F238E27FC236}">
                        <a16:creationId xmlns:a16="http://schemas.microsoft.com/office/drawing/2014/main" id="{A94D8B73-33B0-4125-99D3-03B3410B6F71}"/>
                      </a:ext>
                    </a:extLst>
                  </p:cNvPr>
                  <p:cNvSpPr txBox="1"/>
                  <p:nvPr/>
                </p:nvSpPr>
                <p:spPr>
                  <a:xfrm>
                    <a:off x="9418064" y="6028921"/>
                    <a:ext cx="135340"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ea typeface="+mj-ea"/>
                            </a:rPr>
                            <m:t>0.2</m:t>
                          </m:r>
                        </m:oMath>
                      </m:oMathPara>
                    </a14:m>
                    <a:endParaRPr lang="zh-CN" altLang="en-US" sz="1000" dirty="0">
                      <a:latin typeface="+mj-ea"/>
                      <a:ea typeface="+mj-ea"/>
                    </a:endParaRPr>
                  </a:p>
                </p:txBody>
              </p:sp>
            </mc:Choice>
            <mc:Fallback xmlns="">
              <p:sp>
                <p:nvSpPr>
                  <p:cNvPr id="159" name="文本框 158">
                    <a:extLst>
                      <a:ext uri="{FF2B5EF4-FFF2-40B4-BE49-F238E27FC236}">
                        <a16:creationId xmlns:a16="http://schemas.microsoft.com/office/drawing/2014/main" id="{A94D8B73-33B0-4125-99D3-03B3410B6F71}"/>
                      </a:ext>
                    </a:extLst>
                  </p:cNvPr>
                  <p:cNvSpPr txBox="1">
                    <a:spLocks noRot="1" noChangeAspect="1" noMove="1" noResize="1" noEditPoints="1" noAdjustHandles="1" noChangeArrowheads="1" noChangeShapeType="1" noTextEdit="1"/>
                  </p:cNvSpPr>
                  <p:nvPr/>
                </p:nvSpPr>
                <p:spPr>
                  <a:xfrm>
                    <a:off x="9418064" y="6028921"/>
                    <a:ext cx="135340" cy="153888"/>
                  </a:xfrm>
                  <a:prstGeom prst="rect">
                    <a:avLst/>
                  </a:prstGeom>
                  <a:blipFill>
                    <a:blip r:embed="rId10"/>
                    <a:stretch>
                      <a:fillRect l="-31818" r="-63636" b="-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0" name="文本框 159">
                    <a:extLst>
                      <a:ext uri="{FF2B5EF4-FFF2-40B4-BE49-F238E27FC236}">
                        <a16:creationId xmlns:a16="http://schemas.microsoft.com/office/drawing/2014/main" id="{0B469E82-8904-4C40-BCA4-9B85DD2001A5}"/>
                      </a:ext>
                    </a:extLst>
                  </p:cNvPr>
                  <p:cNvSpPr txBox="1"/>
                  <p:nvPr/>
                </p:nvSpPr>
                <p:spPr>
                  <a:xfrm>
                    <a:off x="9745693" y="6028921"/>
                    <a:ext cx="135340"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ea typeface="+mj-ea"/>
                            </a:rPr>
                            <m:t>0.1</m:t>
                          </m:r>
                        </m:oMath>
                      </m:oMathPara>
                    </a14:m>
                    <a:endParaRPr lang="zh-CN" altLang="en-US" sz="1000" dirty="0">
                      <a:latin typeface="+mj-ea"/>
                      <a:ea typeface="+mj-ea"/>
                    </a:endParaRPr>
                  </a:p>
                </p:txBody>
              </p:sp>
            </mc:Choice>
            <mc:Fallback xmlns="">
              <p:sp>
                <p:nvSpPr>
                  <p:cNvPr id="160" name="文本框 159">
                    <a:extLst>
                      <a:ext uri="{FF2B5EF4-FFF2-40B4-BE49-F238E27FC236}">
                        <a16:creationId xmlns:a16="http://schemas.microsoft.com/office/drawing/2014/main" id="{0B469E82-8904-4C40-BCA4-9B85DD2001A5}"/>
                      </a:ext>
                    </a:extLst>
                  </p:cNvPr>
                  <p:cNvSpPr txBox="1">
                    <a:spLocks noRot="1" noChangeAspect="1" noMove="1" noResize="1" noEditPoints="1" noAdjustHandles="1" noChangeArrowheads="1" noChangeShapeType="1" noTextEdit="1"/>
                  </p:cNvSpPr>
                  <p:nvPr/>
                </p:nvSpPr>
                <p:spPr>
                  <a:xfrm>
                    <a:off x="9745693" y="6028921"/>
                    <a:ext cx="135340" cy="153888"/>
                  </a:xfrm>
                  <a:prstGeom prst="rect">
                    <a:avLst/>
                  </a:prstGeom>
                  <a:blipFill>
                    <a:blip r:embed="rId11"/>
                    <a:stretch>
                      <a:fillRect l="-36364" r="-59091" b="-8000"/>
                    </a:stretch>
                  </a:blipFill>
                </p:spPr>
                <p:txBody>
                  <a:bodyPr/>
                  <a:lstStyle/>
                  <a:p>
                    <a:r>
                      <a:rPr lang="zh-CN" altLang="en-US">
                        <a:noFill/>
                      </a:rPr>
                      <a:t> </a:t>
                    </a:r>
                  </a:p>
                </p:txBody>
              </p:sp>
            </mc:Fallback>
          </mc:AlternateContent>
          <p:sp>
            <p:nvSpPr>
              <p:cNvPr id="161" name="文本框 160">
                <a:extLst>
                  <a:ext uri="{FF2B5EF4-FFF2-40B4-BE49-F238E27FC236}">
                    <a16:creationId xmlns:a16="http://schemas.microsoft.com/office/drawing/2014/main" id="{CA4C2916-97B1-4D1D-AFC3-B8085A5EEA51}"/>
                  </a:ext>
                </a:extLst>
              </p:cNvPr>
              <p:cNvSpPr txBox="1"/>
              <p:nvPr/>
            </p:nvSpPr>
            <p:spPr>
              <a:xfrm>
                <a:off x="7489509" y="5675642"/>
                <a:ext cx="491799" cy="246221"/>
              </a:xfrm>
              <a:prstGeom prst="rect">
                <a:avLst/>
              </a:prstGeom>
              <a:noFill/>
            </p:spPr>
            <p:txBody>
              <a:bodyPr wrap="square" rtlCol="0">
                <a:spAutoFit/>
              </a:bodyPr>
              <a:lstStyle/>
              <a:p>
                <a:r>
                  <a:rPr lang="zh-CN" altLang="en-US" sz="1000" dirty="0">
                    <a:latin typeface="+mj-ea"/>
                    <a:ea typeface="+mj-ea"/>
                  </a:rPr>
                  <a:t>人群</a:t>
                </a:r>
              </a:p>
            </p:txBody>
          </p:sp>
          <p:sp>
            <p:nvSpPr>
              <p:cNvPr id="162" name="文本框 161">
                <a:extLst>
                  <a:ext uri="{FF2B5EF4-FFF2-40B4-BE49-F238E27FC236}">
                    <a16:creationId xmlns:a16="http://schemas.microsoft.com/office/drawing/2014/main" id="{34B5950E-93C0-45E1-B3F8-483403206E0B}"/>
                  </a:ext>
                </a:extLst>
              </p:cNvPr>
              <p:cNvSpPr txBox="1"/>
              <p:nvPr/>
            </p:nvSpPr>
            <p:spPr>
              <a:xfrm>
                <a:off x="7472978" y="5991384"/>
                <a:ext cx="822699" cy="246221"/>
              </a:xfrm>
              <a:prstGeom prst="rect">
                <a:avLst/>
              </a:prstGeom>
              <a:noFill/>
            </p:spPr>
            <p:txBody>
              <a:bodyPr wrap="square" rtlCol="0">
                <a:spAutoFit/>
              </a:bodyPr>
              <a:lstStyle/>
              <a:p>
                <a:r>
                  <a:rPr lang="zh-CN" altLang="en-US" sz="1000" dirty="0">
                    <a:latin typeface="+mj-ea"/>
                    <a:ea typeface="+mj-ea"/>
                  </a:rPr>
                  <a:t>激活次留率</a:t>
                </a:r>
              </a:p>
            </p:txBody>
          </p:sp>
        </p:grpSp>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3E2C283F-ADFF-43A0-9BC0-FDFA79E79D36}"/>
                    </a:ext>
                  </a:extLst>
                </p:cNvPr>
                <p:cNvSpPr txBox="1"/>
                <p:nvPr/>
              </p:nvSpPr>
              <p:spPr>
                <a:xfrm>
                  <a:off x="572051" y="4668477"/>
                  <a:ext cx="1779334" cy="46166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zh-CN" altLang="en-US" sz="1200" dirty="0">
                      <a:latin typeface="+mj-ea"/>
                    </a:rPr>
                    <a:t>候选</a:t>
                  </a:r>
                  <a:r>
                    <a:rPr lang="zh-CN" altLang="en-US" sz="1200" dirty="0">
                      <a:latin typeface="+mj-ea"/>
                      <a:ea typeface="+mj-ea"/>
                    </a:rPr>
                    <a:t>人群</a:t>
                  </a:r>
                  <a:r>
                    <a:rPr lang="en-US" altLang="zh-CN" sz="1200" dirty="0">
                      <a:latin typeface="+mj-ea"/>
                      <a:ea typeface="+mj-ea"/>
                    </a:rPr>
                    <a:t>(15)</a:t>
                  </a:r>
                </a:p>
                <a:p>
                  <a:pPr algn="ctr"/>
                  <a:r>
                    <a:rPr lang="zh-CN" altLang="en-US" sz="1200" dirty="0">
                      <a:latin typeface="+mj-ea"/>
                      <a:ea typeface="+mj-ea"/>
                    </a:rPr>
                    <a:t>激活次留率</a:t>
                  </a:r>
                  <a14:m>
                    <m:oMath xmlns:m="http://schemas.openxmlformats.org/officeDocument/2006/math">
                      <m:r>
                        <a:rPr lang="en-US" altLang="zh-CN" sz="1200" b="0" i="1" smtClean="0">
                          <a:latin typeface="Cambria Math" panose="02040503050406030204" pitchFamily="18" charset="0"/>
                          <a:ea typeface="+mj-ea"/>
                        </a:rPr>
                        <m:t>𝐷𝐶𝑉𝑅</m:t>
                      </m:r>
                    </m:oMath>
                  </a14:m>
                  <a:r>
                    <a:rPr lang="en-US" altLang="zh-CN" sz="1200" dirty="0">
                      <a:latin typeface="+mj-ea"/>
                      <a:ea typeface="+mj-ea"/>
                    </a:rPr>
                    <a:t>=34%</a:t>
                  </a:r>
                </a:p>
              </p:txBody>
            </p:sp>
          </mc:Choice>
          <mc:Fallback xmlns="">
            <p:sp>
              <p:nvSpPr>
                <p:cNvPr id="163" name="文本框 162">
                  <a:extLst>
                    <a:ext uri="{FF2B5EF4-FFF2-40B4-BE49-F238E27FC236}">
                      <a16:creationId xmlns:a16="http://schemas.microsoft.com/office/drawing/2014/main" id="{3E2C283F-ADFF-43A0-9BC0-FDFA79E79D36}"/>
                    </a:ext>
                  </a:extLst>
                </p:cNvPr>
                <p:cNvSpPr txBox="1">
                  <a:spLocks noRot="1" noChangeAspect="1" noMove="1" noResize="1" noEditPoints="1" noAdjustHandles="1" noChangeArrowheads="1" noChangeShapeType="1" noTextEdit="1"/>
                </p:cNvSpPr>
                <p:nvPr/>
              </p:nvSpPr>
              <p:spPr>
                <a:xfrm>
                  <a:off x="572051" y="4668477"/>
                  <a:ext cx="1779334" cy="461665"/>
                </a:xfrm>
                <a:prstGeom prst="rect">
                  <a:avLst/>
                </a:prstGeom>
                <a:blipFill>
                  <a:blip r:embed="rId12"/>
                  <a:stretch>
                    <a:fillRect t="-1282" b="-7692"/>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4" name="文本框 163">
                  <a:extLst>
                    <a:ext uri="{FF2B5EF4-FFF2-40B4-BE49-F238E27FC236}">
                      <a16:creationId xmlns:a16="http://schemas.microsoft.com/office/drawing/2014/main" id="{C63A6D8C-D0C0-4B7A-8A13-C53E25EEB263}"/>
                    </a:ext>
                  </a:extLst>
                </p:cNvPr>
                <p:cNvSpPr txBox="1"/>
                <p:nvPr/>
              </p:nvSpPr>
              <p:spPr>
                <a:xfrm>
                  <a:off x="2523920" y="4644092"/>
                  <a:ext cx="1821332" cy="46166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zh-CN" altLang="en-US" sz="1200" dirty="0">
                      <a:latin typeface="+mj-ea"/>
                      <a:ea typeface="+mj-ea"/>
                    </a:rPr>
                    <a:t>初始激活人群</a:t>
                  </a:r>
                  <a:r>
                    <a:rPr lang="en-US" altLang="zh-CN" sz="1200" dirty="0">
                      <a:latin typeface="+mj-ea"/>
                      <a:ea typeface="+mj-ea"/>
                    </a:rPr>
                    <a:t>(9)</a:t>
                  </a:r>
                </a:p>
                <a:p>
                  <a:pPr algn="ctr"/>
                  <a:r>
                    <a:rPr lang="zh-CN" altLang="en-US" sz="1200" dirty="0">
                      <a:latin typeface="+mj-ea"/>
                      <a:ea typeface="+mj-ea"/>
                    </a:rPr>
                    <a:t>激活次留率</a:t>
                  </a:r>
                  <a14:m>
                    <m:oMath xmlns:m="http://schemas.openxmlformats.org/officeDocument/2006/math">
                      <m:r>
                        <a:rPr lang="en-US" altLang="zh-CN" sz="1200" b="1" i="1" smtClean="0">
                          <a:solidFill>
                            <a:srgbClr val="FF0000"/>
                          </a:solidFill>
                          <a:latin typeface="Cambria Math" panose="02040503050406030204" pitchFamily="18" charset="0"/>
                          <a:ea typeface="+mj-ea"/>
                        </a:rPr>
                        <m:t>𝑫𝑪𝑽𝑹</m:t>
                      </m:r>
                    </m:oMath>
                  </a14:m>
                  <a:r>
                    <a:rPr lang="en-US" altLang="zh-CN" sz="1200" b="1" dirty="0">
                      <a:solidFill>
                        <a:srgbClr val="FF0000"/>
                      </a:solidFill>
                      <a:latin typeface="+mj-ea"/>
                      <a:ea typeface="+mj-ea"/>
                    </a:rPr>
                    <a:t>=29%</a:t>
                  </a:r>
                  <a:endParaRPr lang="en-US" altLang="zh-CN" sz="1200" b="1" dirty="0">
                    <a:latin typeface="+mj-ea"/>
                    <a:ea typeface="+mj-ea"/>
                  </a:endParaRPr>
                </a:p>
              </p:txBody>
            </p:sp>
          </mc:Choice>
          <mc:Fallback xmlns="">
            <p:sp>
              <p:nvSpPr>
                <p:cNvPr id="164" name="文本框 163">
                  <a:extLst>
                    <a:ext uri="{FF2B5EF4-FFF2-40B4-BE49-F238E27FC236}">
                      <a16:creationId xmlns:a16="http://schemas.microsoft.com/office/drawing/2014/main" id="{C63A6D8C-D0C0-4B7A-8A13-C53E25EEB263}"/>
                    </a:ext>
                  </a:extLst>
                </p:cNvPr>
                <p:cNvSpPr txBox="1">
                  <a:spLocks noRot="1" noChangeAspect="1" noMove="1" noResize="1" noEditPoints="1" noAdjustHandles="1" noChangeArrowheads="1" noChangeShapeType="1" noTextEdit="1"/>
                </p:cNvSpPr>
                <p:nvPr/>
              </p:nvSpPr>
              <p:spPr>
                <a:xfrm>
                  <a:off x="2523920" y="4644092"/>
                  <a:ext cx="1821332" cy="461665"/>
                </a:xfrm>
                <a:prstGeom prst="rect">
                  <a:avLst/>
                </a:prstGeom>
                <a:blipFill>
                  <a:blip r:embed="rId13"/>
                  <a:stretch>
                    <a:fillRect b="-7692"/>
                  </a:stretch>
                </a:blipFill>
                <a:ln>
                  <a:solidFill>
                    <a:schemeClr val="bg1"/>
                  </a:solidFill>
                </a:ln>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5097378C-25D2-42CF-A40F-9CE883AFE81E}"/>
                </a:ext>
              </a:extLst>
            </p:cNvPr>
            <p:cNvCxnSpPr>
              <a:cxnSpLocks/>
              <a:stCxn id="119" idx="6"/>
              <a:endCxn id="137" idx="2"/>
            </p:cNvCxnSpPr>
            <p:nvPr/>
          </p:nvCxnSpPr>
          <p:spPr>
            <a:xfrm flipV="1">
              <a:off x="1900101" y="3516080"/>
              <a:ext cx="1050972" cy="431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028678C-17F9-4D92-B106-7351DF7607E4}"/>
                    </a:ext>
                  </a:extLst>
                </p:cNvPr>
                <p:cNvSpPr txBox="1"/>
                <p:nvPr/>
              </p:nvSpPr>
              <p:spPr>
                <a:xfrm>
                  <a:off x="1921905" y="3269566"/>
                  <a:ext cx="984837" cy="577081"/>
                </a:xfrm>
                <a:prstGeom prst="rect">
                  <a:avLst/>
                </a:prstGeom>
                <a:noFill/>
              </p:spPr>
              <p:txBody>
                <a:bodyPr wrap="square" rtlCol="0">
                  <a:spAutoFit/>
                </a:bodyPr>
                <a:lstStyle/>
                <a:p>
                  <a:pPr algn="ctr"/>
                  <a14:m>
                    <m:oMath xmlns:m="http://schemas.openxmlformats.org/officeDocument/2006/math">
                      <m:r>
                        <a:rPr lang="en-US" altLang="zh-CN" sz="1050" b="0" i="1" smtClean="0">
                          <a:latin typeface="Cambria Math" panose="02040503050406030204" pitchFamily="18" charset="0"/>
                          <a:ea typeface="+mj-ea"/>
                        </a:rPr>
                        <m:t>𝑒𝐶𝑃𝑀</m:t>
                      </m:r>
                    </m:oMath>
                  </a14:m>
                  <a:r>
                    <a:rPr lang="zh-CN" altLang="en-US" sz="1050" dirty="0">
                      <a:latin typeface="+mj-ea"/>
                      <a:ea typeface="+mj-ea"/>
                    </a:rPr>
                    <a:t>竞争</a:t>
                  </a:r>
                  <a:endParaRPr lang="en-US" altLang="zh-CN" sz="1050" dirty="0">
                    <a:latin typeface="+mj-ea"/>
                    <a:ea typeface="+mj-ea"/>
                  </a:endParaRPr>
                </a:p>
                <a:p>
                  <a:pPr algn="ctr"/>
                  <a:endParaRPr lang="en-US" altLang="zh-CN" sz="1050" dirty="0">
                    <a:latin typeface="+mj-ea"/>
                    <a:ea typeface="+mj-ea"/>
                  </a:endParaRPr>
                </a:p>
                <a:p>
                  <a:pPr algn="ctr"/>
                  <a:r>
                    <a:rPr lang="zh-CN" altLang="en-US" sz="1050" dirty="0">
                      <a:latin typeface="+mj-ea"/>
                      <a:ea typeface="+mj-ea"/>
                    </a:rPr>
                    <a:t>激活成本风控</a:t>
                  </a:r>
                </a:p>
              </p:txBody>
            </p:sp>
          </mc:Choice>
          <mc:Fallback xmlns="">
            <p:sp>
              <p:nvSpPr>
                <p:cNvPr id="12" name="文本框 11">
                  <a:extLst>
                    <a:ext uri="{FF2B5EF4-FFF2-40B4-BE49-F238E27FC236}">
                      <a16:creationId xmlns:a16="http://schemas.microsoft.com/office/drawing/2014/main" id="{C028678C-17F9-4D92-B106-7351DF7607E4}"/>
                    </a:ext>
                  </a:extLst>
                </p:cNvPr>
                <p:cNvSpPr txBox="1">
                  <a:spLocks noRot="1" noChangeAspect="1" noMove="1" noResize="1" noEditPoints="1" noAdjustHandles="1" noChangeArrowheads="1" noChangeShapeType="1" noTextEdit="1"/>
                </p:cNvSpPr>
                <p:nvPr/>
              </p:nvSpPr>
              <p:spPr>
                <a:xfrm>
                  <a:off x="1921905" y="3269566"/>
                  <a:ext cx="984837" cy="577081"/>
                </a:xfrm>
                <a:prstGeom prst="rect">
                  <a:avLst/>
                </a:prstGeom>
                <a:blipFill>
                  <a:blip r:embed="rId14"/>
                  <a:stretch>
                    <a:fillRect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0861F449-8AAF-4FD0-9E2B-5E9A93BACCCC}"/>
                    </a:ext>
                  </a:extLst>
                </p:cNvPr>
                <p:cNvSpPr txBox="1"/>
                <p:nvPr/>
              </p:nvSpPr>
              <p:spPr>
                <a:xfrm>
                  <a:off x="564069" y="1458067"/>
                  <a:ext cx="9019421" cy="418191"/>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zh-CN" altLang="en-US" sz="1600" dirty="0">
                      <a:latin typeface="+mj-ea"/>
                      <a:ea typeface="+mj-ea"/>
                    </a:rPr>
                    <a:t>使用激活</a:t>
                  </a:r>
                  <a14:m>
                    <m:oMath xmlns:m="http://schemas.openxmlformats.org/officeDocument/2006/math">
                      <m:r>
                        <a:rPr lang="en-US" altLang="zh-CN" sz="1600" b="0" i="1" smtClean="0">
                          <a:latin typeface="Cambria Math" panose="02040503050406030204" pitchFamily="18" charset="0"/>
                          <a:ea typeface="+mj-ea"/>
                        </a:rPr>
                        <m:t>𝑒𝐶𝑃𝑀</m:t>
                      </m:r>
                    </m:oMath>
                  </a14:m>
                  <a:r>
                    <a:rPr lang="zh-CN" altLang="en-US" sz="1600" i="0" dirty="0">
                      <a:latin typeface="+mj-ea"/>
                      <a:ea typeface="+mj-ea"/>
                    </a:rPr>
                    <a:t>参与排序，基于激活成本风控</a:t>
                  </a:r>
                  <a:endParaRPr lang="en-US" altLang="zh-CN" sz="1600" i="0" dirty="0">
                    <a:latin typeface="+mj-ea"/>
                    <a:ea typeface="+mj-ea"/>
                  </a:endParaRPr>
                </a:p>
              </p:txBody>
            </p:sp>
          </mc:Choice>
          <mc:Fallback xmlns="">
            <p:sp>
              <p:nvSpPr>
                <p:cNvPr id="66" name="文本框 65">
                  <a:extLst>
                    <a:ext uri="{FF2B5EF4-FFF2-40B4-BE49-F238E27FC236}">
                      <a16:creationId xmlns:a16="http://schemas.microsoft.com/office/drawing/2014/main" id="{0861F449-8AAF-4FD0-9E2B-5E9A93BACCCC}"/>
                    </a:ext>
                  </a:extLst>
                </p:cNvPr>
                <p:cNvSpPr txBox="1">
                  <a:spLocks noRot="1" noChangeAspect="1" noMove="1" noResize="1" noEditPoints="1" noAdjustHandles="1" noChangeArrowheads="1" noChangeShapeType="1" noTextEdit="1"/>
                </p:cNvSpPr>
                <p:nvPr/>
              </p:nvSpPr>
              <p:spPr>
                <a:xfrm>
                  <a:off x="564069" y="1458067"/>
                  <a:ext cx="9019421" cy="418191"/>
                </a:xfrm>
                <a:prstGeom prst="rect">
                  <a:avLst/>
                </a:prstGeom>
                <a:blipFill>
                  <a:blip r:embed="rId15"/>
                  <a:stretch>
                    <a:fillRect b="-17391"/>
                  </a:stretch>
                </a:blipFill>
              </p:spPr>
              <p:txBody>
                <a:bodyPr/>
                <a:lstStyle/>
                <a:p>
                  <a:r>
                    <a:rPr lang="zh-CN" altLang="en-US">
                      <a:noFill/>
                    </a:rPr>
                    <a:t> </a:t>
                  </a:r>
                </a:p>
              </p:txBody>
            </p:sp>
          </mc:Fallback>
        </mc:AlternateContent>
      </p:grpSp>
      <p:sp>
        <p:nvSpPr>
          <p:cNvPr id="67" name="文本框 66">
            <a:extLst>
              <a:ext uri="{FF2B5EF4-FFF2-40B4-BE49-F238E27FC236}">
                <a16:creationId xmlns:a16="http://schemas.microsoft.com/office/drawing/2014/main" id="{D2F221E9-6102-4E71-8134-4BAEDFDF2590}"/>
              </a:ext>
            </a:extLst>
          </p:cNvPr>
          <p:cNvSpPr txBox="1"/>
          <p:nvPr/>
        </p:nvSpPr>
        <p:spPr>
          <a:xfrm>
            <a:off x="564069" y="1896811"/>
            <a:ext cx="9019421" cy="418191"/>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zh-CN" altLang="en-US" sz="1600" dirty="0">
                <a:latin typeface="+mj-ea"/>
                <a:ea typeface="+mj-ea"/>
              </a:rPr>
              <a:t>在初始激活人群上过滤部分低次留率用户，总可以保证过滤后激活人群的次留率达标</a:t>
            </a:r>
            <a:endParaRPr lang="en-US" altLang="zh-CN" sz="1600" i="0" dirty="0">
              <a:latin typeface="+mj-ea"/>
              <a:ea typeface="+mj-ea"/>
            </a:endParaRPr>
          </a:p>
        </p:txBody>
      </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532DF90F-2171-478C-BD20-F0DD4807DCEC}"/>
                  </a:ext>
                </a:extLst>
              </p:cNvPr>
              <p:cNvSpPr txBox="1"/>
              <p:nvPr/>
            </p:nvSpPr>
            <p:spPr>
              <a:xfrm>
                <a:off x="7075627" y="4617111"/>
                <a:ext cx="4711526" cy="1526893"/>
              </a:xfrm>
              <a:prstGeom prst="rect">
                <a:avLst/>
              </a:prstGeom>
              <a:noFill/>
            </p:spPr>
            <p:txBody>
              <a:bodyPr wrap="square" rtlCol="0">
                <a:spAutoFit/>
              </a:bodyPr>
              <a:lstStyle/>
              <a:p>
                <a:pPr>
                  <a:lnSpc>
                    <a:spcPct val="150000"/>
                  </a:lnSpc>
                </a:pPr>
                <a14:m>
                  <m:oMath xmlns:m="http://schemas.openxmlformats.org/officeDocument/2006/math">
                    <m:r>
                      <a:rPr lang="en-US" altLang="zh-CN" sz="1600" i="1" dirty="0">
                        <a:latin typeface="Cambria Math" panose="02040503050406030204" pitchFamily="18" charset="0"/>
                        <a:ea typeface="+mj-ea"/>
                      </a:rPr>
                      <m:t>𝑉</m:t>
                    </m:r>
                    <m:r>
                      <a:rPr lang="en-US" altLang="zh-CN" sz="1600" i="1" dirty="0">
                        <a:latin typeface="Cambria Math" panose="02040503050406030204" pitchFamily="18" charset="0"/>
                        <a:ea typeface="+mj-ea"/>
                      </a:rPr>
                      <m:t>1</m:t>
                    </m:r>
                  </m:oMath>
                </a14:m>
                <a:r>
                  <a:rPr lang="zh-CN" altLang="en-US" sz="1600" dirty="0">
                    <a:latin typeface="+mj-ea"/>
                    <a:ea typeface="+mj-ea"/>
                  </a:rPr>
                  <a:t>版待求解问题：</a:t>
                </a:r>
                <a:endParaRPr lang="en-US" altLang="zh-CN" sz="1600" dirty="0">
                  <a:latin typeface="+mj-ea"/>
                  <a:ea typeface="+mj-ea"/>
                </a:endParaRPr>
              </a:p>
              <a:p>
                <a:pPr marL="285750" indent="-285750">
                  <a:lnSpc>
                    <a:spcPct val="150000"/>
                  </a:lnSpc>
                  <a:buFont typeface="Wingdings" panose="05000000000000000000" pitchFamily="2" charset="2"/>
                  <a:buChar char="u"/>
                </a:pPr>
                <a14:m>
                  <m:oMath xmlns:m="http://schemas.openxmlformats.org/officeDocument/2006/math">
                    <m:r>
                      <a:rPr lang="en-US" altLang="zh-CN" sz="1600" b="1" i="1" dirty="0" smtClean="0">
                        <a:solidFill>
                          <a:srgbClr val="00B050"/>
                        </a:solidFill>
                        <a:latin typeface="Cambria Math" panose="02040503050406030204" pitchFamily="18" charset="0"/>
                        <a:ea typeface="+mj-ea"/>
                      </a:rPr>
                      <m:t>𝑸</m:t>
                    </m:r>
                  </m:oMath>
                </a14:m>
                <a:r>
                  <a:rPr lang="zh-CN" altLang="en-US" sz="1600" b="1" dirty="0">
                    <a:solidFill>
                      <a:srgbClr val="00B050"/>
                    </a:solidFill>
                    <a:latin typeface="+mj-ea"/>
                    <a:ea typeface="+mj-ea"/>
                  </a:rPr>
                  <a:t>：</a:t>
                </a:r>
                <a14:m>
                  <m:oMath xmlns:m="http://schemas.openxmlformats.org/officeDocument/2006/math">
                    <m:r>
                      <a:rPr lang="zh-CN" altLang="en-US" sz="1600" b="1" i="1">
                        <a:solidFill>
                          <a:srgbClr val="00B050"/>
                        </a:solidFill>
                        <a:latin typeface="Cambria Math" panose="02040503050406030204" pitchFamily="18" charset="0"/>
                        <a:ea typeface="+mj-ea"/>
                      </a:rPr>
                      <m:t>基于</m:t>
                    </m:r>
                    <m:r>
                      <a:rPr lang="en-US" altLang="zh-CN" sz="1600" b="1" i="1" dirty="0">
                        <a:solidFill>
                          <a:srgbClr val="00B050"/>
                        </a:solidFill>
                        <a:latin typeface="Cambria Math" panose="02040503050406030204" pitchFamily="18" charset="0"/>
                        <a:ea typeface="+mj-ea"/>
                      </a:rPr>
                      <m:t>𝒑𝒅𝒄𝒗𝒓</m:t>
                    </m:r>
                    <m:r>
                      <a:rPr lang="en-US" altLang="zh-CN" sz="1600" b="1" i="1" dirty="0">
                        <a:solidFill>
                          <a:srgbClr val="00B050"/>
                        </a:solidFill>
                        <a:latin typeface="Cambria Math" panose="02040503050406030204" pitchFamily="18" charset="0"/>
                        <a:ea typeface="+mj-ea"/>
                      </a:rPr>
                      <m:t> </m:t>
                    </m:r>
                  </m:oMath>
                </a14:m>
                <a:r>
                  <a:rPr lang="zh-CN" altLang="en-US" sz="1600" b="1" dirty="0">
                    <a:solidFill>
                      <a:srgbClr val="00B050"/>
                    </a:solidFill>
                    <a:latin typeface="+mj-ea"/>
                    <a:ea typeface="+mj-ea"/>
                  </a:rPr>
                  <a:t>，设计最优过滤算法</a:t>
                </a:r>
                <a:endParaRPr lang="en-US" altLang="zh-CN" sz="1600" b="1" dirty="0">
                  <a:solidFill>
                    <a:srgbClr val="00B050"/>
                  </a:solidFill>
                  <a:latin typeface="+mj-ea"/>
                  <a:ea typeface="+mj-ea"/>
                </a:endParaRPr>
              </a:p>
              <a:p>
                <a:pPr marL="742950" lvl="1" indent="-285750">
                  <a:lnSpc>
                    <a:spcPct val="150000"/>
                  </a:lnSpc>
                  <a:buFont typeface="Arial" panose="020B0604020202020204" pitchFamily="34" charset="0"/>
                  <a:buChar char="•"/>
                </a:pPr>
                <a:r>
                  <a:rPr lang="zh-CN" altLang="en-US" sz="1600" b="1" dirty="0">
                    <a:solidFill>
                      <a:srgbClr val="00B050"/>
                    </a:solidFill>
                    <a:latin typeface="+mj-ea"/>
                    <a:ea typeface="+mj-ea"/>
                  </a:rPr>
                  <a:t>保证过滤后人群次留率达标</a:t>
                </a:r>
                <a:endParaRPr lang="en-US" altLang="zh-CN" sz="1600" b="1" dirty="0">
                  <a:solidFill>
                    <a:srgbClr val="00B050"/>
                  </a:solidFill>
                  <a:latin typeface="+mj-ea"/>
                  <a:ea typeface="+mj-ea"/>
                </a:endParaRPr>
              </a:p>
              <a:p>
                <a:pPr marL="742950" lvl="1" indent="-285750">
                  <a:lnSpc>
                    <a:spcPct val="150000"/>
                  </a:lnSpc>
                  <a:buFont typeface="Arial" panose="020B0604020202020204" pitchFamily="34" charset="0"/>
                  <a:buChar char="•"/>
                </a:pPr>
                <a:r>
                  <a:rPr lang="zh-CN" altLang="en-US" sz="1600" b="1" dirty="0">
                    <a:solidFill>
                      <a:srgbClr val="00B050"/>
                    </a:solidFill>
                    <a:latin typeface="+mj-ea"/>
                    <a:ea typeface="+mj-ea"/>
                  </a:rPr>
                  <a:t>最小化被过滤激活用户</a:t>
                </a:r>
                <a:endParaRPr lang="en-US" altLang="zh-CN" sz="1600" b="1" dirty="0">
                  <a:solidFill>
                    <a:srgbClr val="00B050"/>
                  </a:solidFill>
                  <a:latin typeface="+mj-ea"/>
                  <a:ea typeface="+mj-ea"/>
                </a:endParaRPr>
              </a:p>
            </p:txBody>
          </p:sp>
        </mc:Choice>
        <mc:Fallback xmlns="">
          <p:sp>
            <p:nvSpPr>
              <p:cNvPr id="68" name="文本框 67">
                <a:extLst>
                  <a:ext uri="{FF2B5EF4-FFF2-40B4-BE49-F238E27FC236}">
                    <a16:creationId xmlns:a16="http://schemas.microsoft.com/office/drawing/2014/main" id="{532DF90F-2171-478C-BD20-F0DD4807DCEC}"/>
                  </a:ext>
                </a:extLst>
              </p:cNvPr>
              <p:cNvSpPr txBox="1">
                <a:spLocks noRot="1" noChangeAspect="1" noMove="1" noResize="1" noEditPoints="1" noAdjustHandles="1" noChangeArrowheads="1" noChangeShapeType="1" noTextEdit="1"/>
              </p:cNvSpPr>
              <p:nvPr/>
            </p:nvSpPr>
            <p:spPr>
              <a:xfrm>
                <a:off x="7075627" y="4617111"/>
                <a:ext cx="4711526" cy="1526893"/>
              </a:xfrm>
              <a:prstGeom prst="rect">
                <a:avLst/>
              </a:prstGeom>
              <a:blipFill>
                <a:blip r:embed="rId16"/>
                <a:stretch>
                  <a:fillRect l="-517" b="-39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C558091E-AFDC-4865-962B-656EF78F4697}"/>
                  </a:ext>
                </a:extLst>
              </p:cNvPr>
              <p:cNvSpPr txBox="1"/>
              <p:nvPr/>
            </p:nvSpPr>
            <p:spPr>
              <a:xfrm>
                <a:off x="7075627" y="2862591"/>
                <a:ext cx="4955264" cy="418191"/>
              </a:xfrm>
              <a:prstGeom prst="rect">
                <a:avLst/>
              </a:prstGeom>
              <a:noFill/>
            </p:spPr>
            <p:txBody>
              <a:bodyPr wrap="square" rtlCol="0">
                <a:spAutoFit/>
              </a:bodyPr>
              <a:lstStyle/>
              <a:p>
                <a:pPr>
                  <a:lnSpc>
                    <a:spcPct val="150000"/>
                  </a:lnSpc>
                </a:pPr>
                <a14:m>
                  <m:oMath xmlns:m="http://schemas.openxmlformats.org/officeDocument/2006/math">
                    <m:r>
                      <a:rPr lang="en-US" altLang="zh-CN" sz="1600" b="1" i="1" smtClean="0">
                        <a:solidFill>
                          <a:srgbClr val="00B050"/>
                        </a:solidFill>
                        <a:latin typeface="Cambria Math" panose="02040503050406030204" pitchFamily="18" charset="0"/>
                        <a:ea typeface="+mj-ea"/>
                      </a:rPr>
                      <m:t>𝑽</m:t>
                    </m:r>
                    <m:r>
                      <a:rPr lang="en-US" altLang="zh-CN" sz="1600" b="1" i="1" smtClean="0">
                        <a:solidFill>
                          <a:srgbClr val="00B050"/>
                        </a:solidFill>
                        <a:latin typeface="Cambria Math" panose="02040503050406030204" pitchFamily="18" charset="0"/>
                        <a:ea typeface="+mj-ea"/>
                      </a:rPr>
                      <m:t>𝟏</m:t>
                    </m:r>
                  </m:oMath>
                </a14:m>
                <a:r>
                  <a:rPr lang="zh-CN" altLang="en-US" sz="1600" b="1" dirty="0">
                    <a:solidFill>
                      <a:srgbClr val="00B050"/>
                    </a:solidFill>
                    <a:latin typeface="+mj-ea"/>
                    <a:ea typeface="+mj-ea"/>
                  </a:rPr>
                  <a:t>版策略框架：激活</a:t>
                </a:r>
                <a14:m>
                  <m:oMath xmlns:m="http://schemas.openxmlformats.org/officeDocument/2006/math">
                    <m:r>
                      <a:rPr lang="en-US" altLang="zh-CN" sz="1600" b="1" i="1" smtClean="0">
                        <a:solidFill>
                          <a:srgbClr val="00B050"/>
                        </a:solidFill>
                        <a:latin typeface="Cambria Math" panose="02040503050406030204" pitchFamily="18" charset="0"/>
                        <a:ea typeface="+mj-ea"/>
                      </a:rPr>
                      <m:t>𝒆𝑪𝑷𝑴</m:t>
                    </m:r>
                  </m:oMath>
                </a14:m>
                <a:r>
                  <a:rPr lang="zh-CN" altLang="en-US" sz="1600" b="1" dirty="0">
                    <a:solidFill>
                      <a:srgbClr val="00B050"/>
                    </a:solidFill>
                    <a:latin typeface="+mj-ea"/>
                    <a:ea typeface="+mj-ea"/>
                  </a:rPr>
                  <a:t>排序</a:t>
                </a:r>
                <a:r>
                  <a:rPr lang="en-US" altLang="zh-CN" sz="1600" b="1" dirty="0">
                    <a:solidFill>
                      <a:srgbClr val="00B050"/>
                    </a:solidFill>
                    <a:latin typeface="+mj-ea"/>
                    <a:ea typeface="+mj-ea"/>
                  </a:rPr>
                  <a:t>+</a:t>
                </a:r>
                <a:r>
                  <a:rPr lang="zh-CN" altLang="en-US" sz="1600" b="1" dirty="0">
                    <a:solidFill>
                      <a:srgbClr val="00B050"/>
                    </a:solidFill>
                    <a:latin typeface="+mj-ea"/>
                    <a:ea typeface="+mj-ea"/>
                  </a:rPr>
                  <a:t>过滤低次留率用户</a:t>
                </a:r>
                <a:endParaRPr lang="en-US" altLang="zh-CN" sz="1600" b="1" dirty="0">
                  <a:solidFill>
                    <a:srgbClr val="00B050"/>
                  </a:solidFill>
                  <a:latin typeface="+mj-ea"/>
                  <a:ea typeface="+mj-ea"/>
                </a:endParaRPr>
              </a:p>
            </p:txBody>
          </p:sp>
        </mc:Choice>
        <mc:Fallback xmlns="">
          <p:sp>
            <p:nvSpPr>
              <p:cNvPr id="76" name="文本框 75">
                <a:extLst>
                  <a:ext uri="{FF2B5EF4-FFF2-40B4-BE49-F238E27FC236}">
                    <a16:creationId xmlns:a16="http://schemas.microsoft.com/office/drawing/2014/main" id="{C558091E-AFDC-4865-962B-656EF78F4697}"/>
                  </a:ext>
                </a:extLst>
              </p:cNvPr>
              <p:cNvSpPr txBox="1">
                <a:spLocks noRot="1" noChangeAspect="1" noMove="1" noResize="1" noEditPoints="1" noAdjustHandles="1" noChangeArrowheads="1" noChangeShapeType="1" noTextEdit="1"/>
              </p:cNvSpPr>
              <p:nvPr/>
            </p:nvSpPr>
            <p:spPr>
              <a:xfrm>
                <a:off x="7075627" y="2862591"/>
                <a:ext cx="4955264" cy="418191"/>
              </a:xfrm>
              <a:prstGeom prst="rect">
                <a:avLst/>
              </a:prstGeom>
              <a:blipFill>
                <a:blip r:embed="rId17"/>
                <a:stretch>
                  <a:fillRect b="-191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658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5" grpId="0"/>
      <p:bldP spid="67" grpId="0"/>
      <p:bldP spid="68" grpId="0"/>
      <p:bldP spid="76" grpId="0"/>
    </p:bldLst>
  </p:timing>
</p:sld>
</file>

<file path=ppt/theme/theme1.xml><?xml version="1.0" encoding="utf-8"?>
<a:theme xmlns:a="http://schemas.openxmlformats.org/drawingml/2006/main" name="微信广告+PPT+模板-浅色">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微信广告+PPT+模板-浅色</Template>
  <TotalTime>71711</TotalTime>
  <Words>11630</Words>
  <Application>Microsoft Office PowerPoint</Application>
  <PresentationFormat>宽屏</PresentationFormat>
  <Paragraphs>1513</Paragraphs>
  <Slides>42</Slides>
  <Notes>42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42</vt:i4>
      </vt:variant>
    </vt:vector>
  </HeadingPairs>
  <TitlesOfParts>
    <vt:vector size="58" baseType="lpstr">
      <vt:lpstr>Heiti SC Light</vt:lpstr>
      <vt:lpstr>Helvetica Neue</vt:lpstr>
      <vt:lpstr>等线</vt:lpstr>
      <vt:lpstr>等线 Light</vt:lpstr>
      <vt:lpstr>黑体</vt:lpstr>
      <vt:lpstr>思源黑体 CN Regular</vt:lpstr>
      <vt:lpstr>宋体</vt:lpstr>
      <vt:lpstr>微软雅黑</vt:lpstr>
      <vt:lpstr>微软雅黑</vt:lpstr>
      <vt:lpstr>微软雅黑 (标题)</vt:lpstr>
      <vt:lpstr>Arial</vt:lpstr>
      <vt:lpstr>Arial Black</vt:lpstr>
      <vt:lpstr>Calibri</vt:lpstr>
      <vt:lpstr>Cambria Math</vt:lpstr>
      <vt:lpstr>Wingdings</vt:lpstr>
      <vt:lpstr>微信广告+PPT+模板-浅色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fredxdyang(杨小东)</cp:lastModifiedBy>
  <cp:revision>3344</cp:revision>
  <dcterms:created xsi:type="dcterms:W3CDTF">2020-08-26T11:22:00Z</dcterms:created>
  <dcterms:modified xsi:type="dcterms:W3CDTF">2022-01-10T05:24:11Z</dcterms:modified>
</cp:coreProperties>
</file>